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75" r:id="rId2"/>
    <p:sldId id="260" r:id="rId3"/>
    <p:sldId id="259" r:id="rId4"/>
    <p:sldId id="267" r:id="rId5"/>
    <p:sldId id="269" r:id="rId6"/>
    <p:sldId id="270" r:id="rId7"/>
    <p:sldId id="271" r:id="rId8"/>
    <p:sldId id="258" r:id="rId9"/>
    <p:sldId id="256" r:id="rId10"/>
    <p:sldId id="266" r:id="rId11"/>
    <p:sldId id="261" r:id="rId12"/>
    <p:sldId id="262" r:id="rId13"/>
    <p:sldId id="264" r:id="rId14"/>
    <p:sldId id="265" r:id="rId15"/>
    <p:sldId id="272"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3" d="100"/>
          <a:sy n="93" d="100"/>
        </p:scale>
        <p:origin x="-61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FE5711-4E36-3148-AFA2-B7AEF072710B}" type="datetimeFigureOut">
              <a:rPr lang="en-US" smtClean="0"/>
              <a:t>1/23/14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482B90-A84C-3A49-8280-31C4BD884140}" type="slidenum">
              <a:rPr lang="en-US" smtClean="0"/>
              <a:t>‹#›</a:t>
            </a:fld>
            <a:endParaRPr lang="en-US"/>
          </a:p>
        </p:txBody>
      </p:sp>
    </p:spTree>
    <p:extLst>
      <p:ext uri="{BB962C8B-B14F-4D97-AF65-F5344CB8AC3E}">
        <p14:creationId xmlns:p14="http://schemas.microsoft.com/office/powerpoint/2010/main" val="26280231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US" sz="1200" kern="1200" dirty="0" smtClean="0">
                <a:solidFill>
                  <a:schemeClr val="tx1"/>
                </a:solidFill>
                <a:latin typeface="+mn-lt"/>
                <a:ea typeface="+mn-ea"/>
                <a:cs typeface="+mn-cs"/>
              </a:rPr>
              <a:t>The FR-CFLRP is contributing to the local economy through labor, expenditures, and wood utilization</a:t>
            </a:r>
          </a:p>
          <a:p>
            <a:pPr marL="228600" indent="-228600">
              <a:buFont typeface="+mj-lt"/>
              <a:buAutoNum type="arabicPeriod"/>
            </a:pP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Six task orders associated with the FR-CFLR were initiated in 2011, with three of these task orders fulfilled and three partially completed by the year’s end. </a:t>
            </a:r>
          </a:p>
          <a:p>
            <a:pPr marL="228600" indent="-228600">
              <a:buFont typeface="+mj-lt"/>
              <a:buAutoNum type="arabicPeriod"/>
            </a:pPr>
            <a:r>
              <a:rPr lang="en-US" sz="1200" kern="1200" dirty="0" smtClean="0">
                <a:solidFill>
                  <a:schemeClr val="tx1"/>
                </a:solidFill>
                <a:latin typeface="+mn-lt"/>
                <a:ea typeface="+mn-ea"/>
                <a:cs typeface="+mn-cs"/>
              </a:rPr>
              <a:t>**Caveat: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smtClean="0">
                <a:solidFill>
                  <a:schemeClr val="tx1"/>
                </a:solidFill>
                <a:latin typeface="+mn-lt"/>
                <a:ea typeface="+mn-ea"/>
                <a:cs typeface="+mn-cs"/>
              </a:rPr>
              <a:t>The goal of this analysis was to estimate the economic impacts of the task orders used to implement forest treatments only. So it does not account for all of the CFLR funds</a:t>
            </a:r>
            <a:endParaRPr lang="en-US" sz="1200" kern="1200" dirty="0" smtClean="0">
              <a:solidFill>
                <a:schemeClr val="tx1"/>
              </a:solidFill>
              <a:latin typeface="+mn-lt"/>
              <a:ea typeface="+mn-ea"/>
              <a:cs typeface="+mn-cs"/>
            </a:endParaRPr>
          </a:p>
          <a:p>
            <a:pPr marL="685800" lvl="1" indent="-228600">
              <a:buFont typeface="+mj-lt"/>
              <a:buAutoNum type="arabicPeriod"/>
            </a:pPr>
            <a:r>
              <a:rPr lang="en-US" sz="1200" kern="1200" baseline="0" dirty="0" smtClean="0">
                <a:solidFill>
                  <a:schemeClr val="tx1"/>
                </a:solidFill>
                <a:latin typeface="+mn-lt"/>
                <a:ea typeface="+mn-ea"/>
                <a:cs typeface="+mn-cs"/>
              </a:rPr>
              <a:t>We used a newly developed model focusing on the CFLRP task orders. </a:t>
            </a:r>
          </a:p>
          <a:p>
            <a:pPr marL="685800" lvl="1" indent="-228600">
              <a:buFont typeface="+mj-lt"/>
              <a:buAutoNum type="arabicPeriod"/>
            </a:pP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Our analysis estimates the restoration activities contributed approximately $1.8 million in labor income and $1.6 million in GDP to the local economy. </a:t>
            </a:r>
          </a:p>
          <a:p>
            <a:pPr marL="685800" lvl="1" indent="-228600">
              <a:buFont typeface="+mj-lt"/>
              <a:buAutoNum type="arabicPeriod"/>
            </a:pPr>
            <a:r>
              <a:rPr lang="en-US" sz="1200" kern="1200" dirty="0" smtClean="0">
                <a:solidFill>
                  <a:schemeClr val="tx1"/>
                </a:solidFill>
                <a:latin typeface="+mn-lt"/>
                <a:ea typeface="+mn-ea"/>
                <a:cs typeface="+mn-cs"/>
              </a:rPr>
              <a:t>(Counties: </a:t>
            </a:r>
            <a:r>
              <a:rPr lang="en-US" sz="1200" kern="1200" dirty="0" smtClean="0">
                <a:solidFill>
                  <a:schemeClr val="tx1"/>
                </a:solidFill>
                <a:effectLst/>
                <a:latin typeface="+mn-lt"/>
                <a:ea typeface="+mn-ea"/>
                <a:cs typeface="+mn-cs"/>
              </a:rPr>
              <a:t>Adams, Delta, Jefferson, Larimer, Boulder, El Paso, Fremont, Teller, Broomfield, Grand, Jackson, Weld)</a:t>
            </a:r>
          </a:p>
          <a:p>
            <a:pPr marL="685800" lvl="1" indent="-228600">
              <a:buFont typeface="+mj-lt"/>
              <a:buAutoNum type="arabicPeriod"/>
            </a:pP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*These contributions to the local economy were stimulated by the contractors’ operation expenditures as well as labor income.  </a:t>
            </a:r>
          </a:p>
          <a:p>
            <a:pPr marL="228600" indent="-228600">
              <a:buFont typeface="+mj-lt"/>
              <a:buAutoNum type="arabicPeriod"/>
            </a:pPr>
            <a:endParaRPr lang="en-US" sz="1200" kern="1200" dirty="0" smtClean="0">
              <a:solidFill>
                <a:schemeClr val="tx1"/>
              </a:solidFill>
              <a:latin typeface="+mn-lt"/>
              <a:ea typeface="+mn-ea"/>
              <a:cs typeface="+mn-cs"/>
            </a:endParaRPr>
          </a:p>
          <a:p>
            <a:pPr marL="228600" indent="-228600">
              <a:spcBef>
                <a:spcPts val="600"/>
              </a:spcBef>
              <a:spcAft>
                <a:spcPts val="600"/>
              </a:spcAft>
              <a:buFont typeface="+mj-lt"/>
              <a:buAutoNum type="arabicPeriod"/>
            </a:pPr>
            <a:r>
              <a:rPr lang="en-US" sz="1200" kern="1200" dirty="0" smtClean="0">
                <a:solidFill>
                  <a:schemeClr val="tx1"/>
                </a:solidFill>
                <a:latin typeface="+mn-lt"/>
                <a:ea typeface="+mn-ea"/>
                <a:cs typeface="+mn-cs"/>
              </a:rPr>
              <a:t>In addition, a total of 38 full- and part-time jobs were calculated. </a:t>
            </a:r>
          </a:p>
          <a:p>
            <a:pPr marL="228600" indent="-228600">
              <a:spcBef>
                <a:spcPts val="600"/>
              </a:spcBef>
              <a:spcAft>
                <a:spcPts val="600"/>
              </a:spcAft>
              <a:buFont typeface="+mj-lt"/>
              <a:buAutoNum type="arabicPeriod"/>
            </a:pPr>
            <a:r>
              <a:rPr lang="en-US" sz="1200" kern="1200" dirty="0" smtClean="0">
                <a:solidFill>
                  <a:schemeClr val="tx1"/>
                </a:solidFill>
                <a:latin typeface="+mn-lt"/>
                <a:ea typeface="+mn-ea"/>
                <a:cs typeface="+mn-cs"/>
              </a:rPr>
              <a:t>All company employees reside within Colorado and are able to commute to work. </a:t>
            </a:r>
          </a:p>
          <a:p>
            <a:pPr marL="228600" indent="-228600">
              <a:spcBef>
                <a:spcPts val="600"/>
              </a:spcBef>
              <a:spcAft>
                <a:spcPts val="600"/>
              </a:spcAft>
              <a:buFont typeface="+mj-lt"/>
              <a:buAutoNum type="arabicPeriod"/>
            </a:pPr>
            <a:endParaRPr lang="en-US" sz="1200" kern="1200" dirty="0" smtClean="0">
              <a:solidFill>
                <a:schemeClr val="tx1"/>
              </a:solidFill>
              <a:latin typeface="+mn-lt"/>
              <a:ea typeface="+mn-ea"/>
              <a:cs typeface="+mn-cs"/>
            </a:endParaRPr>
          </a:p>
          <a:p>
            <a:pPr marL="228600" indent="-228600">
              <a:spcBef>
                <a:spcPts val="600"/>
              </a:spcBef>
              <a:spcAft>
                <a:spcPts val="600"/>
              </a:spcAft>
              <a:buFont typeface="+mj-lt"/>
              <a:buAutoNum type="arabicPeriod"/>
            </a:pPr>
            <a:r>
              <a:rPr lang="en-US" sz="1200" kern="1200" dirty="0" smtClean="0">
                <a:solidFill>
                  <a:schemeClr val="tx1"/>
                </a:solidFill>
                <a:latin typeface="+mn-lt"/>
                <a:ea typeface="+mn-ea"/>
                <a:cs typeface="+mn-cs"/>
              </a:rPr>
              <a:t>The contractor was responsible for 70% of the total number of hours billed, with all mechanical work being completed by the contractor </a:t>
            </a:r>
          </a:p>
          <a:p>
            <a:pPr marL="685800" lvl="1" indent="-228600">
              <a:spcBef>
                <a:spcPts val="600"/>
              </a:spcBef>
              <a:spcAft>
                <a:spcPts val="600"/>
              </a:spcAft>
              <a:buFont typeface="+mj-lt"/>
              <a:buAutoNum type="arabicPeriod"/>
            </a:pPr>
            <a:r>
              <a:rPr lang="en-US" sz="1200" kern="1200" dirty="0" smtClean="0">
                <a:solidFill>
                  <a:schemeClr val="tx1"/>
                </a:solidFill>
                <a:latin typeface="+mn-lt"/>
                <a:ea typeface="+mn-ea"/>
                <a:cs typeface="+mn-cs"/>
              </a:rPr>
              <a:t>A majority of the manual work (92%) completed by out-of-state subcontractors based in Florida and Oregon.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latin typeface="+mn-lt"/>
                <a:ea typeface="+mn-ea"/>
                <a:cs typeface="+mn-cs"/>
              </a:rPr>
              <a:t>The FR-CFLR contractor subcontracts with other companies to assist with manual forest management operations and to conduct all trucking operations. </a:t>
            </a:r>
          </a:p>
          <a:p>
            <a:pPr marL="685800" lvl="1" indent="-228600">
              <a:buFont typeface="+mj-lt"/>
              <a:buAutoNum type="arabicPeriod"/>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AB7E2CB-7883-4BDB-A6D8-305D7AA4660D}" type="slidenum">
              <a:rPr lang="en-US" smtClean="0"/>
              <a:pPr/>
              <a:t>11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*The goal of this analysis was to m</a:t>
            </a:r>
            <a:r>
              <a:rPr lang="en-US" sz="1200" kern="1200" dirty="0" smtClean="0">
                <a:solidFill>
                  <a:schemeClr val="tx1"/>
                </a:solidFill>
                <a:latin typeface="+mn-lt"/>
                <a:ea typeface="+mn-ea"/>
                <a:cs typeface="+mn-cs"/>
              </a:rPr>
              <a:t>easure the types and amounts of wood utilization that occurred as a result of the FR-CFLR funded task orders;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dirty="0" smtClean="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latin typeface="+mn-lt"/>
                <a:ea typeface="+mn-ea"/>
                <a:cs typeface="+mn-cs"/>
              </a:rPr>
              <a:t>A total of 3,170 acres were treated under the FR-CFLR project in 2011, roughly</a:t>
            </a:r>
            <a:r>
              <a:rPr lang="en-US" sz="1200" kern="1200" baseline="0" dirty="0" smtClean="0">
                <a:solidFill>
                  <a:schemeClr val="tx1"/>
                </a:solidFill>
                <a:latin typeface="+mn-lt"/>
                <a:ea typeface="+mn-ea"/>
                <a:cs typeface="+mn-cs"/>
              </a:rPr>
              <a:t> split between the PSI and AR NFs</a:t>
            </a:r>
            <a:endParaRPr lang="en-US" sz="1200" kern="1200" dirty="0" smtClean="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dirty="0" smtClean="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latin typeface="+mn-lt"/>
                <a:ea typeface="+mn-ea"/>
                <a:cs typeface="+mn-cs"/>
              </a:rPr>
              <a:t>99% of the material harvested mechanically was available for value-added uses,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dirty="0" smtClean="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m</a:t>
            </a:r>
            <a:r>
              <a:rPr lang="en-US" sz="1200" dirty="0" smtClean="0"/>
              <a:t>ixture of treatments (mechanical and manual) affects the availability of value-added materials</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latin typeface="+mn-lt"/>
                <a:ea typeface="+mn-ea"/>
                <a:cs typeface="+mn-cs"/>
              </a:rPr>
              <a:t>The majority (93%) of the materials removed on the PSI were through mechanical treatments, whereas 75% of the treatments on the AR were completed manually. (1,468 acres on the PSI;</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1,592 acres on the AR) </a:t>
            </a:r>
          </a:p>
          <a:p>
            <a:pPr marL="228600" indent="-228600">
              <a:buFont typeface="+mj-lt"/>
              <a:buAutoNum type="arabicPeriod"/>
            </a:pPr>
            <a:endParaRPr lang="en-US" sz="1200" kern="1200" dirty="0" smtClean="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latin typeface="+mn-lt"/>
                <a:ea typeface="+mn-ea"/>
                <a:cs typeface="+mn-cs"/>
              </a:rPr>
              <a:t>All of the value-added materials were purchased by twelve Colorado businesses, either in the same county or a county neighboring where the work was being done.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latin typeface="+mn-lt"/>
                <a:ea typeface="+mn-ea"/>
                <a:cs typeface="+mn-cs"/>
              </a:rPr>
              <a:t>This included saw timber, blue stain wood, small diameter timber, products other than logs, limbs and brush, and bark fines. </a:t>
            </a:r>
          </a:p>
          <a:p>
            <a:pPr marL="228600" indent="-228600">
              <a:buFont typeface="+mj-lt"/>
              <a:buAutoNum type="arabicPeriod"/>
            </a:pPr>
            <a:endParaRPr lang="en-US" sz="1200" kern="1200" dirty="0" smtClean="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AB7E2CB-7883-4BDB-A6D8-305D7AA4660D}" type="slidenum">
              <a:rPr lang="en-US" smtClean="0"/>
              <a:pPr/>
              <a:t>12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228600" lvl="0" indent="-228600">
              <a:buFont typeface="+mj-lt"/>
              <a:buNone/>
            </a:pPr>
            <a:r>
              <a:rPr lang="en-US" sz="1200" kern="1200" dirty="0" smtClean="0">
                <a:solidFill>
                  <a:schemeClr val="tx1"/>
                </a:solidFill>
                <a:latin typeface="+mn-lt"/>
                <a:ea typeface="+mn-ea"/>
                <a:cs typeface="+mn-cs"/>
              </a:rPr>
              <a:t>* The fourth</a:t>
            </a:r>
            <a:r>
              <a:rPr lang="en-US" sz="1200" kern="1200" baseline="0" dirty="0" smtClean="0">
                <a:solidFill>
                  <a:schemeClr val="tx1"/>
                </a:solidFill>
                <a:latin typeface="+mn-lt"/>
                <a:ea typeface="+mn-ea"/>
                <a:cs typeface="+mn-cs"/>
              </a:rPr>
              <a:t> goal was to (i</a:t>
            </a:r>
            <a:r>
              <a:rPr lang="en-US" sz="1200" kern="1200" dirty="0" smtClean="0">
                <a:solidFill>
                  <a:schemeClr val="tx1"/>
                </a:solidFill>
                <a:latin typeface="+mn-lt"/>
                <a:ea typeface="+mn-ea"/>
                <a:cs typeface="+mn-cs"/>
              </a:rPr>
              <a:t>dentify the levels of collaboration) **in the development and implementation of the FR-CFLR. </a:t>
            </a:r>
          </a:p>
          <a:p>
            <a:pPr marL="228600" indent="-228600">
              <a:buFont typeface="+mj-lt"/>
              <a:buAutoNum type="arabicPeriod"/>
            </a:pPr>
            <a:r>
              <a:rPr lang="en-US" sz="1200" kern="1200" dirty="0" smtClean="0">
                <a:solidFill>
                  <a:schemeClr val="tx1"/>
                </a:solidFill>
                <a:latin typeface="+mn-lt"/>
                <a:ea typeface="+mn-ea"/>
                <a:cs typeface="+mn-cs"/>
              </a:rPr>
              <a:t>(*Findings</a:t>
            </a:r>
            <a:r>
              <a:rPr lang="en-US" sz="1200" kern="1200" baseline="0" dirty="0" smtClean="0">
                <a:solidFill>
                  <a:schemeClr val="tx1"/>
                </a:solidFill>
                <a:latin typeface="+mn-lt"/>
                <a:ea typeface="+mn-ea"/>
                <a:cs typeface="+mn-cs"/>
              </a:rPr>
              <a:t> were based off of a collaboration case study conducted by CFRI in 2012)</a:t>
            </a:r>
          </a:p>
          <a:p>
            <a:pPr marL="228600" indent="-228600">
              <a:buFont typeface="+mj-lt"/>
              <a:buAutoNum type="arabicPeriod"/>
            </a:pP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Collaboration is a key component of the Front Range Roundtable. </a:t>
            </a:r>
          </a:p>
          <a:p>
            <a:pPr marL="228600" indent="-228600">
              <a:buFont typeface="+mj-lt"/>
              <a:buAutoNum type="arabicPeriod"/>
            </a:pP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Interviews with several members indicated there has been a diverse representation of interests in the larger FRR and the CFLR science and monitoring team and that no interested parties have intentionally been excluded from the process. </a:t>
            </a:r>
          </a:p>
          <a:p>
            <a:pPr marL="228600" indent="-228600">
              <a:buFont typeface="+mj-lt"/>
              <a:buAutoNum type="arabicPeriod"/>
            </a:pP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Most have found the FR-CFLR project has had a positive effect on relations among members as well as relations between the FRR and other organizations. </a:t>
            </a:r>
          </a:p>
          <a:p>
            <a:pPr marL="228600" indent="-228600">
              <a:buFont typeface="+mj-lt"/>
              <a:buAutoNum type="arabicPeriod"/>
            </a:pPr>
            <a:endParaRPr lang="en-US" sz="120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The members interviewed reported relatively high levels of trust and strong commitments to work toward agreement on important decisions related to the project. </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r>
              <a:rPr lang="en-US" sz="1200" kern="1200" dirty="0" smtClean="0">
                <a:solidFill>
                  <a:schemeClr val="tx1"/>
                </a:solidFill>
                <a:latin typeface="+mn-lt"/>
                <a:ea typeface="+mn-ea"/>
                <a:cs typeface="+mn-cs"/>
              </a:rPr>
              <a:t>Many partners agreed the collaborative was having an influence on the current implementation of the FRCFLR project by providing feedback and additional resources, as well as helping to shape future FR-CFLRP forest treatments.  </a:t>
            </a:r>
          </a:p>
          <a:p>
            <a:pPr marL="228600" indent="-228600">
              <a:buFont typeface="+mj-lt"/>
              <a:buAutoNum type="arabicPeriod"/>
            </a:pPr>
            <a:endParaRPr lang="en-US" sz="1200" kern="1200" dirty="0" smtClean="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latin typeface="+mn-lt"/>
                <a:ea typeface="+mn-ea"/>
                <a:cs typeface="+mn-cs"/>
              </a:rPr>
              <a:t>**The FRR has also faced some key challenges to their FR-CFLR collaborative efforts.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latin typeface="+mn-lt"/>
                <a:ea typeface="+mn-ea"/>
                <a:cs typeface="+mn-cs"/>
              </a:rPr>
              <a:t>Although the FRR membership is not restricted many members identified missing interests, </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latin typeface="+mn-lt"/>
                <a:ea typeface="+mn-ea"/>
                <a:cs typeface="+mn-cs"/>
              </a:rPr>
              <a:t>(including the forest industry, local citizens, local government, insurance industry, and additional conservation organizations) </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latin typeface="+mn-lt"/>
                <a:ea typeface="+mn-ea"/>
                <a:cs typeface="+mn-cs"/>
              </a:rPr>
              <a:t>(Some also felt the monitoring team needed greater representation of technical experts focused on watershed science, understory vegetation, social science, or wildlife biology.)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latin typeface="+mn-lt"/>
                <a:ea typeface="+mn-ea"/>
                <a:cs typeface="+mn-cs"/>
              </a:rPr>
              <a:t>Another challenge is that many</a:t>
            </a:r>
            <a:r>
              <a:rPr lang="en-US" sz="1200" b="0" i="0" kern="1200" dirty="0" smtClean="0">
                <a:solidFill>
                  <a:schemeClr val="tx1"/>
                </a:solidFill>
                <a:latin typeface="+mn-lt"/>
                <a:ea typeface="+mn-ea"/>
                <a:cs typeface="+mn-cs"/>
              </a:rPr>
              <a:t> members of the FRR science and monitoring team expressed they did not have a clear sense of their roles or responsibilities. </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Currently being addressed through the development of the adaptive management process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0" kern="120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latin typeface="+mn-lt"/>
                <a:ea typeface="+mn-ea"/>
                <a:cs typeface="+mn-cs"/>
              </a:rPr>
              <a:t>Some members felt the FRR collaborative had little influence on the implementation of the</a:t>
            </a:r>
            <a:r>
              <a:rPr lang="en-US" sz="1200" kern="1200" baseline="0" dirty="0" smtClean="0">
                <a:solidFill>
                  <a:schemeClr val="tx1"/>
                </a:solidFill>
                <a:latin typeface="+mn-lt"/>
                <a:ea typeface="+mn-ea"/>
                <a:cs typeface="+mn-cs"/>
              </a:rPr>
              <a:t> initial </a:t>
            </a:r>
            <a:r>
              <a:rPr lang="en-US" sz="1200" kern="1200" dirty="0" smtClean="0">
                <a:solidFill>
                  <a:schemeClr val="tx1"/>
                </a:solidFill>
                <a:latin typeface="+mn-lt"/>
                <a:ea typeface="+mn-ea"/>
                <a:cs typeface="+mn-cs"/>
              </a:rPr>
              <a:t>projects because these had gone through the required planning processes prior to the FRR’s involvement in the CFLR project.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dirty="0" smtClean="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smtClean="0"/>
              <a:t>Regardless of these challenges, members were optimistic about the collaborative effort and regard the FR-CFLRP as a significant opportunity to achieve common objectives across diverse interests</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AB7E2CB-7883-4BDB-A6D8-305D7AA4660D}" type="slidenum">
              <a:rPr lang="en-US" smtClean="0"/>
              <a:pPr/>
              <a:t>13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6D76E6-F86F-464B-984A-09525AEED64E}" type="datetimeFigureOut">
              <a:rPr lang="en-US" smtClean="0"/>
              <a:t>1/23/14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7B635-4A8A-2848-9D45-35ABD5E7177C}" type="slidenum">
              <a:rPr lang="en-US" smtClean="0"/>
              <a:t>‹#›</a:t>
            </a:fld>
            <a:endParaRPr lang="en-US"/>
          </a:p>
        </p:txBody>
      </p:sp>
    </p:spTree>
    <p:extLst>
      <p:ext uri="{BB962C8B-B14F-4D97-AF65-F5344CB8AC3E}">
        <p14:creationId xmlns:p14="http://schemas.microsoft.com/office/powerpoint/2010/main" val="2341077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6D76E6-F86F-464B-984A-09525AEED64E}" type="datetimeFigureOut">
              <a:rPr lang="en-US" smtClean="0"/>
              <a:t>1/23/14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7B635-4A8A-2848-9D45-35ABD5E7177C}" type="slidenum">
              <a:rPr lang="en-US" smtClean="0"/>
              <a:t>‹#›</a:t>
            </a:fld>
            <a:endParaRPr lang="en-US"/>
          </a:p>
        </p:txBody>
      </p:sp>
    </p:spTree>
    <p:extLst>
      <p:ext uri="{BB962C8B-B14F-4D97-AF65-F5344CB8AC3E}">
        <p14:creationId xmlns:p14="http://schemas.microsoft.com/office/powerpoint/2010/main" val="2964781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6D76E6-F86F-464B-984A-09525AEED64E}" type="datetimeFigureOut">
              <a:rPr lang="en-US" smtClean="0"/>
              <a:t>1/23/14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7B635-4A8A-2848-9D45-35ABD5E7177C}" type="slidenum">
              <a:rPr lang="en-US" smtClean="0"/>
              <a:t>‹#›</a:t>
            </a:fld>
            <a:endParaRPr lang="en-US"/>
          </a:p>
        </p:txBody>
      </p:sp>
    </p:spTree>
    <p:extLst>
      <p:ext uri="{BB962C8B-B14F-4D97-AF65-F5344CB8AC3E}">
        <p14:creationId xmlns:p14="http://schemas.microsoft.com/office/powerpoint/2010/main" val="1720472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6D76E6-F86F-464B-984A-09525AEED64E}" type="datetimeFigureOut">
              <a:rPr lang="en-US" smtClean="0"/>
              <a:t>1/23/14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7B635-4A8A-2848-9D45-35ABD5E7177C}" type="slidenum">
              <a:rPr lang="en-US" smtClean="0"/>
              <a:t>‹#›</a:t>
            </a:fld>
            <a:endParaRPr lang="en-US"/>
          </a:p>
        </p:txBody>
      </p:sp>
    </p:spTree>
    <p:extLst>
      <p:ext uri="{BB962C8B-B14F-4D97-AF65-F5344CB8AC3E}">
        <p14:creationId xmlns:p14="http://schemas.microsoft.com/office/powerpoint/2010/main" val="1050155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6D76E6-F86F-464B-984A-09525AEED64E}" type="datetimeFigureOut">
              <a:rPr lang="en-US" smtClean="0"/>
              <a:t>1/23/14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7B635-4A8A-2848-9D45-35ABD5E7177C}" type="slidenum">
              <a:rPr lang="en-US" smtClean="0"/>
              <a:t>‹#›</a:t>
            </a:fld>
            <a:endParaRPr lang="en-US"/>
          </a:p>
        </p:txBody>
      </p:sp>
    </p:spTree>
    <p:extLst>
      <p:ext uri="{BB962C8B-B14F-4D97-AF65-F5344CB8AC3E}">
        <p14:creationId xmlns:p14="http://schemas.microsoft.com/office/powerpoint/2010/main" val="925927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6D76E6-F86F-464B-984A-09525AEED64E}" type="datetimeFigureOut">
              <a:rPr lang="en-US" smtClean="0"/>
              <a:t>1/23/14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7B635-4A8A-2848-9D45-35ABD5E7177C}" type="slidenum">
              <a:rPr lang="en-US" smtClean="0"/>
              <a:t>‹#›</a:t>
            </a:fld>
            <a:endParaRPr lang="en-US"/>
          </a:p>
        </p:txBody>
      </p:sp>
    </p:spTree>
    <p:extLst>
      <p:ext uri="{BB962C8B-B14F-4D97-AF65-F5344CB8AC3E}">
        <p14:creationId xmlns:p14="http://schemas.microsoft.com/office/powerpoint/2010/main" val="374254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6D76E6-F86F-464B-984A-09525AEED64E}" type="datetimeFigureOut">
              <a:rPr lang="en-US" smtClean="0"/>
              <a:t>1/23/14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57B635-4A8A-2848-9D45-35ABD5E7177C}" type="slidenum">
              <a:rPr lang="en-US" smtClean="0"/>
              <a:t>‹#›</a:t>
            </a:fld>
            <a:endParaRPr lang="en-US"/>
          </a:p>
        </p:txBody>
      </p:sp>
    </p:spTree>
    <p:extLst>
      <p:ext uri="{BB962C8B-B14F-4D97-AF65-F5344CB8AC3E}">
        <p14:creationId xmlns:p14="http://schemas.microsoft.com/office/powerpoint/2010/main" val="1042087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6D76E6-F86F-464B-984A-09525AEED64E}" type="datetimeFigureOut">
              <a:rPr lang="en-US" smtClean="0"/>
              <a:t>1/23/14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57B635-4A8A-2848-9D45-35ABD5E7177C}" type="slidenum">
              <a:rPr lang="en-US" smtClean="0"/>
              <a:t>‹#›</a:t>
            </a:fld>
            <a:endParaRPr lang="en-US"/>
          </a:p>
        </p:txBody>
      </p:sp>
    </p:spTree>
    <p:extLst>
      <p:ext uri="{BB962C8B-B14F-4D97-AF65-F5344CB8AC3E}">
        <p14:creationId xmlns:p14="http://schemas.microsoft.com/office/powerpoint/2010/main" val="2137692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6D76E6-F86F-464B-984A-09525AEED64E}" type="datetimeFigureOut">
              <a:rPr lang="en-US" smtClean="0"/>
              <a:t>1/23/14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57B635-4A8A-2848-9D45-35ABD5E7177C}" type="slidenum">
              <a:rPr lang="en-US" smtClean="0"/>
              <a:t>‹#›</a:t>
            </a:fld>
            <a:endParaRPr lang="en-US"/>
          </a:p>
        </p:txBody>
      </p:sp>
    </p:spTree>
    <p:extLst>
      <p:ext uri="{BB962C8B-B14F-4D97-AF65-F5344CB8AC3E}">
        <p14:creationId xmlns:p14="http://schemas.microsoft.com/office/powerpoint/2010/main" val="3123582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6D76E6-F86F-464B-984A-09525AEED64E}" type="datetimeFigureOut">
              <a:rPr lang="en-US" smtClean="0"/>
              <a:t>1/23/14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7B635-4A8A-2848-9D45-35ABD5E7177C}" type="slidenum">
              <a:rPr lang="en-US" smtClean="0"/>
              <a:t>‹#›</a:t>
            </a:fld>
            <a:endParaRPr lang="en-US"/>
          </a:p>
        </p:txBody>
      </p:sp>
    </p:spTree>
    <p:extLst>
      <p:ext uri="{BB962C8B-B14F-4D97-AF65-F5344CB8AC3E}">
        <p14:creationId xmlns:p14="http://schemas.microsoft.com/office/powerpoint/2010/main" val="2799258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6D76E6-F86F-464B-984A-09525AEED64E}" type="datetimeFigureOut">
              <a:rPr lang="en-US" smtClean="0"/>
              <a:t>1/23/14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7B635-4A8A-2848-9D45-35ABD5E7177C}" type="slidenum">
              <a:rPr lang="en-US" smtClean="0"/>
              <a:t>‹#›</a:t>
            </a:fld>
            <a:endParaRPr lang="en-US"/>
          </a:p>
        </p:txBody>
      </p:sp>
    </p:spTree>
    <p:extLst>
      <p:ext uri="{BB962C8B-B14F-4D97-AF65-F5344CB8AC3E}">
        <p14:creationId xmlns:p14="http://schemas.microsoft.com/office/powerpoint/2010/main" val="39818100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6D76E6-F86F-464B-984A-09525AEED64E}" type="datetimeFigureOut">
              <a:rPr lang="en-US" smtClean="0"/>
              <a:t>1/23/14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57B635-4A8A-2848-9D45-35ABD5E7177C}" type="slidenum">
              <a:rPr lang="en-US" smtClean="0"/>
              <a:t>‹#›</a:t>
            </a:fld>
            <a:endParaRPr lang="en-US"/>
          </a:p>
        </p:txBody>
      </p:sp>
    </p:spTree>
    <p:extLst>
      <p:ext uri="{BB962C8B-B14F-4D97-AF65-F5344CB8AC3E}">
        <p14:creationId xmlns:p14="http://schemas.microsoft.com/office/powerpoint/2010/main" val="1576513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1.xml"/><Relationship Id="rId2"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1" Type="http://schemas.openxmlformats.org/officeDocument/2006/relationships/slideLayout" Target="../slideLayouts/slideLayout1.xml"/><Relationship Id="rId2"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7201" y="32619"/>
            <a:ext cx="5476379" cy="461665"/>
          </a:xfrm>
          <a:prstGeom prst="rect">
            <a:avLst/>
          </a:prstGeom>
          <a:noFill/>
        </p:spPr>
        <p:txBody>
          <a:bodyPr wrap="none" rtlCol="0">
            <a:spAutoFit/>
          </a:bodyPr>
          <a:lstStyle/>
          <a:p>
            <a:r>
              <a:rPr lang="en-US" sz="2400" b="1" u="sng" dirty="0" smtClean="0">
                <a:solidFill>
                  <a:srgbClr val="000000"/>
                </a:solidFill>
              </a:rPr>
              <a:t>The Colorado Forest Restoration Institute</a:t>
            </a:r>
            <a:endParaRPr lang="en-US" sz="2400" b="1" u="sng" dirty="0">
              <a:solidFill>
                <a:srgbClr val="000000"/>
              </a:solidFill>
            </a:endParaRPr>
          </a:p>
        </p:txBody>
      </p:sp>
      <p:sp>
        <p:nvSpPr>
          <p:cNvPr id="10" name="TextBox 9"/>
          <p:cNvSpPr txBox="1"/>
          <p:nvPr/>
        </p:nvSpPr>
        <p:spPr>
          <a:xfrm>
            <a:off x="4342419" y="751462"/>
            <a:ext cx="4239464" cy="4247317"/>
          </a:xfrm>
          <a:prstGeom prst="rect">
            <a:avLst/>
          </a:prstGeom>
          <a:noFill/>
        </p:spPr>
        <p:txBody>
          <a:bodyPr wrap="square" rtlCol="0">
            <a:spAutoFit/>
          </a:bodyPr>
          <a:lstStyle/>
          <a:p>
            <a:r>
              <a:rPr lang="en-US" dirty="0">
                <a:solidFill>
                  <a:srgbClr val="000000"/>
                </a:solidFill>
              </a:rPr>
              <a:t>Authorized by </a:t>
            </a:r>
            <a:r>
              <a:rPr lang="en-US" dirty="0" smtClean="0">
                <a:solidFill>
                  <a:srgbClr val="000000"/>
                </a:solidFill>
              </a:rPr>
              <a:t>Congress, 2004</a:t>
            </a:r>
            <a:endParaRPr lang="en-US" dirty="0">
              <a:solidFill>
                <a:srgbClr val="000000"/>
              </a:solidFill>
            </a:endParaRPr>
          </a:p>
          <a:p>
            <a:endParaRPr lang="en-US" dirty="0">
              <a:solidFill>
                <a:srgbClr val="000000"/>
              </a:solidFill>
            </a:endParaRPr>
          </a:p>
          <a:p>
            <a:r>
              <a:rPr lang="en-US" dirty="0" smtClean="0">
                <a:solidFill>
                  <a:srgbClr val="000000"/>
                </a:solidFill>
              </a:rPr>
              <a:t>Located at Colorado State University (also in AZ &amp; NM)</a:t>
            </a:r>
          </a:p>
          <a:p>
            <a:endParaRPr lang="en-US" dirty="0">
              <a:solidFill>
                <a:srgbClr val="000000"/>
              </a:solidFill>
            </a:endParaRPr>
          </a:p>
          <a:p>
            <a:r>
              <a:rPr lang="en-US" b="1" dirty="0" smtClean="0">
                <a:solidFill>
                  <a:srgbClr val="000000"/>
                </a:solidFill>
              </a:rPr>
              <a:t>Develop, compile, and apply scientific knowledge to help define and achieve forest restoration and wildfire hazard reduction goals</a:t>
            </a:r>
          </a:p>
          <a:p>
            <a:endParaRPr lang="en-US" b="1" dirty="0">
              <a:solidFill>
                <a:srgbClr val="000000"/>
              </a:solidFill>
            </a:endParaRPr>
          </a:p>
          <a:p>
            <a:r>
              <a:rPr lang="en-US" b="1" dirty="0" smtClean="0">
                <a:solidFill>
                  <a:srgbClr val="000000"/>
                </a:solidFill>
              </a:rPr>
              <a:t>Work collaboratively with scientists, managers, and a broad range of stakeholder interests</a:t>
            </a:r>
          </a:p>
          <a:p>
            <a:endParaRPr lang="en-US" dirty="0">
              <a:solidFill>
                <a:srgbClr val="000000"/>
              </a:solidFill>
            </a:endParaRPr>
          </a:p>
          <a:p>
            <a:endParaRPr lang="en-US" dirty="0">
              <a:solidFill>
                <a:srgbClr val="000000"/>
              </a:solidFill>
            </a:endParaRPr>
          </a:p>
        </p:txBody>
      </p:sp>
      <p:sp>
        <p:nvSpPr>
          <p:cNvPr id="17" name="TextBox 16"/>
          <p:cNvSpPr txBox="1"/>
          <p:nvPr/>
        </p:nvSpPr>
        <p:spPr>
          <a:xfrm>
            <a:off x="4342419" y="4490947"/>
            <a:ext cx="4073526" cy="1015663"/>
          </a:xfrm>
          <a:prstGeom prst="rect">
            <a:avLst/>
          </a:prstGeom>
          <a:noFill/>
        </p:spPr>
        <p:txBody>
          <a:bodyPr wrap="square" rtlCol="0">
            <a:spAutoFit/>
          </a:bodyPr>
          <a:lstStyle/>
          <a:p>
            <a:r>
              <a:rPr lang="en-US" sz="2000" b="1" i="1" dirty="0">
                <a:solidFill>
                  <a:srgbClr val="000000"/>
                </a:solidFill>
              </a:rPr>
              <a:t>W</a:t>
            </a:r>
            <a:r>
              <a:rPr lang="en-US" sz="2000" b="1" i="1" dirty="0" smtClean="0">
                <a:solidFill>
                  <a:srgbClr val="000000"/>
                </a:solidFill>
              </a:rPr>
              <a:t>hy</a:t>
            </a:r>
            <a:r>
              <a:rPr lang="en-US" sz="2000" b="1" i="1" dirty="0">
                <a:solidFill>
                  <a:srgbClr val="000000"/>
                </a:solidFill>
              </a:rPr>
              <a:t>, when, where, and how to </a:t>
            </a:r>
            <a:r>
              <a:rPr lang="en-US" sz="2000" b="1" i="1" dirty="0" smtClean="0">
                <a:solidFill>
                  <a:srgbClr val="000000"/>
                </a:solidFill>
              </a:rPr>
              <a:t>do the most effective </a:t>
            </a:r>
            <a:r>
              <a:rPr lang="en-US" sz="2000" b="1" i="1" dirty="0">
                <a:solidFill>
                  <a:srgbClr val="000000"/>
                </a:solidFill>
              </a:rPr>
              <a:t>forest </a:t>
            </a:r>
            <a:r>
              <a:rPr lang="en-US" sz="2000" b="1" i="1" dirty="0" smtClean="0">
                <a:solidFill>
                  <a:srgbClr val="000000"/>
                </a:solidFill>
              </a:rPr>
              <a:t>restoration </a:t>
            </a:r>
            <a:r>
              <a:rPr lang="en-US" sz="2000" b="1" i="1" dirty="0" smtClean="0">
                <a:solidFill>
                  <a:srgbClr val="000000"/>
                </a:solidFill>
              </a:rPr>
              <a:t>with </a:t>
            </a:r>
            <a:r>
              <a:rPr lang="en-US" sz="2000" b="1" i="1" dirty="0" smtClean="0">
                <a:solidFill>
                  <a:srgbClr val="000000"/>
                </a:solidFill>
              </a:rPr>
              <a:t>limited resources?</a:t>
            </a:r>
            <a:endParaRPr lang="en-US" sz="2000" b="1" u="sng" dirty="0">
              <a:solidFill>
                <a:srgbClr val="000000"/>
              </a:solidFill>
            </a:endParaRPr>
          </a:p>
        </p:txBody>
      </p:sp>
      <p:pic>
        <p:nvPicPr>
          <p:cNvPr id="2" name="Picture 1"/>
          <p:cNvPicPr>
            <a:picLocks noChangeAspect="1"/>
          </p:cNvPicPr>
          <p:nvPr/>
        </p:nvPicPr>
        <p:blipFill>
          <a:blip r:embed="rId2"/>
          <a:stretch>
            <a:fillRect/>
          </a:stretch>
        </p:blipFill>
        <p:spPr>
          <a:xfrm>
            <a:off x="29054" y="710037"/>
            <a:ext cx="3976294" cy="6147963"/>
          </a:xfrm>
          <a:prstGeom prst="rect">
            <a:avLst/>
          </a:prstGeom>
        </p:spPr>
      </p:pic>
      <p:grpSp>
        <p:nvGrpSpPr>
          <p:cNvPr id="7" name="Group 1"/>
          <p:cNvGrpSpPr>
            <a:grpSpLocks/>
          </p:cNvGrpSpPr>
          <p:nvPr/>
        </p:nvGrpSpPr>
        <p:grpSpPr bwMode="auto">
          <a:xfrm>
            <a:off x="7757293" y="6079986"/>
            <a:ext cx="1240593" cy="630529"/>
            <a:chOff x="720" y="4140"/>
            <a:chExt cx="8640" cy="3746"/>
          </a:xfrm>
        </p:grpSpPr>
        <p:sp>
          <p:nvSpPr>
            <p:cNvPr id="8" name="Freeform 2"/>
            <p:cNvSpPr>
              <a:spLocks/>
            </p:cNvSpPr>
            <p:nvPr/>
          </p:nvSpPr>
          <p:spPr bwMode="auto">
            <a:xfrm>
              <a:off x="8562" y="7358"/>
              <a:ext cx="453" cy="528"/>
            </a:xfrm>
            <a:custGeom>
              <a:avLst/>
              <a:gdLst>
                <a:gd name="T0" fmla="*/ 96 w 168"/>
                <a:gd name="T1" fmla="*/ 118 h 196"/>
                <a:gd name="T2" fmla="*/ 130 w 168"/>
                <a:gd name="T3" fmla="*/ 32 h 196"/>
                <a:gd name="T4" fmla="*/ 130 w 168"/>
                <a:gd name="T5" fmla="*/ 32 h 196"/>
                <a:gd name="T6" fmla="*/ 132 w 168"/>
                <a:gd name="T7" fmla="*/ 24 h 196"/>
                <a:gd name="T8" fmla="*/ 132 w 168"/>
                <a:gd name="T9" fmla="*/ 18 h 196"/>
                <a:gd name="T10" fmla="*/ 130 w 168"/>
                <a:gd name="T11" fmla="*/ 12 h 196"/>
                <a:gd name="T12" fmla="*/ 126 w 168"/>
                <a:gd name="T13" fmla="*/ 10 h 196"/>
                <a:gd name="T14" fmla="*/ 122 w 168"/>
                <a:gd name="T15" fmla="*/ 6 h 196"/>
                <a:gd name="T16" fmla="*/ 116 w 168"/>
                <a:gd name="T17" fmla="*/ 6 h 196"/>
                <a:gd name="T18" fmla="*/ 106 w 168"/>
                <a:gd name="T19" fmla="*/ 4 h 196"/>
                <a:gd name="T20" fmla="*/ 106 w 168"/>
                <a:gd name="T21" fmla="*/ 2 h 196"/>
                <a:gd name="T22" fmla="*/ 168 w 168"/>
                <a:gd name="T23" fmla="*/ 2 h 196"/>
                <a:gd name="T24" fmla="*/ 168 w 168"/>
                <a:gd name="T25" fmla="*/ 6 h 196"/>
                <a:gd name="T26" fmla="*/ 168 w 168"/>
                <a:gd name="T27" fmla="*/ 6 h 196"/>
                <a:gd name="T28" fmla="*/ 160 w 168"/>
                <a:gd name="T29" fmla="*/ 8 h 196"/>
                <a:gd name="T30" fmla="*/ 154 w 168"/>
                <a:gd name="T31" fmla="*/ 10 h 196"/>
                <a:gd name="T32" fmla="*/ 146 w 168"/>
                <a:gd name="T33" fmla="*/ 18 h 196"/>
                <a:gd name="T34" fmla="*/ 140 w 168"/>
                <a:gd name="T35" fmla="*/ 30 h 196"/>
                <a:gd name="T36" fmla="*/ 86 w 168"/>
                <a:gd name="T37" fmla="*/ 158 h 196"/>
                <a:gd name="T38" fmla="*/ 86 w 168"/>
                <a:gd name="T39" fmla="*/ 158 h 196"/>
                <a:gd name="T40" fmla="*/ 76 w 168"/>
                <a:gd name="T41" fmla="*/ 178 h 196"/>
                <a:gd name="T42" fmla="*/ 66 w 168"/>
                <a:gd name="T43" fmla="*/ 190 h 196"/>
                <a:gd name="T44" fmla="*/ 58 w 168"/>
                <a:gd name="T45" fmla="*/ 196 h 196"/>
                <a:gd name="T46" fmla="*/ 48 w 168"/>
                <a:gd name="T47" fmla="*/ 196 h 196"/>
                <a:gd name="T48" fmla="*/ 40 w 168"/>
                <a:gd name="T49" fmla="*/ 194 h 196"/>
                <a:gd name="T50" fmla="*/ 34 w 168"/>
                <a:gd name="T51" fmla="*/ 188 h 196"/>
                <a:gd name="T52" fmla="*/ 30 w 168"/>
                <a:gd name="T53" fmla="*/ 180 h 196"/>
                <a:gd name="T54" fmla="*/ 30 w 168"/>
                <a:gd name="T55" fmla="*/ 172 h 196"/>
                <a:gd name="T56" fmla="*/ 30 w 168"/>
                <a:gd name="T57" fmla="*/ 172 h 196"/>
                <a:gd name="T58" fmla="*/ 30 w 168"/>
                <a:gd name="T59" fmla="*/ 166 h 196"/>
                <a:gd name="T60" fmla="*/ 32 w 168"/>
                <a:gd name="T61" fmla="*/ 162 h 196"/>
                <a:gd name="T62" fmla="*/ 38 w 168"/>
                <a:gd name="T63" fmla="*/ 156 h 196"/>
                <a:gd name="T64" fmla="*/ 44 w 168"/>
                <a:gd name="T65" fmla="*/ 154 h 196"/>
                <a:gd name="T66" fmla="*/ 52 w 168"/>
                <a:gd name="T67" fmla="*/ 156 h 196"/>
                <a:gd name="T68" fmla="*/ 52 w 168"/>
                <a:gd name="T69" fmla="*/ 156 h 196"/>
                <a:gd name="T70" fmla="*/ 58 w 168"/>
                <a:gd name="T71" fmla="*/ 160 h 196"/>
                <a:gd name="T72" fmla="*/ 60 w 168"/>
                <a:gd name="T73" fmla="*/ 164 h 196"/>
                <a:gd name="T74" fmla="*/ 66 w 168"/>
                <a:gd name="T75" fmla="*/ 174 h 196"/>
                <a:gd name="T76" fmla="*/ 68 w 168"/>
                <a:gd name="T77" fmla="*/ 174 h 196"/>
                <a:gd name="T78" fmla="*/ 70 w 168"/>
                <a:gd name="T79" fmla="*/ 172 h 196"/>
                <a:gd name="T80" fmla="*/ 74 w 168"/>
                <a:gd name="T81" fmla="*/ 168 h 196"/>
                <a:gd name="T82" fmla="*/ 80 w 168"/>
                <a:gd name="T83" fmla="*/ 156 h 196"/>
                <a:gd name="T84" fmla="*/ 22 w 168"/>
                <a:gd name="T85" fmla="*/ 30 h 196"/>
                <a:gd name="T86" fmla="*/ 22 w 168"/>
                <a:gd name="T87" fmla="*/ 30 h 196"/>
                <a:gd name="T88" fmla="*/ 20 w 168"/>
                <a:gd name="T89" fmla="*/ 22 h 196"/>
                <a:gd name="T90" fmla="*/ 16 w 168"/>
                <a:gd name="T91" fmla="*/ 14 h 196"/>
                <a:gd name="T92" fmla="*/ 10 w 168"/>
                <a:gd name="T93" fmla="*/ 8 h 196"/>
                <a:gd name="T94" fmla="*/ 0 w 168"/>
                <a:gd name="T95" fmla="*/ 6 h 196"/>
                <a:gd name="T96" fmla="*/ 0 w 168"/>
                <a:gd name="T97" fmla="*/ 0 h 196"/>
                <a:gd name="T98" fmla="*/ 78 w 168"/>
                <a:gd name="T99" fmla="*/ 0 h 196"/>
                <a:gd name="T100" fmla="*/ 78 w 168"/>
                <a:gd name="T101" fmla="*/ 6 h 196"/>
                <a:gd name="T102" fmla="*/ 78 w 168"/>
                <a:gd name="T103" fmla="*/ 6 h 196"/>
                <a:gd name="T104" fmla="*/ 70 w 168"/>
                <a:gd name="T105" fmla="*/ 6 h 196"/>
                <a:gd name="T106" fmla="*/ 62 w 168"/>
                <a:gd name="T107" fmla="*/ 8 h 196"/>
                <a:gd name="T108" fmla="*/ 58 w 168"/>
                <a:gd name="T109" fmla="*/ 10 h 196"/>
                <a:gd name="T110" fmla="*/ 56 w 168"/>
                <a:gd name="T111" fmla="*/ 14 h 196"/>
                <a:gd name="T112" fmla="*/ 56 w 168"/>
                <a:gd name="T113" fmla="*/ 20 h 196"/>
                <a:gd name="T114" fmla="*/ 58 w 168"/>
                <a:gd name="T115" fmla="*/ 26 h 196"/>
                <a:gd name="T116" fmla="*/ 96 w 168"/>
                <a:gd name="T117" fmla="*/ 118 h 196"/>
                <a:gd name="T118" fmla="*/ 96 w 168"/>
                <a:gd name="T119" fmla="*/ 11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8" h="196">
                  <a:moveTo>
                    <a:pt x="96" y="118"/>
                  </a:moveTo>
                  <a:lnTo>
                    <a:pt x="130" y="32"/>
                  </a:lnTo>
                  <a:lnTo>
                    <a:pt x="130" y="32"/>
                  </a:lnTo>
                  <a:lnTo>
                    <a:pt x="132" y="24"/>
                  </a:lnTo>
                  <a:lnTo>
                    <a:pt x="132" y="18"/>
                  </a:lnTo>
                  <a:lnTo>
                    <a:pt x="130" y="12"/>
                  </a:lnTo>
                  <a:lnTo>
                    <a:pt x="126" y="10"/>
                  </a:lnTo>
                  <a:lnTo>
                    <a:pt x="122" y="6"/>
                  </a:lnTo>
                  <a:lnTo>
                    <a:pt x="116" y="6"/>
                  </a:lnTo>
                  <a:lnTo>
                    <a:pt x="106" y="4"/>
                  </a:lnTo>
                  <a:lnTo>
                    <a:pt x="106" y="2"/>
                  </a:lnTo>
                  <a:lnTo>
                    <a:pt x="168" y="2"/>
                  </a:lnTo>
                  <a:lnTo>
                    <a:pt x="168" y="6"/>
                  </a:lnTo>
                  <a:lnTo>
                    <a:pt x="168" y="6"/>
                  </a:lnTo>
                  <a:lnTo>
                    <a:pt x="160" y="8"/>
                  </a:lnTo>
                  <a:lnTo>
                    <a:pt x="154" y="10"/>
                  </a:lnTo>
                  <a:lnTo>
                    <a:pt x="146" y="18"/>
                  </a:lnTo>
                  <a:lnTo>
                    <a:pt x="140" y="30"/>
                  </a:lnTo>
                  <a:lnTo>
                    <a:pt x="86" y="158"/>
                  </a:lnTo>
                  <a:lnTo>
                    <a:pt x="86" y="158"/>
                  </a:lnTo>
                  <a:lnTo>
                    <a:pt x="76" y="178"/>
                  </a:lnTo>
                  <a:lnTo>
                    <a:pt x="66" y="190"/>
                  </a:lnTo>
                  <a:lnTo>
                    <a:pt x="58" y="196"/>
                  </a:lnTo>
                  <a:lnTo>
                    <a:pt x="48" y="196"/>
                  </a:lnTo>
                  <a:lnTo>
                    <a:pt x="40" y="194"/>
                  </a:lnTo>
                  <a:lnTo>
                    <a:pt x="34" y="188"/>
                  </a:lnTo>
                  <a:lnTo>
                    <a:pt x="30" y="180"/>
                  </a:lnTo>
                  <a:lnTo>
                    <a:pt x="30" y="172"/>
                  </a:lnTo>
                  <a:lnTo>
                    <a:pt x="30" y="172"/>
                  </a:lnTo>
                  <a:lnTo>
                    <a:pt x="30" y="166"/>
                  </a:lnTo>
                  <a:lnTo>
                    <a:pt x="32" y="162"/>
                  </a:lnTo>
                  <a:lnTo>
                    <a:pt x="38" y="156"/>
                  </a:lnTo>
                  <a:lnTo>
                    <a:pt x="44" y="154"/>
                  </a:lnTo>
                  <a:lnTo>
                    <a:pt x="52" y="156"/>
                  </a:lnTo>
                  <a:lnTo>
                    <a:pt x="52" y="156"/>
                  </a:lnTo>
                  <a:lnTo>
                    <a:pt x="58" y="160"/>
                  </a:lnTo>
                  <a:lnTo>
                    <a:pt x="60" y="164"/>
                  </a:lnTo>
                  <a:lnTo>
                    <a:pt x="66" y="174"/>
                  </a:lnTo>
                  <a:lnTo>
                    <a:pt x="68" y="174"/>
                  </a:lnTo>
                  <a:lnTo>
                    <a:pt x="70" y="172"/>
                  </a:lnTo>
                  <a:lnTo>
                    <a:pt x="74" y="168"/>
                  </a:lnTo>
                  <a:lnTo>
                    <a:pt x="80" y="156"/>
                  </a:lnTo>
                  <a:lnTo>
                    <a:pt x="22" y="30"/>
                  </a:lnTo>
                  <a:lnTo>
                    <a:pt x="22" y="30"/>
                  </a:lnTo>
                  <a:lnTo>
                    <a:pt x="20" y="22"/>
                  </a:lnTo>
                  <a:lnTo>
                    <a:pt x="16" y="14"/>
                  </a:lnTo>
                  <a:lnTo>
                    <a:pt x="10" y="8"/>
                  </a:lnTo>
                  <a:lnTo>
                    <a:pt x="0" y="6"/>
                  </a:lnTo>
                  <a:lnTo>
                    <a:pt x="0" y="0"/>
                  </a:lnTo>
                  <a:lnTo>
                    <a:pt x="78" y="0"/>
                  </a:lnTo>
                  <a:lnTo>
                    <a:pt x="78" y="6"/>
                  </a:lnTo>
                  <a:lnTo>
                    <a:pt x="78" y="6"/>
                  </a:lnTo>
                  <a:lnTo>
                    <a:pt x="70" y="6"/>
                  </a:lnTo>
                  <a:lnTo>
                    <a:pt x="62" y="8"/>
                  </a:lnTo>
                  <a:lnTo>
                    <a:pt x="58" y="10"/>
                  </a:lnTo>
                  <a:lnTo>
                    <a:pt x="56" y="14"/>
                  </a:lnTo>
                  <a:lnTo>
                    <a:pt x="56" y="20"/>
                  </a:lnTo>
                  <a:lnTo>
                    <a:pt x="58" y="26"/>
                  </a:lnTo>
                  <a:lnTo>
                    <a:pt x="96" y="118"/>
                  </a:lnTo>
                  <a:lnTo>
                    <a:pt x="96" y="11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3"/>
            <p:cNvSpPr>
              <a:spLocks/>
            </p:cNvSpPr>
            <p:nvPr/>
          </p:nvSpPr>
          <p:spPr bwMode="auto">
            <a:xfrm>
              <a:off x="8309" y="7266"/>
              <a:ext cx="280" cy="501"/>
            </a:xfrm>
            <a:custGeom>
              <a:avLst/>
              <a:gdLst>
                <a:gd name="T0" fmla="*/ 0 w 104"/>
                <a:gd name="T1" fmla="*/ 50 h 186"/>
                <a:gd name="T2" fmla="*/ 50 w 104"/>
                <a:gd name="T3" fmla="*/ 0 h 186"/>
                <a:gd name="T4" fmla="*/ 50 w 104"/>
                <a:gd name="T5" fmla="*/ 34 h 186"/>
                <a:gd name="T6" fmla="*/ 94 w 104"/>
                <a:gd name="T7" fmla="*/ 34 h 186"/>
                <a:gd name="T8" fmla="*/ 94 w 104"/>
                <a:gd name="T9" fmla="*/ 50 h 186"/>
                <a:gd name="T10" fmla="*/ 50 w 104"/>
                <a:gd name="T11" fmla="*/ 50 h 186"/>
                <a:gd name="T12" fmla="*/ 50 w 104"/>
                <a:gd name="T13" fmla="*/ 144 h 186"/>
                <a:gd name="T14" fmla="*/ 50 w 104"/>
                <a:gd name="T15" fmla="*/ 144 h 186"/>
                <a:gd name="T16" fmla="*/ 50 w 104"/>
                <a:gd name="T17" fmla="*/ 152 h 186"/>
                <a:gd name="T18" fmla="*/ 54 w 104"/>
                <a:gd name="T19" fmla="*/ 160 h 186"/>
                <a:gd name="T20" fmla="*/ 58 w 104"/>
                <a:gd name="T21" fmla="*/ 164 h 186"/>
                <a:gd name="T22" fmla="*/ 66 w 104"/>
                <a:gd name="T23" fmla="*/ 168 h 186"/>
                <a:gd name="T24" fmla="*/ 72 w 104"/>
                <a:gd name="T25" fmla="*/ 170 h 186"/>
                <a:gd name="T26" fmla="*/ 82 w 104"/>
                <a:gd name="T27" fmla="*/ 168 h 186"/>
                <a:gd name="T28" fmla="*/ 92 w 104"/>
                <a:gd name="T29" fmla="*/ 164 h 186"/>
                <a:gd name="T30" fmla="*/ 102 w 104"/>
                <a:gd name="T31" fmla="*/ 156 h 186"/>
                <a:gd name="T32" fmla="*/ 104 w 104"/>
                <a:gd name="T33" fmla="*/ 160 h 186"/>
                <a:gd name="T34" fmla="*/ 104 w 104"/>
                <a:gd name="T35" fmla="*/ 160 h 186"/>
                <a:gd name="T36" fmla="*/ 100 w 104"/>
                <a:gd name="T37" fmla="*/ 166 h 186"/>
                <a:gd name="T38" fmla="*/ 94 w 104"/>
                <a:gd name="T39" fmla="*/ 172 h 186"/>
                <a:gd name="T40" fmla="*/ 80 w 104"/>
                <a:gd name="T41" fmla="*/ 182 h 186"/>
                <a:gd name="T42" fmla="*/ 66 w 104"/>
                <a:gd name="T43" fmla="*/ 186 h 186"/>
                <a:gd name="T44" fmla="*/ 52 w 104"/>
                <a:gd name="T45" fmla="*/ 186 h 186"/>
                <a:gd name="T46" fmla="*/ 38 w 104"/>
                <a:gd name="T47" fmla="*/ 184 h 186"/>
                <a:gd name="T48" fmla="*/ 28 w 104"/>
                <a:gd name="T49" fmla="*/ 178 h 186"/>
                <a:gd name="T50" fmla="*/ 24 w 104"/>
                <a:gd name="T51" fmla="*/ 174 h 186"/>
                <a:gd name="T52" fmla="*/ 20 w 104"/>
                <a:gd name="T53" fmla="*/ 168 h 186"/>
                <a:gd name="T54" fmla="*/ 18 w 104"/>
                <a:gd name="T55" fmla="*/ 162 h 186"/>
                <a:gd name="T56" fmla="*/ 18 w 104"/>
                <a:gd name="T57" fmla="*/ 156 h 186"/>
                <a:gd name="T58" fmla="*/ 18 w 104"/>
                <a:gd name="T59" fmla="*/ 50 h 186"/>
                <a:gd name="T60" fmla="*/ 0 w 104"/>
                <a:gd name="T61" fmla="*/ 50 h 186"/>
                <a:gd name="T62" fmla="*/ 0 w 104"/>
                <a:gd name="T63" fmla="*/ 5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186">
                  <a:moveTo>
                    <a:pt x="0" y="50"/>
                  </a:moveTo>
                  <a:lnTo>
                    <a:pt x="50" y="0"/>
                  </a:lnTo>
                  <a:lnTo>
                    <a:pt x="50" y="34"/>
                  </a:lnTo>
                  <a:lnTo>
                    <a:pt x="94" y="34"/>
                  </a:lnTo>
                  <a:lnTo>
                    <a:pt x="94" y="50"/>
                  </a:lnTo>
                  <a:lnTo>
                    <a:pt x="50" y="50"/>
                  </a:lnTo>
                  <a:lnTo>
                    <a:pt x="50" y="144"/>
                  </a:lnTo>
                  <a:lnTo>
                    <a:pt x="50" y="144"/>
                  </a:lnTo>
                  <a:lnTo>
                    <a:pt x="50" y="152"/>
                  </a:lnTo>
                  <a:lnTo>
                    <a:pt x="54" y="160"/>
                  </a:lnTo>
                  <a:lnTo>
                    <a:pt x="58" y="164"/>
                  </a:lnTo>
                  <a:lnTo>
                    <a:pt x="66" y="168"/>
                  </a:lnTo>
                  <a:lnTo>
                    <a:pt x="72" y="170"/>
                  </a:lnTo>
                  <a:lnTo>
                    <a:pt x="82" y="168"/>
                  </a:lnTo>
                  <a:lnTo>
                    <a:pt x="92" y="164"/>
                  </a:lnTo>
                  <a:lnTo>
                    <a:pt x="102" y="156"/>
                  </a:lnTo>
                  <a:lnTo>
                    <a:pt x="104" y="160"/>
                  </a:lnTo>
                  <a:lnTo>
                    <a:pt x="104" y="160"/>
                  </a:lnTo>
                  <a:lnTo>
                    <a:pt x="100" y="166"/>
                  </a:lnTo>
                  <a:lnTo>
                    <a:pt x="94" y="172"/>
                  </a:lnTo>
                  <a:lnTo>
                    <a:pt x="80" y="182"/>
                  </a:lnTo>
                  <a:lnTo>
                    <a:pt x="66" y="186"/>
                  </a:lnTo>
                  <a:lnTo>
                    <a:pt x="52" y="186"/>
                  </a:lnTo>
                  <a:lnTo>
                    <a:pt x="38" y="184"/>
                  </a:lnTo>
                  <a:lnTo>
                    <a:pt x="28" y="178"/>
                  </a:lnTo>
                  <a:lnTo>
                    <a:pt x="24" y="174"/>
                  </a:lnTo>
                  <a:lnTo>
                    <a:pt x="20" y="168"/>
                  </a:lnTo>
                  <a:lnTo>
                    <a:pt x="18" y="162"/>
                  </a:lnTo>
                  <a:lnTo>
                    <a:pt x="18" y="156"/>
                  </a:lnTo>
                  <a:lnTo>
                    <a:pt x="18" y="50"/>
                  </a:lnTo>
                  <a:lnTo>
                    <a:pt x="0" y="50"/>
                  </a:lnTo>
                  <a:lnTo>
                    <a:pt x="0" y="50"/>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
            <p:cNvSpPr>
              <a:spLocks/>
            </p:cNvSpPr>
            <p:nvPr/>
          </p:nvSpPr>
          <p:spPr bwMode="auto">
            <a:xfrm>
              <a:off x="7802" y="7352"/>
              <a:ext cx="297" cy="421"/>
            </a:xfrm>
            <a:custGeom>
              <a:avLst/>
              <a:gdLst>
                <a:gd name="T0" fmla="*/ 6 w 110"/>
                <a:gd name="T1" fmla="*/ 100 h 156"/>
                <a:gd name="T2" fmla="*/ 12 w 110"/>
                <a:gd name="T3" fmla="*/ 122 h 156"/>
                <a:gd name="T4" fmla="*/ 22 w 110"/>
                <a:gd name="T5" fmla="*/ 138 h 156"/>
                <a:gd name="T6" fmla="*/ 36 w 110"/>
                <a:gd name="T7" fmla="*/ 146 h 156"/>
                <a:gd name="T8" fmla="*/ 56 w 110"/>
                <a:gd name="T9" fmla="*/ 148 h 156"/>
                <a:gd name="T10" fmla="*/ 64 w 110"/>
                <a:gd name="T11" fmla="*/ 146 h 156"/>
                <a:gd name="T12" fmla="*/ 76 w 110"/>
                <a:gd name="T13" fmla="*/ 134 h 156"/>
                <a:gd name="T14" fmla="*/ 78 w 110"/>
                <a:gd name="T15" fmla="*/ 122 h 156"/>
                <a:gd name="T16" fmla="*/ 72 w 110"/>
                <a:gd name="T17" fmla="*/ 108 h 156"/>
                <a:gd name="T18" fmla="*/ 44 w 110"/>
                <a:gd name="T19" fmla="*/ 92 h 156"/>
                <a:gd name="T20" fmla="*/ 28 w 110"/>
                <a:gd name="T21" fmla="*/ 84 h 156"/>
                <a:gd name="T22" fmla="*/ 10 w 110"/>
                <a:gd name="T23" fmla="*/ 66 h 156"/>
                <a:gd name="T24" fmla="*/ 2 w 110"/>
                <a:gd name="T25" fmla="*/ 50 h 156"/>
                <a:gd name="T26" fmla="*/ 2 w 110"/>
                <a:gd name="T27" fmla="*/ 38 h 156"/>
                <a:gd name="T28" fmla="*/ 6 w 110"/>
                <a:gd name="T29" fmla="*/ 22 h 156"/>
                <a:gd name="T30" fmla="*/ 18 w 110"/>
                <a:gd name="T31" fmla="*/ 10 h 156"/>
                <a:gd name="T32" fmla="*/ 32 w 110"/>
                <a:gd name="T33" fmla="*/ 2 h 156"/>
                <a:gd name="T34" fmla="*/ 50 w 110"/>
                <a:gd name="T35" fmla="*/ 0 h 156"/>
                <a:gd name="T36" fmla="*/ 66 w 110"/>
                <a:gd name="T37" fmla="*/ 0 h 156"/>
                <a:gd name="T38" fmla="*/ 90 w 110"/>
                <a:gd name="T39" fmla="*/ 8 h 156"/>
                <a:gd name="T40" fmla="*/ 102 w 110"/>
                <a:gd name="T41" fmla="*/ 50 h 156"/>
                <a:gd name="T42" fmla="*/ 94 w 110"/>
                <a:gd name="T43" fmla="*/ 50 h 156"/>
                <a:gd name="T44" fmla="*/ 88 w 110"/>
                <a:gd name="T45" fmla="*/ 26 h 156"/>
                <a:gd name="T46" fmla="*/ 76 w 110"/>
                <a:gd name="T47" fmla="*/ 12 h 156"/>
                <a:gd name="T48" fmla="*/ 64 w 110"/>
                <a:gd name="T49" fmla="*/ 8 h 156"/>
                <a:gd name="T50" fmla="*/ 56 w 110"/>
                <a:gd name="T51" fmla="*/ 6 h 156"/>
                <a:gd name="T52" fmla="*/ 46 w 110"/>
                <a:gd name="T53" fmla="*/ 6 h 156"/>
                <a:gd name="T54" fmla="*/ 36 w 110"/>
                <a:gd name="T55" fmla="*/ 12 h 156"/>
                <a:gd name="T56" fmla="*/ 28 w 110"/>
                <a:gd name="T57" fmla="*/ 26 h 156"/>
                <a:gd name="T58" fmla="*/ 28 w 110"/>
                <a:gd name="T59" fmla="*/ 32 h 156"/>
                <a:gd name="T60" fmla="*/ 32 w 110"/>
                <a:gd name="T61" fmla="*/ 42 h 156"/>
                <a:gd name="T62" fmla="*/ 68 w 110"/>
                <a:gd name="T63" fmla="*/ 62 h 156"/>
                <a:gd name="T64" fmla="*/ 80 w 110"/>
                <a:gd name="T65" fmla="*/ 70 h 156"/>
                <a:gd name="T66" fmla="*/ 100 w 110"/>
                <a:gd name="T67" fmla="*/ 86 h 156"/>
                <a:gd name="T68" fmla="*/ 108 w 110"/>
                <a:gd name="T69" fmla="*/ 102 h 156"/>
                <a:gd name="T70" fmla="*/ 110 w 110"/>
                <a:gd name="T71" fmla="*/ 114 h 156"/>
                <a:gd name="T72" fmla="*/ 104 w 110"/>
                <a:gd name="T73" fmla="*/ 134 h 156"/>
                <a:gd name="T74" fmla="*/ 88 w 110"/>
                <a:gd name="T75" fmla="*/ 148 h 156"/>
                <a:gd name="T76" fmla="*/ 70 w 110"/>
                <a:gd name="T77" fmla="*/ 154 h 156"/>
                <a:gd name="T78" fmla="*/ 54 w 110"/>
                <a:gd name="T79" fmla="*/ 156 h 156"/>
                <a:gd name="T80" fmla="*/ 24 w 110"/>
                <a:gd name="T81" fmla="*/ 152 h 156"/>
                <a:gd name="T82" fmla="*/ 0 w 110"/>
                <a:gd name="T83" fmla="*/ 10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156">
                  <a:moveTo>
                    <a:pt x="0" y="100"/>
                  </a:moveTo>
                  <a:lnTo>
                    <a:pt x="6" y="100"/>
                  </a:lnTo>
                  <a:lnTo>
                    <a:pt x="6" y="100"/>
                  </a:lnTo>
                  <a:lnTo>
                    <a:pt x="12" y="122"/>
                  </a:lnTo>
                  <a:lnTo>
                    <a:pt x="18" y="130"/>
                  </a:lnTo>
                  <a:lnTo>
                    <a:pt x="22" y="138"/>
                  </a:lnTo>
                  <a:lnTo>
                    <a:pt x="28" y="142"/>
                  </a:lnTo>
                  <a:lnTo>
                    <a:pt x="36" y="146"/>
                  </a:lnTo>
                  <a:lnTo>
                    <a:pt x="44" y="148"/>
                  </a:lnTo>
                  <a:lnTo>
                    <a:pt x="56" y="148"/>
                  </a:lnTo>
                  <a:lnTo>
                    <a:pt x="56" y="148"/>
                  </a:lnTo>
                  <a:lnTo>
                    <a:pt x="64" y="146"/>
                  </a:lnTo>
                  <a:lnTo>
                    <a:pt x="72" y="142"/>
                  </a:lnTo>
                  <a:lnTo>
                    <a:pt x="76" y="134"/>
                  </a:lnTo>
                  <a:lnTo>
                    <a:pt x="78" y="122"/>
                  </a:lnTo>
                  <a:lnTo>
                    <a:pt x="78" y="122"/>
                  </a:lnTo>
                  <a:lnTo>
                    <a:pt x="76" y="114"/>
                  </a:lnTo>
                  <a:lnTo>
                    <a:pt x="72" y="108"/>
                  </a:lnTo>
                  <a:lnTo>
                    <a:pt x="60" y="100"/>
                  </a:lnTo>
                  <a:lnTo>
                    <a:pt x="44" y="92"/>
                  </a:lnTo>
                  <a:lnTo>
                    <a:pt x="44" y="92"/>
                  </a:lnTo>
                  <a:lnTo>
                    <a:pt x="28" y="84"/>
                  </a:lnTo>
                  <a:lnTo>
                    <a:pt x="16" y="74"/>
                  </a:lnTo>
                  <a:lnTo>
                    <a:pt x="10" y="66"/>
                  </a:lnTo>
                  <a:lnTo>
                    <a:pt x="4" y="58"/>
                  </a:lnTo>
                  <a:lnTo>
                    <a:pt x="2" y="50"/>
                  </a:lnTo>
                  <a:lnTo>
                    <a:pt x="2" y="38"/>
                  </a:lnTo>
                  <a:lnTo>
                    <a:pt x="2" y="38"/>
                  </a:lnTo>
                  <a:lnTo>
                    <a:pt x="2" y="30"/>
                  </a:lnTo>
                  <a:lnTo>
                    <a:pt x="6" y="22"/>
                  </a:lnTo>
                  <a:lnTo>
                    <a:pt x="10" y="16"/>
                  </a:lnTo>
                  <a:lnTo>
                    <a:pt x="18" y="10"/>
                  </a:lnTo>
                  <a:lnTo>
                    <a:pt x="24" y="6"/>
                  </a:lnTo>
                  <a:lnTo>
                    <a:pt x="32" y="2"/>
                  </a:lnTo>
                  <a:lnTo>
                    <a:pt x="42" y="0"/>
                  </a:lnTo>
                  <a:lnTo>
                    <a:pt x="50" y="0"/>
                  </a:lnTo>
                  <a:lnTo>
                    <a:pt x="50" y="0"/>
                  </a:lnTo>
                  <a:lnTo>
                    <a:pt x="66" y="0"/>
                  </a:lnTo>
                  <a:lnTo>
                    <a:pt x="78" y="4"/>
                  </a:lnTo>
                  <a:lnTo>
                    <a:pt x="90" y="8"/>
                  </a:lnTo>
                  <a:lnTo>
                    <a:pt x="100" y="12"/>
                  </a:lnTo>
                  <a:lnTo>
                    <a:pt x="102" y="50"/>
                  </a:lnTo>
                  <a:lnTo>
                    <a:pt x="94" y="50"/>
                  </a:lnTo>
                  <a:lnTo>
                    <a:pt x="94" y="50"/>
                  </a:lnTo>
                  <a:lnTo>
                    <a:pt x="92" y="36"/>
                  </a:lnTo>
                  <a:lnTo>
                    <a:pt x="88" y="26"/>
                  </a:lnTo>
                  <a:lnTo>
                    <a:pt x="82" y="18"/>
                  </a:lnTo>
                  <a:lnTo>
                    <a:pt x="76" y="12"/>
                  </a:lnTo>
                  <a:lnTo>
                    <a:pt x="70" y="10"/>
                  </a:lnTo>
                  <a:lnTo>
                    <a:pt x="64" y="8"/>
                  </a:lnTo>
                  <a:lnTo>
                    <a:pt x="56" y="6"/>
                  </a:lnTo>
                  <a:lnTo>
                    <a:pt x="56" y="6"/>
                  </a:lnTo>
                  <a:lnTo>
                    <a:pt x="50" y="6"/>
                  </a:lnTo>
                  <a:lnTo>
                    <a:pt x="46" y="6"/>
                  </a:lnTo>
                  <a:lnTo>
                    <a:pt x="40" y="8"/>
                  </a:lnTo>
                  <a:lnTo>
                    <a:pt x="36" y="12"/>
                  </a:lnTo>
                  <a:lnTo>
                    <a:pt x="30" y="22"/>
                  </a:lnTo>
                  <a:lnTo>
                    <a:pt x="28" y="26"/>
                  </a:lnTo>
                  <a:lnTo>
                    <a:pt x="28" y="32"/>
                  </a:lnTo>
                  <a:lnTo>
                    <a:pt x="28" y="32"/>
                  </a:lnTo>
                  <a:lnTo>
                    <a:pt x="30" y="38"/>
                  </a:lnTo>
                  <a:lnTo>
                    <a:pt x="32" y="42"/>
                  </a:lnTo>
                  <a:lnTo>
                    <a:pt x="40" y="48"/>
                  </a:lnTo>
                  <a:lnTo>
                    <a:pt x="68" y="62"/>
                  </a:lnTo>
                  <a:lnTo>
                    <a:pt x="68" y="62"/>
                  </a:lnTo>
                  <a:lnTo>
                    <a:pt x="80" y="70"/>
                  </a:lnTo>
                  <a:lnTo>
                    <a:pt x="94" y="78"/>
                  </a:lnTo>
                  <a:lnTo>
                    <a:pt x="100" y="86"/>
                  </a:lnTo>
                  <a:lnTo>
                    <a:pt x="106" y="94"/>
                  </a:lnTo>
                  <a:lnTo>
                    <a:pt x="108" y="102"/>
                  </a:lnTo>
                  <a:lnTo>
                    <a:pt x="110" y="114"/>
                  </a:lnTo>
                  <a:lnTo>
                    <a:pt x="110" y="114"/>
                  </a:lnTo>
                  <a:lnTo>
                    <a:pt x="108" y="124"/>
                  </a:lnTo>
                  <a:lnTo>
                    <a:pt x="104" y="134"/>
                  </a:lnTo>
                  <a:lnTo>
                    <a:pt x="96" y="142"/>
                  </a:lnTo>
                  <a:lnTo>
                    <a:pt x="88" y="148"/>
                  </a:lnTo>
                  <a:lnTo>
                    <a:pt x="80" y="152"/>
                  </a:lnTo>
                  <a:lnTo>
                    <a:pt x="70" y="154"/>
                  </a:lnTo>
                  <a:lnTo>
                    <a:pt x="54" y="156"/>
                  </a:lnTo>
                  <a:lnTo>
                    <a:pt x="54" y="156"/>
                  </a:lnTo>
                  <a:lnTo>
                    <a:pt x="38" y="156"/>
                  </a:lnTo>
                  <a:lnTo>
                    <a:pt x="24" y="152"/>
                  </a:lnTo>
                  <a:lnTo>
                    <a:pt x="0" y="144"/>
                  </a:lnTo>
                  <a:lnTo>
                    <a:pt x="0" y="100"/>
                  </a:lnTo>
                  <a:lnTo>
                    <a:pt x="0" y="100"/>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5"/>
            <p:cNvSpPr>
              <a:spLocks/>
            </p:cNvSpPr>
            <p:nvPr/>
          </p:nvSpPr>
          <p:spPr bwMode="auto">
            <a:xfrm>
              <a:off x="7511" y="7347"/>
              <a:ext cx="291" cy="415"/>
            </a:xfrm>
            <a:custGeom>
              <a:avLst/>
              <a:gdLst>
                <a:gd name="T0" fmla="*/ 52 w 108"/>
                <a:gd name="T1" fmla="*/ 32 h 154"/>
                <a:gd name="T2" fmla="*/ 52 w 108"/>
                <a:gd name="T3" fmla="*/ 32 h 154"/>
                <a:gd name="T4" fmla="*/ 60 w 108"/>
                <a:gd name="T5" fmla="*/ 18 h 154"/>
                <a:gd name="T6" fmla="*/ 68 w 108"/>
                <a:gd name="T7" fmla="*/ 8 h 154"/>
                <a:gd name="T8" fmla="*/ 76 w 108"/>
                <a:gd name="T9" fmla="*/ 2 h 154"/>
                <a:gd name="T10" fmla="*/ 88 w 108"/>
                <a:gd name="T11" fmla="*/ 0 h 154"/>
                <a:gd name="T12" fmla="*/ 88 w 108"/>
                <a:gd name="T13" fmla="*/ 0 h 154"/>
                <a:gd name="T14" fmla="*/ 96 w 108"/>
                <a:gd name="T15" fmla="*/ 2 h 154"/>
                <a:gd name="T16" fmla="*/ 102 w 108"/>
                <a:gd name="T17" fmla="*/ 8 h 154"/>
                <a:gd name="T18" fmla="*/ 108 w 108"/>
                <a:gd name="T19" fmla="*/ 14 h 154"/>
                <a:gd name="T20" fmla="*/ 108 w 108"/>
                <a:gd name="T21" fmla="*/ 24 h 154"/>
                <a:gd name="T22" fmla="*/ 108 w 108"/>
                <a:gd name="T23" fmla="*/ 24 h 154"/>
                <a:gd name="T24" fmla="*/ 104 w 108"/>
                <a:gd name="T25" fmla="*/ 32 h 154"/>
                <a:gd name="T26" fmla="*/ 96 w 108"/>
                <a:gd name="T27" fmla="*/ 38 h 154"/>
                <a:gd name="T28" fmla="*/ 92 w 108"/>
                <a:gd name="T29" fmla="*/ 38 h 154"/>
                <a:gd name="T30" fmla="*/ 88 w 108"/>
                <a:gd name="T31" fmla="*/ 38 h 154"/>
                <a:gd name="T32" fmla="*/ 84 w 108"/>
                <a:gd name="T33" fmla="*/ 38 h 154"/>
                <a:gd name="T34" fmla="*/ 80 w 108"/>
                <a:gd name="T35" fmla="*/ 34 h 154"/>
                <a:gd name="T36" fmla="*/ 80 w 108"/>
                <a:gd name="T37" fmla="*/ 34 h 154"/>
                <a:gd name="T38" fmla="*/ 74 w 108"/>
                <a:gd name="T39" fmla="*/ 30 h 154"/>
                <a:gd name="T40" fmla="*/ 68 w 108"/>
                <a:gd name="T41" fmla="*/ 28 h 154"/>
                <a:gd name="T42" fmla="*/ 62 w 108"/>
                <a:gd name="T43" fmla="*/ 28 h 154"/>
                <a:gd name="T44" fmla="*/ 60 w 108"/>
                <a:gd name="T45" fmla="*/ 32 h 154"/>
                <a:gd name="T46" fmla="*/ 56 w 108"/>
                <a:gd name="T47" fmla="*/ 36 h 154"/>
                <a:gd name="T48" fmla="*/ 54 w 108"/>
                <a:gd name="T49" fmla="*/ 42 h 154"/>
                <a:gd name="T50" fmla="*/ 52 w 108"/>
                <a:gd name="T51" fmla="*/ 54 h 154"/>
                <a:gd name="T52" fmla="*/ 52 w 108"/>
                <a:gd name="T53" fmla="*/ 128 h 154"/>
                <a:gd name="T54" fmla="*/ 52 w 108"/>
                <a:gd name="T55" fmla="*/ 128 h 154"/>
                <a:gd name="T56" fmla="*/ 54 w 108"/>
                <a:gd name="T57" fmla="*/ 140 h 154"/>
                <a:gd name="T58" fmla="*/ 56 w 108"/>
                <a:gd name="T59" fmla="*/ 148 h 154"/>
                <a:gd name="T60" fmla="*/ 64 w 108"/>
                <a:gd name="T61" fmla="*/ 150 h 154"/>
                <a:gd name="T62" fmla="*/ 74 w 108"/>
                <a:gd name="T63" fmla="*/ 152 h 154"/>
                <a:gd name="T64" fmla="*/ 74 w 108"/>
                <a:gd name="T65" fmla="*/ 154 h 154"/>
                <a:gd name="T66" fmla="*/ 0 w 108"/>
                <a:gd name="T67" fmla="*/ 154 h 154"/>
                <a:gd name="T68" fmla="*/ 0 w 108"/>
                <a:gd name="T69" fmla="*/ 152 h 154"/>
                <a:gd name="T70" fmla="*/ 0 w 108"/>
                <a:gd name="T71" fmla="*/ 152 h 154"/>
                <a:gd name="T72" fmla="*/ 10 w 108"/>
                <a:gd name="T73" fmla="*/ 150 h 154"/>
                <a:gd name="T74" fmla="*/ 18 w 108"/>
                <a:gd name="T75" fmla="*/ 148 h 154"/>
                <a:gd name="T76" fmla="*/ 20 w 108"/>
                <a:gd name="T77" fmla="*/ 140 h 154"/>
                <a:gd name="T78" fmla="*/ 22 w 108"/>
                <a:gd name="T79" fmla="*/ 130 h 154"/>
                <a:gd name="T80" fmla="*/ 22 w 108"/>
                <a:gd name="T81" fmla="*/ 48 h 154"/>
                <a:gd name="T82" fmla="*/ 22 w 108"/>
                <a:gd name="T83" fmla="*/ 48 h 154"/>
                <a:gd name="T84" fmla="*/ 22 w 108"/>
                <a:gd name="T85" fmla="*/ 38 h 154"/>
                <a:gd name="T86" fmla="*/ 18 w 108"/>
                <a:gd name="T87" fmla="*/ 32 h 154"/>
                <a:gd name="T88" fmla="*/ 12 w 108"/>
                <a:gd name="T89" fmla="*/ 28 h 154"/>
                <a:gd name="T90" fmla="*/ 2 w 108"/>
                <a:gd name="T91" fmla="*/ 26 h 154"/>
                <a:gd name="T92" fmla="*/ 2 w 108"/>
                <a:gd name="T93" fmla="*/ 26 h 154"/>
                <a:gd name="T94" fmla="*/ 30 w 108"/>
                <a:gd name="T95" fmla="*/ 14 h 154"/>
                <a:gd name="T96" fmla="*/ 52 w 108"/>
                <a:gd name="T97" fmla="*/ 2 h 154"/>
                <a:gd name="T98" fmla="*/ 52 w 108"/>
                <a:gd name="T99" fmla="*/ 32 h 154"/>
                <a:gd name="T100" fmla="*/ 52 w 108"/>
                <a:gd name="T101" fmla="*/ 3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8" h="154">
                  <a:moveTo>
                    <a:pt x="52" y="32"/>
                  </a:moveTo>
                  <a:lnTo>
                    <a:pt x="52" y="32"/>
                  </a:lnTo>
                  <a:lnTo>
                    <a:pt x="60" y="18"/>
                  </a:lnTo>
                  <a:lnTo>
                    <a:pt x="68" y="8"/>
                  </a:lnTo>
                  <a:lnTo>
                    <a:pt x="76" y="2"/>
                  </a:lnTo>
                  <a:lnTo>
                    <a:pt x="88" y="0"/>
                  </a:lnTo>
                  <a:lnTo>
                    <a:pt x="88" y="0"/>
                  </a:lnTo>
                  <a:lnTo>
                    <a:pt x="96" y="2"/>
                  </a:lnTo>
                  <a:lnTo>
                    <a:pt x="102" y="8"/>
                  </a:lnTo>
                  <a:lnTo>
                    <a:pt x="108" y="14"/>
                  </a:lnTo>
                  <a:lnTo>
                    <a:pt x="108" y="24"/>
                  </a:lnTo>
                  <a:lnTo>
                    <a:pt x="108" y="24"/>
                  </a:lnTo>
                  <a:lnTo>
                    <a:pt x="104" y="32"/>
                  </a:lnTo>
                  <a:lnTo>
                    <a:pt x="96" y="38"/>
                  </a:lnTo>
                  <a:lnTo>
                    <a:pt x="92" y="38"/>
                  </a:lnTo>
                  <a:lnTo>
                    <a:pt x="88" y="38"/>
                  </a:lnTo>
                  <a:lnTo>
                    <a:pt x="84" y="38"/>
                  </a:lnTo>
                  <a:lnTo>
                    <a:pt x="80" y="34"/>
                  </a:lnTo>
                  <a:lnTo>
                    <a:pt x="80" y="34"/>
                  </a:lnTo>
                  <a:lnTo>
                    <a:pt x="74" y="30"/>
                  </a:lnTo>
                  <a:lnTo>
                    <a:pt x="68" y="28"/>
                  </a:lnTo>
                  <a:lnTo>
                    <a:pt x="62" y="28"/>
                  </a:lnTo>
                  <a:lnTo>
                    <a:pt x="60" y="32"/>
                  </a:lnTo>
                  <a:lnTo>
                    <a:pt x="56" y="36"/>
                  </a:lnTo>
                  <a:lnTo>
                    <a:pt x="54" y="42"/>
                  </a:lnTo>
                  <a:lnTo>
                    <a:pt x="52" y="54"/>
                  </a:lnTo>
                  <a:lnTo>
                    <a:pt x="52" y="128"/>
                  </a:lnTo>
                  <a:lnTo>
                    <a:pt x="52" y="128"/>
                  </a:lnTo>
                  <a:lnTo>
                    <a:pt x="54" y="140"/>
                  </a:lnTo>
                  <a:lnTo>
                    <a:pt x="56" y="148"/>
                  </a:lnTo>
                  <a:lnTo>
                    <a:pt x="64" y="150"/>
                  </a:lnTo>
                  <a:lnTo>
                    <a:pt x="74" y="152"/>
                  </a:lnTo>
                  <a:lnTo>
                    <a:pt x="74" y="154"/>
                  </a:lnTo>
                  <a:lnTo>
                    <a:pt x="0" y="154"/>
                  </a:lnTo>
                  <a:lnTo>
                    <a:pt x="0" y="152"/>
                  </a:lnTo>
                  <a:lnTo>
                    <a:pt x="0" y="152"/>
                  </a:lnTo>
                  <a:lnTo>
                    <a:pt x="10" y="150"/>
                  </a:lnTo>
                  <a:lnTo>
                    <a:pt x="18" y="148"/>
                  </a:lnTo>
                  <a:lnTo>
                    <a:pt x="20" y="140"/>
                  </a:lnTo>
                  <a:lnTo>
                    <a:pt x="22" y="130"/>
                  </a:lnTo>
                  <a:lnTo>
                    <a:pt x="22" y="48"/>
                  </a:lnTo>
                  <a:lnTo>
                    <a:pt x="22" y="48"/>
                  </a:lnTo>
                  <a:lnTo>
                    <a:pt x="22" y="38"/>
                  </a:lnTo>
                  <a:lnTo>
                    <a:pt x="18" y="32"/>
                  </a:lnTo>
                  <a:lnTo>
                    <a:pt x="12" y="28"/>
                  </a:lnTo>
                  <a:lnTo>
                    <a:pt x="2" y="26"/>
                  </a:lnTo>
                  <a:lnTo>
                    <a:pt x="2" y="26"/>
                  </a:lnTo>
                  <a:lnTo>
                    <a:pt x="30" y="14"/>
                  </a:lnTo>
                  <a:lnTo>
                    <a:pt x="52" y="2"/>
                  </a:lnTo>
                  <a:lnTo>
                    <a:pt x="52" y="32"/>
                  </a:lnTo>
                  <a:lnTo>
                    <a:pt x="52" y="32"/>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noEditPoints="1"/>
            </p:cNvSpPr>
            <p:nvPr/>
          </p:nvSpPr>
          <p:spPr bwMode="auto">
            <a:xfrm>
              <a:off x="7145" y="7347"/>
              <a:ext cx="366" cy="420"/>
            </a:xfrm>
            <a:custGeom>
              <a:avLst/>
              <a:gdLst>
                <a:gd name="T0" fmla="*/ 96 w 136"/>
                <a:gd name="T1" fmla="*/ 50 h 156"/>
                <a:gd name="T2" fmla="*/ 90 w 136"/>
                <a:gd name="T3" fmla="*/ 20 h 156"/>
                <a:gd name="T4" fmla="*/ 80 w 136"/>
                <a:gd name="T5" fmla="*/ 12 h 156"/>
                <a:gd name="T6" fmla="*/ 70 w 136"/>
                <a:gd name="T7" fmla="*/ 8 h 156"/>
                <a:gd name="T8" fmla="*/ 60 w 136"/>
                <a:gd name="T9" fmla="*/ 10 h 156"/>
                <a:gd name="T10" fmla="*/ 48 w 136"/>
                <a:gd name="T11" fmla="*/ 16 h 156"/>
                <a:gd name="T12" fmla="*/ 38 w 136"/>
                <a:gd name="T13" fmla="*/ 28 h 156"/>
                <a:gd name="T14" fmla="*/ 32 w 136"/>
                <a:gd name="T15" fmla="*/ 50 h 156"/>
                <a:gd name="T16" fmla="*/ 96 w 136"/>
                <a:gd name="T17" fmla="*/ 50 h 156"/>
                <a:gd name="T18" fmla="*/ 136 w 136"/>
                <a:gd name="T19" fmla="*/ 106 h 156"/>
                <a:gd name="T20" fmla="*/ 132 w 136"/>
                <a:gd name="T21" fmla="*/ 114 h 156"/>
                <a:gd name="T22" fmla="*/ 122 w 136"/>
                <a:gd name="T23" fmla="*/ 130 h 156"/>
                <a:gd name="T24" fmla="*/ 106 w 136"/>
                <a:gd name="T25" fmla="*/ 144 h 156"/>
                <a:gd name="T26" fmla="*/ 84 w 136"/>
                <a:gd name="T27" fmla="*/ 154 h 156"/>
                <a:gd name="T28" fmla="*/ 70 w 136"/>
                <a:gd name="T29" fmla="*/ 156 h 156"/>
                <a:gd name="T30" fmla="*/ 46 w 136"/>
                <a:gd name="T31" fmla="*/ 152 h 156"/>
                <a:gd name="T32" fmla="*/ 22 w 136"/>
                <a:gd name="T33" fmla="*/ 138 h 156"/>
                <a:gd name="T34" fmla="*/ 6 w 136"/>
                <a:gd name="T35" fmla="*/ 118 h 156"/>
                <a:gd name="T36" fmla="*/ 0 w 136"/>
                <a:gd name="T37" fmla="*/ 86 h 156"/>
                <a:gd name="T38" fmla="*/ 0 w 136"/>
                <a:gd name="T39" fmla="*/ 68 h 156"/>
                <a:gd name="T40" fmla="*/ 10 w 136"/>
                <a:gd name="T41" fmla="*/ 38 h 156"/>
                <a:gd name="T42" fmla="*/ 28 w 136"/>
                <a:gd name="T43" fmla="*/ 14 h 156"/>
                <a:gd name="T44" fmla="*/ 56 w 136"/>
                <a:gd name="T45" fmla="*/ 2 h 156"/>
                <a:gd name="T46" fmla="*/ 74 w 136"/>
                <a:gd name="T47" fmla="*/ 0 h 156"/>
                <a:gd name="T48" fmla="*/ 96 w 136"/>
                <a:gd name="T49" fmla="*/ 4 h 156"/>
                <a:gd name="T50" fmla="*/ 114 w 136"/>
                <a:gd name="T51" fmla="*/ 14 h 156"/>
                <a:gd name="T52" fmla="*/ 128 w 136"/>
                <a:gd name="T53" fmla="*/ 32 h 156"/>
                <a:gd name="T54" fmla="*/ 136 w 136"/>
                <a:gd name="T55" fmla="*/ 58 h 156"/>
                <a:gd name="T56" fmla="*/ 30 w 136"/>
                <a:gd name="T57" fmla="*/ 58 h 156"/>
                <a:gd name="T58" fmla="*/ 30 w 136"/>
                <a:gd name="T59" fmla="*/ 86 h 156"/>
                <a:gd name="T60" fmla="*/ 40 w 136"/>
                <a:gd name="T61" fmla="*/ 112 h 156"/>
                <a:gd name="T62" fmla="*/ 60 w 136"/>
                <a:gd name="T63" fmla="*/ 128 h 156"/>
                <a:gd name="T64" fmla="*/ 86 w 136"/>
                <a:gd name="T65" fmla="*/ 132 h 156"/>
                <a:gd name="T66" fmla="*/ 100 w 136"/>
                <a:gd name="T67" fmla="*/ 130 h 156"/>
                <a:gd name="T68" fmla="*/ 122 w 136"/>
                <a:gd name="T69" fmla="*/ 116 h 156"/>
                <a:gd name="T70" fmla="*/ 132 w 136"/>
                <a:gd name="T71" fmla="*/ 10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 h="156">
                  <a:moveTo>
                    <a:pt x="96" y="50"/>
                  </a:moveTo>
                  <a:lnTo>
                    <a:pt x="96" y="50"/>
                  </a:lnTo>
                  <a:lnTo>
                    <a:pt x="94" y="34"/>
                  </a:lnTo>
                  <a:lnTo>
                    <a:pt x="90" y="20"/>
                  </a:lnTo>
                  <a:lnTo>
                    <a:pt x="86" y="16"/>
                  </a:lnTo>
                  <a:lnTo>
                    <a:pt x="80" y="12"/>
                  </a:lnTo>
                  <a:lnTo>
                    <a:pt x="76" y="10"/>
                  </a:lnTo>
                  <a:lnTo>
                    <a:pt x="70" y="8"/>
                  </a:lnTo>
                  <a:lnTo>
                    <a:pt x="70" y="8"/>
                  </a:lnTo>
                  <a:lnTo>
                    <a:pt x="60" y="10"/>
                  </a:lnTo>
                  <a:lnTo>
                    <a:pt x="54" y="12"/>
                  </a:lnTo>
                  <a:lnTo>
                    <a:pt x="48" y="16"/>
                  </a:lnTo>
                  <a:lnTo>
                    <a:pt x="42" y="22"/>
                  </a:lnTo>
                  <a:lnTo>
                    <a:pt x="38" y="28"/>
                  </a:lnTo>
                  <a:lnTo>
                    <a:pt x="34" y="38"/>
                  </a:lnTo>
                  <a:lnTo>
                    <a:pt x="32" y="50"/>
                  </a:lnTo>
                  <a:lnTo>
                    <a:pt x="96" y="50"/>
                  </a:lnTo>
                  <a:lnTo>
                    <a:pt x="96" y="50"/>
                  </a:lnTo>
                  <a:close/>
                  <a:moveTo>
                    <a:pt x="132" y="104"/>
                  </a:moveTo>
                  <a:lnTo>
                    <a:pt x="136" y="106"/>
                  </a:lnTo>
                  <a:lnTo>
                    <a:pt x="136" y="106"/>
                  </a:lnTo>
                  <a:lnTo>
                    <a:pt x="132" y="114"/>
                  </a:lnTo>
                  <a:lnTo>
                    <a:pt x="128" y="122"/>
                  </a:lnTo>
                  <a:lnTo>
                    <a:pt x="122" y="130"/>
                  </a:lnTo>
                  <a:lnTo>
                    <a:pt x="114" y="138"/>
                  </a:lnTo>
                  <a:lnTo>
                    <a:pt x="106" y="144"/>
                  </a:lnTo>
                  <a:lnTo>
                    <a:pt x="94" y="150"/>
                  </a:lnTo>
                  <a:lnTo>
                    <a:pt x="84" y="154"/>
                  </a:lnTo>
                  <a:lnTo>
                    <a:pt x="70" y="156"/>
                  </a:lnTo>
                  <a:lnTo>
                    <a:pt x="70" y="156"/>
                  </a:lnTo>
                  <a:lnTo>
                    <a:pt x="58" y="154"/>
                  </a:lnTo>
                  <a:lnTo>
                    <a:pt x="46" y="152"/>
                  </a:lnTo>
                  <a:lnTo>
                    <a:pt x="34" y="146"/>
                  </a:lnTo>
                  <a:lnTo>
                    <a:pt x="22" y="138"/>
                  </a:lnTo>
                  <a:lnTo>
                    <a:pt x="14" y="130"/>
                  </a:lnTo>
                  <a:lnTo>
                    <a:pt x="6" y="118"/>
                  </a:lnTo>
                  <a:lnTo>
                    <a:pt x="2" y="102"/>
                  </a:lnTo>
                  <a:lnTo>
                    <a:pt x="0" y="86"/>
                  </a:lnTo>
                  <a:lnTo>
                    <a:pt x="0" y="86"/>
                  </a:lnTo>
                  <a:lnTo>
                    <a:pt x="0" y="68"/>
                  </a:lnTo>
                  <a:lnTo>
                    <a:pt x="4" y="52"/>
                  </a:lnTo>
                  <a:lnTo>
                    <a:pt x="10" y="38"/>
                  </a:lnTo>
                  <a:lnTo>
                    <a:pt x="18" y="26"/>
                  </a:lnTo>
                  <a:lnTo>
                    <a:pt x="28" y="14"/>
                  </a:lnTo>
                  <a:lnTo>
                    <a:pt x="42" y="8"/>
                  </a:lnTo>
                  <a:lnTo>
                    <a:pt x="56" y="2"/>
                  </a:lnTo>
                  <a:lnTo>
                    <a:pt x="74" y="0"/>
                  </a:lnTo>
                  <a:lnTo>
                    <a:pt x="74" y="0"/>
                  </a:lnTo>
                  <a:lnTo>
                    <a:pt x="84" y="2"/>
                  </a:lnTo>
                  <a:lnTo>
                    <a:pt x="96" y="4"/>
                  </a:lnTo>
                  <a:lnTo>
                    <a:pt x="106" y="8"/>
                  </a:lnTo>
                  <a:lnTo>
                    <a:pt x="114" y="14"/>
                  </a:lnTo>
                  <a:lnTo>
                    <a:pt x="122" y="22"/>
                  </a:lnTo>
                  <a:lnTo>
                    <a:pt x="128" y="32"/>
                  </a:lnTo>
                  <a:lnTo>
                    <a:pt x="134" y="44"/>
                  </a:lnTo>
                  <a:lnTo>
                    <a:pt x="136" y="58"/>
                  </a:lnTo>
                  <a:lnTo>
                    <a:pt x="30" y="58"/>
                  </a:lnTo>
                  <a:lnTo>
                    <a:pt x="30" y="58"/>
                  </a:lnTo>
                  <a:lnTo>
                    <a:pt x="28" y="72"/>
                  </a:lnTo>
                  <a:lnTo>
                    <a:pt x="30" y="86"/>
                  </a:lnTo>
                  <a:lnTo>
                    <a:pt x="34" y="100"/>
                  </a:lnTo>
                  <a:lnTo>
                    <a:pt x="40" y="112"/>
                  </a:lnTo>
                  <a:lnTo>
                    <a:pt x="50" y="122"/>
                  </a:lnTo>
                  <a:lnTo>
                    <a:pt x="60" y="128"/>
                  </a:lnTo>
                  <a:lnTo>
                    <a:pt x="72" y="132"/>
                  </a:lnTo>
                  <a:lnTo>
                    <a:pt x="86" y="132"/>
                  </a:lnTo>
                  <a:lnTo>
                    <a:pt x="86" y="132"/>
                  </a:lnTo>
                  <a:lnTo>
                    <a:pt x="100" y="130"/>
                  </a:lnTo>
                  <a:lnTo>
                    <a:pt x="112" y="126"/>
                  </a:lnTo>
                  <a:lnTo>
                    <a:pt x="122" y="116"/>
                  </a:lnTo>
                  <a:lnTo>
                    <a:pt x="132" y="104"/>
                  </a:lnTo>
                  <a:lnTo>
                    <a:pt x="132" y="104"/>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6752" y="7358"/>
              <a:ext cx="441" cy="426"/>
            </a:xfrm>
            <a:custGeom>
              <a:avLst/>
              <a:gdLst>
                <a:gd name="T0" fmla="*/ 24 w 164"/>
                <a:gd name="T1" fmla="*/ 28 h 158"/>
                <a:gd name="T2" fmla="*/ 24 w 164"/>
                <a:gd name="T3" fmla="*/ 28 h 158"/>
                <a:gd name="T4" fmla="*/ 22 w 164"/>
                <a:gd name="T5" fmla="*/ 24 h 158"/>
                <a:gd name="T6" fmla="*/ 18 w 164"/>
                <a:gd name="T7" fmla="*/ 16 h 158"/>
                <a:gd name="T8" fmla="*/ 10 w 164"/>
                <a:gd name="T9" fmla="*/ 8 h 158"/>
                <a:gd name="T10" fmla="*/ 6 w 164"/>
                <a:gd name="T11" fmla="*/ 6 h 158"/>
                <a:gd name="T12" fmla="*/ 0 w 164"/>
                <a:gd name="T13" fmla="*/ 4 h 158"/>
                <a:gd name="T14" fmla="*/ 0 w 164"/>
                <a:gd name="T15" fmla="*/ 0 h 158"/>
                <a:gd name="T16" fmla="*/ 72 w 164"/>
                <a:gd name="T17" fmla="*/ 0 h 158"/>
                <a:gd name="T18" fmla="*/ 72 w 164"/>
                <a:gd name="T19" fmla="*/ 4 h 158"/>
                <a:gd name="T20" fmla="*/ 72 w 164"/>
                <a:gd name="T21" fmla="*/ 4 h 158"/>
                <a:gd name="T22" fmla="*/ 62 w 164"/>
                <a:gd name="T23" fmla="*/ 6 h 158"/>
                <a:gd name="T24" fmla="*/ 60 w 164"/>
                <a:gd name="T25" fmla="*/ 8 h 158"/>
                <a:gd name="T26" fmla="*/ 56 w 164"/>
                <a:gd name="T27" fmla="*/ 12 h 158"/>
                <a:gd name="T28" fmla="*/ 56 w 164"/>
                <a:gd name="T29" fmla="*/ 16 h 158"/>
                <a:gd name="T30" fmla="*/ 56 w 164"/>
                <a:gd name="T31" fmla="*/ 20 h 158"/>
                <a:gd name="T32" fmla="*/ 60 w 164"/>
                <a:gd name="T33" fmla="*/ 34 h 158"/>
                <a:gd name="T34" fmla="*/ 92 w 164"/>
                <a:gd name="T35" fmla="*/ 110 h 158"/>
                <a:gd name="T36" fmla="*/ 126 w 164"/>
                <a:gd name="T37" fmla="*/ 30 h 158"/>
                <a:gd name="T38" fmla="*/ 126 w 164"/>
                <a:gd name="T39" fmla="*/ 30 h 158"/>
                <a:gd name="T40" fmla="*/ 128 w 164"/>
                <a:gd name="T41" fmla="*/ 20 h 158"/>
                <a:gd name="T42" fmla="*/ 126 w 164"/>
                <a:gd name="T43" fmla="*/ 10 h 158"/>
                <a:gd name="T44" fmla="*/ 120 w 164"/>
                <a:gd name="T45" fmla="*/ 6 h 158"/>
                <a:gd name="T46" fmla="*/ 114 w 164"/>
                <a:gd name="T47" fmla="*/ 4 h 158"/>
                <a:gd name="T48" fmla="*/ 114 w 164"/>
                <a:gd name="T49" fmla="*/ 2 h 158"/>
                <a:gd name="T50" fmla="*/ 164 w 164"/>
                <a:gd name="T51" fmla="*/ 2 h 158"/>
                <a:gd name="T52" fmla="*/ 164 w 164"/>
                <a:gd name="T53" fmla="*/ 4 h 158"/>
                <a:gd name="T54" fmla="*/ 164 w 164"/>
                <a:gd name="T55" fmla="*/ 4 h 158"/>
                <a:gd name="T56" fmla="*/ 156 w 164"/>
                <a:gd name="T57" fmla="*/ 6 h 158"/>
                <a:gd name="T58" fmla="*/ 150 w 164"/>
                <a:gd name="T59" fmla="*/ 10 h 158"/>
                <a:gd name="T60" fmla="*/ 142 w 164"/>
                <a:gd name="T61" fmla="*/ 18 h 158"/>
                <a:gd name="T62" fmla="*/ 136 w 164"/>
                <a:gd name="T63" fmla="*/ 30 h 158"/>
                <a:gd name="T64" fmla="*/ 84 w 164"/>
                <a:gd name="T65" fmla="*/ 158 h 158"/>
                <a:gd name="T66" fmla="*/ 24 w 164"/>
                <a:gd name="T67" fmla="*/ 28 h 158"/>
                <a:gd name="T68" fmla="*/ 24 w 164"/>
                <a:gd name="T69" fmla="*/ 2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 h="158">
                  <a:moveTo>
                    <a:pt x="24" y="28"/>
                  </a:moveTo>
                  <a:lnTo>
                    <a:pt x="24" y="28"/>
                  </a:lnTo>
                  <a:lnTo>
                    <a:pt x="22" y="24"/>
                  </a:lnTo>
                  <a:lnTo>
                    <a:pt x="18" y="16"/>
                  </a:lnTo>
                  <a:lnTo>
                    <a:pt x="10" y="8"/>
                  </a:lnTo>
                  <a:lnTo>
                    <a:pt x="6" y="6"/>
                  </a:lnTo>
                  <a:lnTo>
                    <a:pt x="0" y="4"/>
                  </a:lnTo>
                  <a:lnTo>
                    <a:pt x="0" y="0"/>
                  </a:lnTo>
                  <a:lnTo>
                    <a:pt x="72" y="0"/>
                  </a:lnTo>
                  <a:lnTo>
                    <a:pt x="72" y="4"/>
                  </a:lnTo>
                  <a:lnTo>
                    <a:pt x="72" y="4"/>
                  </a:lnTo>
                  <a:lnTo>
                    <a:pt x="62" y="6"/>
                  </a:lnTo>
                  <a:lnTo>
                    <a:pt x="60" y="8"/>
                  </a:lnTo>
                  <a:lnTo>
                    <a:pt x="56" y="12"/>
                  </a:lnTo>
                  <a:lnTo>
                    <a:pt x="56" y="16"/>
                  </a:lnTo>
                  <a:lnTo>
                    <a:pt x="56" y="20"/>
                  </a:lnTo>
                  <a:lnTo>
                    <a:pt x="60" y="34"/>
                  </a:lnTo>
                  <a:lnTo>
                    <a:pt x="92" y="110"/>
                  </a:lnTo>
                  <a:lnTo>
                    <a:pt x="126" y="30"/>
                  </a:lnTo>
                  <a:lnTo>
                    <a:pt x="126" y="30"/>
                  </a:lnTo>
                  <a:lnTo>
                    <a:pt x="128" y="20"/>
                  </a:lnTo>
                  <a:lnTo>
                    <a:pt x="126" y="10"/>
                  </a:lnTo>
                  <a:lnTo>
                    <a:pt x="120" y="6"/>
                  </a:lnTo>
                  <a:lnTo>
                    <a:pt x="114" y="4"/>
                  </a:lnTo>
                  <a:lnTo>
                    <a:pt x="114" y="2"/>
                  </a:lnTo>
                  <a:lnTo>
                    <a:pt x="164" y="2"/>
                  </a:lnTo>
                  <a:lnTo>
                    <a:pt x="164" y="4"/>
                  </a:lnTo>
                  <a:lnTo>
                    <a:pt x="164" y="4"/>
                  </a:lnTo>
                  <a:lnTo>
                    <a:pt x="156" y="6"/>
                  </a:lnTo>
                  <a:lnTo>
                    <a:pt x="150" y="10"/>
                  </a:lnTo>
                  <a:lnTo>
                    <a:pt x="142" y="18"/>
                  </a:lnTo>
                  <a:lnTo>
                    <a:pt x="136" y="30"/>
                  </a:lnTo>
                  <a:lnTo>
                    <a:pt x="84" y="158"/>
                  </a:lnTo>
                  <a:lnTo>
                    <a:pt x="24" y="28"/>
                  </a:lnTo>
                  <a:lnTo>
                    <a:pt x="24" y="2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p:nvSpPr>
          <p:spPr bwMode="auto">
            <a:xfrm>
              <a:off x="6142" y="7347"/>
              <a:ext cx="448" cy="415"/>
            </a:xfrm>
            <a:custGeom>
              <a:avLst/>
              <a:gdLst>
                <a:gd name="T0" fmla="*/ 52 w 166"/>
                <a:gd name="T1" fmla="*/ 38 h 154"/>
                <a:gd name="T2" fmla="*/ 64 w 166"/>
                <a:gd name="T3" fmla="*/ 20 h 154"/>
                <a:gd name="T4" fmla="*/ 76 w 166"/>
                <a:gd name="T5" fmla="*/ 10 h 154"/>
                <a:gd name="T6" fmla="*/ 104 w 166"/>
                <a:gd name="T7" fmla="*/ 2 h 154"/>
                <a:gd name="T8" fmla="*/ 114 w 166"/>
                <a:gd name="T9" fmla="*/ 4 h 154"/>
                <a:gd name="T10" fmla="*/ 130 w 166"/>
                <a:gd name="T11" fmla="*/ 8 h 154"/>
                <a:gd name="T12" fmla="*/ 140 w 166"/>
                <a:gd name="T13" fmla="*/ 22 h 154"/>
                <a:gd name="T14" fmla="*/ 146 w 166"/>
                <a:gd name="T15" fmla="*/ 44 h 154"/>
                <a:gd name="T16" fmla="*/ 146 w 166"/>
                <a:gd name="T17" fmla="*/ 128 h 154"/>
                <a:gd name="T18" fmla="*/ 148 w 166"/>
                <a:gd name="T19" fmla="*/ 142 h 154"/>
                <a:gd name="T20" fmla="*/ 156 w 166"/>
                <a:gd name="T21" fmla="*/ 150 h 154"/>
                <a:gd name="T22" fmla="*/ 166 w 166"/>
                <a:gd name="T23" fmla="*/ 154 h 154"/>
                <a:gd name="T24" fmla="*/ 102 w 166"/>
                <a:gd name="T25" fmla="*/ 152 h 154"/>
                <a:gd name="T26" fmla="*/ 108 w 166"/>
                <a:gd name="T27" fmla="*/ 150 h 154"/>
                <a:gd name="T28" fmla="*/ 116 w 166"/>
                <a:gd name="T29" fmla="*/ 138 h 154"/>
                <a:gd name="T30" fmla="*/ 116 w 166"/>
                <a:gd name="T31" fmla="*/ 54 h 154"/>
                <a:gd name="T32" fmla="*/ 116 w 166"/>
                <a:gd name="T33" fmla="*/ 46 h 154"/>
                <a:gd name="T34" fmla="*/ 110 w 166"/>
                <a:gd name="T35" fmla="*/ 36 h 154"/>
                <a:gd name="T36" fmla="*/ 96 w 166"/>
                <a:gd name="T37" fmla="*/ 26 h 154"/>
                <a:gd name="T38" fmla="*/ 72 w 166"/>
                <a:gd name="T39" fmla="*/ 28 h 154"/>
                <a:gd name="T40" fmla="*/ 58 w 166"/>
                <a:gd name="T41" fmla="*/ 40 h 154"/>
                <a:gd name="T42" fmla="*/ 54 w 166"/>
                <a:gd name="T43" fmla="*/ 52 h 154"/>
                <a:gd name="T44" fmla="*/ 52 w 166"/>
                <a:gd name="T45" fmla="*/ 130 h 154"/>
                <a:gd name="T46" fmla="*/ 54 w 166"/>
                <a:gd name="T47" fmla="*/ 140 h 154"/>
                <a:gd name="T48" fmla="*/ 68 w 166"/>
                <a:gd name="T49" fmla="*/ 150 h 154"/>
                <a:gd name="T50" fmla="*/ 78 w 166"/>
                <a:gd name="T51" fmla="*/ 154 h 154"/>
                <a:gd name="T52" fmla="*/ 0 w 166"/>
                <a:gd name="T53" fmla="*/ 152 h 154"/>
                <a:gd name="T54" fmla="*/ 10 w 166"/>
                <a:gd name="T55" fmla="*/ 150 h 154"/>
                <a:gd name="T56" fmla="*/ 20 w 166"/>
                <a:gd name="T57" fmla="*/ 136 h 154"/>
                <a:gd name="T58" fmla="*/ 22 w 166"/>
                <a:gd name="T59" fmla="*/ 54 h 154"/>
                <a:gd name="T60" fmla="*/ 20 w 166"/>
                <a:gd name="T61" fmla="*/ 38 h 154"/>
                <a:gd name="T62" fmla="*/ 12 w 166"/>
                <a:gd name="T63" fmla="*/ 28 h 154"/>
                <a:gd name="T64" fmla="*/ 2 w 166"/>
                <a:gd name="T65" fmla="*/ 26 h 154"/>
                <a:gd name="T66" fmla="*/ 52 w 166"/>
                <a:gd name="T67" fmla="*/ 0 h 154"/>
                <a:gd name="T68" fmla="*/ 52 w 166"/>
                <a:gd name="T69" fmla="*/ 38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154">
                  <a:moveTo>
                    <a:pt x="52" y="38"/>
                  </a:moveTo>
                  <a:lnTo>
                    <a:pt x="52" y="38"/>
                  </a:lnTo>
                  <a:lnTo>
                    <a:pt x="58" y="28"/>
                  </a:lnTo>
                  <a:lnTo>
                    <a:pt x="64" y="20"/>
                  </a:lnTo>
                  <a:lnTo>
                    <a:pt x="70" y="14"/>
                  </a:lnTo>
                  <a:lnTo>
                    <a:pt x="76" y="10"/>
                  </a:lnTo>
                  <a:lnTo>
                    <a:pt x="90" y="4"/>
                  </a:lnTo>
                  <a:lnTo>
                    <a:pt x="104" y="2"/>
                  </a:lnTo>
                  <a:lnTo>
                    <a:pt x="104" y="2"/>
                  </a:lnTo>
                  <a:lnTo>
                    <a:pt x="114" y="4"/>
                  </a:lnTo>
                  <a:lnTo>
                    <a:pt x="124" y="6"/>
                  </a:lnTo>
                  <a:lnTo>
                    <a:pt x="130" y="8"/>
                  </a:lnTo>
                  <a:lnTo>
                    <a:pt x="136" y="14"/>
                  </a:lnTo>
                  <a:lnTo>
                    <a:pt x="140" y="22"/>
                  </a:lnTo>
                  <a:lnTo>
                    <a:pt x="144" y="32"/>
                  </a:lnTo>
                  <a:lnTo>
                    <a:pt x="146" y="44"/>
                  </a:lnTo>
                  <a:lnTo>
                    <a:pt x="146" y="58"/>
                  </a:lnTo>
                  <a:lnTo>
                    <a:pt x="146" y="128"/>
                  </a:lnTo>
                  <a:lnTo>
                    <a:pt x="146" y="128"/>
                  </a:lnTo>
                  <a:lnTo>
                    <a:pt x="148" y="142"/>
                  </a:lnTo>
                  <a:lnTo>
                    <a:pt x="152" y="148"/>
                  </a:lnTo>
                  <a:lnTo>
                    <a:pt x="156" y="150"/>
                  </a:lnTo>
                  <a:lnTo>
                    <a:pt x="164" y="152"/>
                  </a:lnTo>
                  <a:lnTo>
                    <a:pt x="166" y="154"/>
                  </a:lnTo>
                  <a:lnTo>
                    <a:pt x="102" y="154"/>
                  </a:lnTo>
                  <a:lnTo>
                    <a:pt x="102" y="152"/>
                  </a:lnTo>
                  <a:lnTo>
                    <a:pt x="102" y="152"/>
                  </a:lnTo>
                  <a:lnTo>
                    <a:pt x="108" y="150"/>
                  </a:lnTo>
                  <a:lnTo>
                    <a:pt x="114" y="146"/>
                  </a:lnTo>
                  <a:lnTo>
                    <a:pt x="116" y="138"/>
                  </a:lnTo>
                  <a:lnTo>
                    <a:pt x="116" y="128"/>
                  </a:lnTo>
                  <a:lnTo>
                    <a:pt x="116" y="54"/>
                  </a:lnTo>
                  <a:lnTo>
                    <a:pt x="116" y="54"/>
                  </a:lnTo>
                  <a:lnTo>
                    <a:pt x="116" y="46"/>
                  </a:lnTo>
                  <a:lnTo>
                    <a:pt x="114" y="40"/>
                  </a:lnTo>
                  <a:lnTo>
                    <a:pt x="110" y="36"/>
                  </a:lnTo>
                  <a:lnTo>
                    <a:pt x="106" y="30"/>
                  </a:lnTo>
                  <a:lnTo>
                    <a:pt x="96" y="26"/>
                  </a:lnTo>
                  <a:lnTo>
                    <a:pt x="84" y="24"/>
                  </a:lnTo>
                  <a:lnTo>
                    <a:pt x="72" y="28"/>
                  </a:lnTo>
                  <a:lnTo>
                    <a:pt x="62" y="34"/>
                  </a:lnTo>
                  <a:lnTo>
                    <a:pt x="58" y="40"/>
                  </a:lnTo>
                  <a:lnTo>
                    <a:pt x="56" y="46"/>
                  </a:lnTo>
                  <a:lnTo>
                    <a:pt x="54" y="52"/>
                  </a:lnTo>
                  <a:lnTo>
                    <a:pt x="52" y="60"/>
                  </a:lnTo>
                  <a:lnTo>
                    <a:pt x="52" y="130"/>
                  </a:lnTo>
                  <a:lnTo>
                    <a:pt x="52" y="130"/>
                  </a:lnTo>
                  <a:lnTo>
                    <a:pt x="54" y="140"/>
                  </a:lnTo>
                  <a:lnTo>
                    <a:pt x="60" y="146"/>
                  </a:lnTo>
                  <a:lnTo>
                    <a:pt x="68" y="150"/>
                  </a:lnTo>
                  <a:lnTo>
                    <a:pt x="78" y="152"/>
                  </a:lnTo>
                  <a:lnTo>
                    <a:pt x="78" y="154"/>
                  </a:lnTo>
                  <a:lnTo>
                    <a:pt x="0" y="154"/>
                  </a:lnTo>
                  <a:lnTo>
                    <a:pt x="0" y="152"/>
                  </a:lnTo>
                  <a:lnTo>
                    <a:pt x="0" y="152"/>
                  </a:lnTo>
                  <a:lnTo>
                    <a:pt x="10" y="150"/>
                  </a:lnTo>
                  <a:lnTo>
                    <a:pt x="16" y="144"/>
                  </a:lnTo>
                  <a:lnTo>
                    <a:pt x="20" y="136"/>
                  </a:lnTo>
                  <a:lnTo>
                    <a:pt x="22" y="124"/>
                  </a:lnTo>
                  <a:lnTo>
                    <a:pt x="22" y="54"/>
                  </a:lnTo>
                  <a:lnTo>
                    <a:pt x="22" y="54"/>
                  </a:lnTo>
                  <a:lnTo>
                    <a:pt x="20" y="38"/>
                  </a:lnTo>
                  <a:lnTo>
                    <a:pt x="18" y="30"/>
                  </a:lnTo>
                  <a:lnTo>
                    <a:pt x="12" y="28"/>
                  </a:lnTo>
                  <a:lnTo>
                    <a:pt x="2" y="26"/>
                  </a:lnTo>
                  <a:lnTo>
                    <a:pt x="2" y="26"/>
                  </a:lnTo>
                  <a:lnTo>
                    <a:pt x="28" y="14"/>
                  </a:lnTo>
                  <a:lnTo>
                    <a:pt x="52" y="0"/>
                  </a:lnTo>
                  <a:lnTo>
                    <a:pt x="52" y="38"/>
                  </a:lnTo>
                  <a:lnTo>
                    <a:pt x="52" y="3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p:nvSpPr>
          <p:spPr bwMode="auto">
            <a:xfrm>
              <a:off x="5593" y="7169"/>
              <a:ext cx="614" cy="620"/>
            </a:xfrm>
            <a:custGeom>
              <a:avLst/>
              <a:gdLst>
                <a:gd name="T0" fmla="*/ 0 w 228"/>
                <a:gd name="T1" fmla="*/ 0 h 230"/>
                <a:gd name="T2" fmla="*/ 98 w 228"/>
                <a:gd name="T3" fmla="*/ 8 h 230"/>
                <a:gd name="T4" fmla="*/ 82 w 228"/>
                <a:gd name="T5" fmla="*/ 8 h 230"/>
                <a:gd name="T6" fmla="*/ 72 w 228"/>
                <a:gd name="T7" fmla="*/ 14 h 230"/>
                <a:gd name="T8" fmla="*/ 66 w 228"/>
                <a:gd name="T9" fmla="*/ 22 h 230"/>
                <a:gd name="T10" fmla="*/ 64 w 228"/>
                <a:gd name="T11" fmla="*/ 40 h 230"/>
                <a:gd name="T12" fmla="*/ 64 w 228"/>
                <a:gd name="T13" fmla="*/ 152 h 230"/>
                <a:gd name="T14" fmla="*/ 68 w 228"/>
                <a:gd name="T15" fmla="*/ 184 h 230"/>
                <a:gd name="T16" fmla="*/ 80 w 228"/>
                <a:gd name="T17" fmla="*/ 204 h 230"/>
                <a:gd name="T18" fmla="*/ 100 w 228"/>
                <a:gd name="T19" fmla="*/ 216 h 230"/>
                <a:gd name="T20" fmla="*/ 126 w 228"/>
                <a:gd name="T21" fmla="*/ 218 h 230"/>
                <a:gd name="T22" fmla="*/ 136 w 228"/>
                <a:gd name="T23" fmla="*/ 216 h 230"/>
                <a:gd name="T24" fmla="*/ 156 w 228"/>
                <a:gd name="T25" fmla="*/ 206 h 230"/>
                <a:gd name="T26" fmla="*/ 172 w 228"/>
                <a:gd name="T27" fmla="*/ 190 h 230"/>
                <a:gd name="T28" fmla="*/ 184 w 228"/>
                <a:gd name="T29" fmla="*/ 164 h 230"/>
                <a:gd name="T30" fmla="*/ 186 w 228"/>
                <a:gd name="T31" fmla="*/ 36 h 230"/>
                <a:gd name="T32" fmla="*/ 186 w 228"/>
                <a:gd name="T33" fmla="*/ 26 h 230"/>
                <a:gd name="T34" fmla="*/ 178 w 228"/>
                <a:gd name="T35" fmla="*/ 14 h 230"/>
                <a:gd name="T36" fmla="*/ 162 w 228"/>
                <a:gd name="T37" fmla="*/ 8 h 230"/>
                <a:gd name="T38" fmla="*/ 154 w 228"/>
                <a:gd name="T39" fmla="*/ 0 h 230"/>
                <a:gd name="T40" fmla="*/ 228 w 228"/>
                <a:gd name="T41" fmla="*/ 8 h 230"/>
                <a:gd name="T42" fmla="*/ 220 w 228"/>
                <a:gd name="T43" fmla="*/ 8 h 230"/>
                <a:gd name="T44" fmla="*/ 204 w 228"/>
                <a:gd name="T45" fmla="*/ 14 h 230"/>
                <a:gd name="T46" fmla="*/ 198 w 228"/>
                <a:gd name="T47" fmla="*/ 26 h 230"/>
                <a:gd name="T48" fmla="*/ 196 w 228"/>
                <a:gd name="T49" fmla="*/ 154 h 230"/>
                <a:gd name="T50" fmla="*/ 194 w 228"/>
                <a:gd name="T51" fmla="*/ 172 h 230"/>
                <a:gd name="T52" fmla="*/ 180 w 228"/>
                <a:gd name="T53" fmla="*/ 202 h 230"/>
                <a:gd name="T54" fmla="*/ 156 w 228"/>
                <a:gd name="T55" fmla="*/ 220 h 230"/>
                <a:gd name="T56" fmla="*/ 130 w 228"/>
                <a:gd name="T57" fmla="*/ 228 h 230"/>
                <a:gd name="T58" fmla="*/ 120 w 228"/>
                <a:gd name="T59" fmla="*/ 230 h 230"/>
                <a:gd name="T60" fmla="*/ 88 w 228"/>
                <a:gd name="T61" fmla="*/ 228 h 230"/>
                <a:gd name="T62" fmla="*/ 58 w 228"/>
                <a:gd name="T63" fmla="*/ 218 h 230"/>
                <a:gd name="T64" fmla="*/ 42 w 228"/>
                <a:gd name="T65" fmla="*/ 200 h 230"/>
                <a:gd name="T66" fmla="*/ 34 w 228"/>
                <a:gd name="T67" fmla="*/ 186 h 230"/>
                <a:gd name="T68" fmla="*/ 30 w 228"/>
                <a:gd name="T69" fmla="*/ 164 h 230"/>
                <a:gd name="T70" fmla="*/ 28 w 228"/>
                <a:gd name="T71" fmla="*/ 36 h 230"/>
                <a:gd name="T72" fmla="*/ 28 w 228"/>
                <a:gd name="T73" fmla="*/ 24 h 230"/>
                <a:gd name="T74" fmla="*/ 22 w 228"/>
                <a:gd name="T75" fmla="*/ 14 h 230"/>
                <a:gd name="T76" fmla="*/ 14 w 228"/>
                <a:gd name="T77" fmla="*/ 10 h 230"/>
                <a:gd name="T78" fmla="*/ 0 w 228"/>
                <a:gd name="T79"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8" h="230">
                  <a:moveTo>
                    <a:pt x="0" y="8"/>
                  </a:moveTo>
                  <a:lnTo>
                    <a:pt x="0" y="0"/>
                  </a:lnTo>
                  <a:lnTo>
                    <a:pt x="98" y="0"/>
                  </a:lnTo>
                  <a:lnTo>
                    <a:pt x="98" y="8"/>
                  </a:lnTo>
                  <a:lnTo>
                    <a:pt x="98" y="8"/>
                  </a:lnTo>
                  <a:lnTo>
                    <a:pt x="82" y="8"/>
                  </a:lnTo>
                  <a:lnTo>
                    <a:pt x="78" y="10"/>
                  </a:lnTo>
                  <a:lnTo>
                    <a:pt x="72" y="14"/>
                  </a:lnTo>
                  <a:lnTo>
                    <a:pt x="68" y="18"/>
                  </a:lnTo>
                  <a:lnTo>
                    <a:pt x="66" y="22"/>
                  </a:lnTo>
                  <a:lnTo>
                    <a:pt x="64" y="30"/>
                  </a:lnTo>
                  <a:lnTo>
                    <a:pt x="64" y="40"/>
                  </a:lnTo>
                  <a:lnTo>
                    <a:pt x="64" y="152"/>
                  </a:lnTo>
                  <a:lnTo>
                    <a:pt x="64" y="152"/>
                  </a:lnTo>
                  <a:lnTo>
                    <a:pt x="66" y="170"/>
                  </a:lnTo>
                  <a:lnTo>
                    <a:pt x="68" y="184"/>
                  </a:lnTo>
                  <a:lnTo>
                    <a:pt x="74" y="196"/>
                  </a:lnTo>
                  <a:lnTo>
                    <a:pt x="80" y="204"/>
                  </a:lnTo>
                  <a:lnTo>
                    <a:pt x="88" y="212"/>
                  </a:lnTo>
                  <a:lnTo>
                    <a:pt x="100" y="216"/>
                  </a:lnTo>
                  <a:lnTo>
                    <a:pt x="112" y="218"/>
                  </a:lnTo>
                  <a:lnTo>
                    <a:pt x="126" y="218"/>
                  </a:lnTo>
                  <a:lnTo>
                    <a:pt x="126" y="218"/>
                  </a:lnTo>
                  <a:lnTo>
                    <a:pt x="136" y="216"/>
                  </a:lnTo>
                  <a:lnTo>
                    <a:pt x="146" y="212"/>
                  </a:lnTo>
                  <a:lnTo>
                    <a:pt x="156" y="206"/>
                  </a:lnTo>
                  <a:lnTo>
                    <a:pt x="164" y="198"/>
                  </a:lnTo>
                  <a:lnTo>
                    <a:pt x="172" y="190"/>
                  </a:lnTo>
                  <a:lnTo>
                    <a:pt x="180" y="178"/>
                  </a:lnTo>
                  <a:lnTo>
                    <a:pt x="184" y="164"/>
                  </a:lnTo>
                  <a:lnTo>
                    <a:pt x="186" y="152"/>
                  </a:lnTo>
                  <a:lnTo>
                    <a:pt x="186" y="36"/>
                  </a:lnTo>
                  <a:lnTo>
                    <a:pt x="186" y="36"/>
                  </a:lnTo>
                  <a:lnTo>
                    <a:pt x="186" y="26"/>
                  </a:lnTo>
                  <a:lnTo>
                    <a:pt x="182" y="18"/>
                  </a:lnTo>
                  <a:lnTo>
                    <a:pt x="178" y="14"/>
                  </a:lnTo>
                  <a:lnTo>
                    <a:pt x="172" y="10"/>
                  </a:lnTo>
                  <a:lnTo>
                    <a:pt x="162" y="8"/>
                  </a:lnTo>
                  <a:lnTo>
                    <a:pt x="154" y="8"/>
                  </a:lnTo>
                  <a:lnTo>
                    <a:pt x="154" y="0"/>
                  </a:lnTo>
                  <a:lnTo>
                    <a:pt x="228" y="0"/>
                  </a:lnTo>
                  <a:lnTo>
                    <a:pt x="228" y="8"/>
                  </a:lnTo>
                  <a:lnTo>
                    <a:pt x="228" y="8"/>
                  </a:lnTo>
                  <a:lnTo>
                    <a:pt x="220" y="8"/>
                  </a:lnTo>
                  <a:lnTo>
                    <a:pt x="208" y="10"/>
                  </a:lnTo>
                  <a:lnTo>
                    <a:pt x="204" y="14"/>
                  </a:lnTo>
                  <a:lnTo>
                    <a:pt x="200" y="18"/>
                  </a:lnTo>
                  <a:lnTo>
                    <a:pt x="198" y="26"/>
                  </a:lnTo>
                  <a:lnTo>
                    <a:pt x="196" y="36"/>
                  </a:lnTo>
                  <a:lnTo>
                    <a:pt x="196" y="154"/>
                  </a:lnTo>
                  <a:lnTo>
                    <a:pt x="196" y="154"/>
                  </a:lnTo>
                  <a:lnTo>
                    <a:pt x="194" y="172"/>
                  </a:lnTo>
                  <a:lnTo>
                    <a:pt x="188" y="188"/>
                  </a:lnTo>
                  <a:lnTo>
                    <a:pt x="180" y="202"/>
                  </a:lnTo>
                  <a:lnTo>
                    <a:pt x="168" y="212"/>
                  </a:lnTo>
                  <a:lnTo>
                    <a:pt x="156" y="220"/>
                  </a:lnTo>
                  <a:lnTo>
                    <a:pt x="144" y="226"/>
                  </a:lnTo>
                  <a:lnTo>
                    <a:pt x="130" y="228"/>
                  </a:lnTo>
                  <a:lnTo>
                    <a:pt x="120" y="230"/>
                  </a:lnTo>
                  <a:lnTo>
                    <a:pt x="120" y="230"/>
                  </a:lnTo>
                  <a:lnTo>
                    <a:pt x="104" y="230"/>
                  </a:lnTo>
                  <a:lnTo>
                    <a:pt x="88" y="228"/>
                  </a:lnTo>
                  <a:lnTo>
                    <a:pt x="72" y="224"/>
                  </a:lnTo>
                  <a:lnTo>
                    <a:pt x="58" y="218"/>
                  </a:lnTo>
                  <a:lnTo>
                    <a:pt x="46" y="208"/>
                  </a:lnTo>
                  <a:lnTo>
                    <a:pt x="42" y="200"/>
                  </a:lnTo>
                  <a:lnTo>
                    <a:pt x="38" y="194"/>
                  </a:lnTo>
                  <a:lnTo>
                    <a:pt x="34" y="186"/>
                  </a:lnTo>
                  <a:lnTo>
                    <a:pt x="32" y="176"/>
                  </a:lnTo>
                  <a:lnTo>
                    <a:pt x="30" y="164"/>
                  </a:lnTo>
                  <a:lnTo>
                    <a:pt x="30" y="152"/>
                  </a:lnTo>
                  <a:lnTo>
                    <a:pt x="28" y="36"/>
                  </a:lnTo>
                  <a:lnTo>
                    <a:pt x="28" y="36"/>
                  </a:lnTo>
                  <a:lnTo>
                    <a:pt x="28" y="24"/>
                  </a:lnTo>
                  <a:lnTo>
                    <a:pt x="26" y="18"/>
                  </a:lnTo>
                  <a:lnTo>
                    <a:pt x="22" y="14"/>
                  </a:lnTo>
                  <a:lnTo>
                    <a:pt x="20" y="12"/>
                  </a:lnTo>
                  <a:lnTo>
                    <a:pt x="14" y="10"/>
                  </a:lnTo>
                  <a:lnTo>
                    <a:pt x="0" y="8"/>
                  </a:lnTo>
                  <a:lnTo>
                    <a:pt x="0" y="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p:cNvSpPr>
              <a:spLocks noEditPoints="1"/>
            </p:cNvSpPr>
            <p:nvPr/>
          </p:nvSpPr>
          <p:spPr bwMode="auto">
            <a:xfrm>
              <a:off x="6584" y="7202"/>
              <a:ext cx="189" cy="560"/>
            </a:xfrm>
            <a:custGeom>
              <a:avLst/>
              <a:gdLst>
                <a:gd name="T0" fmla="*/ 40 w 70"/>
                <a:gd name="T1" fmla="*/ 0 h 208"/>
                <a:gd name="T2" fmla="*/ 40 w 70"/>
                <a:gd name="T3" fmla="*/ 0 h 208"/>
                <a:gd name="T4" fmla="*/ 48 w 70"/>
                <a:gd name="T5" fmla="*/ 0 h 208"/>
                <a:gd name="T6" fmla="*/ 54 w 70"/>
                <a:gd name="T7" fmla="*/ 6 h 208"/>
                <a:gd name="T8" fmla="*/ 58 w 70"/>
                <a:gd name="T9" fmla="*/ 12 h 208"/>
                <a:gd name="T10" fmla="*/ 60 w 70"/>
                <a:gd name="T11" fmla="*/ 18 h 208"/>
                <a:gd name="T12" fmla="*/ 60 w 70"/>
                <a:gd name="T13" fmla="*/ 18 h 208"/>
                <a:gd name="T14" fmla="*/ 58 w 70"/>
                <a:gd name="T15" fmla="*/ 26 h 208"/>
                <a:gd name="T16" fmla="*/ 54 w 70"/>
                <a:gd name="T17" fmla="*/ 34 h 208"/>
                <a:gd name="T18" fmla="*/ 48 w 70"/>
                <a:gd name="T19" fmla="*/ 38 h 208"/>
                <a:gd name="T20" fmla="*/ 40 w 70"/>
                <a:gd name="T21" fmla="*/ 40 h 208"/>
                <a:gd name="T22" fmla="*/ 40 w 70"/>
                <a:gd name="T23" fmla="*/ 40 h 208"/>
                <a:gd name="T24" fmla="*/ 32 w 70"/>
                <a:gd name="T25" fmla="*/ 38 h 208"/>
                <a:gd name="T26" fmla="*/ 26 w 70"/>
                <a:gd name="T27" fmla="*/ 34 h 208"/>
                <a:gd name="T28" fmla="*/ 22 w 70"/>
                <a:gd name="T29" fmla="*/ 26 h 208"/>
                <a:gd name="T30" fmla="*/ 20 w 70"/>
                <a:gd name="T31" fmla="*/ 18 h 208"/>
                <a:gd name="T32" fmla="*/ 20 w 70"/>
                <a:gd name="T33" fmla="*/ 18 h 208"/>
                <a:gd name="T34" fmla="*/ 22 w 70"/>
                <a:gd name="T35" fmla="*/ 12 h 208"/>
                <a:gd name="T36" fmla="*/ 26 w 70"/>
                <a:gd name="T37" fmla="*/ 6 h 208"/>
                <a:gd name="T38" fmla="*/ 32 w 70"/>
                <a:gd name="T39" fmla="*/ 0 h 208"/>
                <a:gd name="T40" fmla="*/ 40 w 70"/>
                <a:gd name="T41" fmla="*/ 0 h 208"/>
                <a:gd name="T42" fmla="*/ 40 w 70"/>
                <a:gd name="T43" fmla="*/ 0 h 208"/>
                <a:gd name="T44" fmla="*/ 24 w 70"/>
                <a:gd name="T45" fmla="*/ 98 h 208"/>
                <a:gd name="T46" fmla="*/ 24 w 70"/>
                <a:gd name="T47" fmla="*/ 98 h 208"/>
                <a:gd name="T48" fmla="*/ 24 w 70"/>
                <a:gd name="T49" fmla="*/ 92 h 208"/>
                <a:gd name="T50" fmla="*/ 22 w 70"/>
                <a:gd name="T51" fmla="*/ 86 h 208"/>
                <a:gd name="T52" fmla="*/ 20 w 70"/>
                <a:gd name="T53" fmla="*/ 84 h 208"/>
                <a:gd name="T54" fmla="*/ 16 w 70"/>
                <a:gd name="T55" fmla="*/ 82 h 208"/>
                <a:gd name="T56" fmla="*/ 4 w 70"/>
                <a:gd name="T57" fmla="*/ 80 h 208"/>
                <a:gd name="T58" fmla="*/ 4 w 70"/>
                <a:gd name="T59" fmla="*/ 80 h 208"/>
                <a:gd name="T60" fmla="*/ 30 w 70"/>
                <a:gd name="T61" fmla="*/ 68 h 208"/>
                <a:gd name="T62" fmla="*/ 54 w 70"/>
                <a:gd name="T63" fmla="*/ 56 h 208"/>
                <a:gd name="T64" fmla="*/ 54 w 70"/>
                <a:gd name="T65" fmla="*/ 182 h 208"/>
                <a:gd name="T66" fmla="*/ 54 w 70"/>
                <a:gd name="T67" fmla="*/ 182 h 208"/>
                <a:gd name="T68" fmla="*/ 54 w 70"/>
                <a:gd name="T69" fmla="*/ 194 h 208"/>
                <a:gd name="T70" fmla="*/ 56 w 70"/>
                <a:gd name="T71" fmla="*/ 202 h 208"/>
                <a:gd name="T72" fmla="*/ 62 w 70"/>
                <a:gd name="T73" fmla="*/ 204 h 208"/>
                <a:gd name="T74" fmla="*/ 70 w 70"/>
                <a:gd name="T75" fmla="*/ 206 h 208"/>
                <a:gd name="T76" fmla="*/ 70 w 70"/>
                <a:gd name="T77" fmla="*/ 208 h 208"/>
                <a:gd name="T78" fmla="*/ 0 w 70"/>
                <a:gd name="T79" fmla="*/ 208 h 208"/>
                <a:gd name="T80" fmla="*/ 0 w 70"/>
                <a:gd name="T81" fmla="*/ 206 h 208"/>
                <a:gd name="T82" fmla="*/ 0 w 70"/>
                <a:gd name="T83" fmla="*/ 206 h 208"/>
                <a:gd name="T84" fmla="*/ 12 w 70"/>
                <a:gd name="T85" fmla="*/ 204 h 208"/>
                <a:gd name="T86" fmla="*/ 20 w 70"/>
                <a:gd name="T87" fmla="*/ 200 h 208"/>
                <a:gd name="T88" fmla="*/ 22 w 70"/>
                <a:gd name="T89" fmla="*/ 192 h 208"/>
                <a:gd name="T90" fmla="*/ 24 w 70"/>
                <a:gd name="T91" fmla="*/ 182 h 208"/>
                <a:gd name="T92" fmla="*/ 24 w 70"/>
                <a:gd name="T93" fmla="*/ 98 h 208"/>
                <a:gd name="T94" fmla="*/ 24 w 70"/>
                <a:gd name="T95" fmla="*/ 9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 h="208">
                  <a:moveTo>
                    <a:pt x="40" y="0"/>
                  </a:moveTo>
                  <a:lnTo>
                    <a:pt x="40" y="0"/>
                  </a:lnTo>
                  <a:lnTo>
                    <a:pt x="48" y="0"/>
                  </a:lnTo>
                  <a:lnTo>
                    <a:pt x="54" y="6"/>
                  </a:lnTo>
                  <a:lnTo>
                    <a:pt x="58" y="12"/>
                  </a:lnTo>
                  <a:lnTo>
                    <a:pt x="60" y="18"/>
                  </a:lnTo>
                  <a:lnTo>
                    <a:pt x="60" y="18"/>
                  </a:lnTo>
                  <a:lnTo>
                    <a:pt x="58" y="26"/>
                  </a:lnTo>
                  <a:lnTo>
                    <a:pt x="54" y="34"/>
                  </a:lnTo>
                  <a:lnTo>
                    <a:pt x="48" y="38"/>
                  </a:lnTo>
                  <a:lnTo>
                    <a:pt x="40" y="40"/>
                  </a:lnTo>
                  <a:lnTo>
                    <a:pt x="40" y="40"/>
                  </a:lnTo>
                  <a:lnTo>
                    <a:pt x="32" y="38"/>
                  </a:lnTo>
                  <a:lnTo>
                    <a:pt x="26" y="34"/>
                  </a:lnTo>
                  <a:lnTo>
                    <a:pt x="22" y="26"/>
                  </a:lnTo>
                  <a:lnTo>
                    <a:pt x="20" y="18"/>
                  </a:lnTo>
                  <a:lnTo>
                    <a:pt x="20" y="18"/>
                  </a:lnTo>
                  <a:lnTo>
                    <a:pt x="22" y="12"/>
                  </a:lnTo>
                  <a:lnTo>
                    <a:pt x="26" y="6"/>
                  </a:lnTo>
                  <a:lnTo>
                    <a:pt x="32" y="0"/>
                  </a:lnTo>
                  <a:lnTo>
                    <a:pt x="40" y="0"/>
                  </a:lnTo>
                  <a:lnTo>
                    <a:pt x="40" y="0"/>
                  </a:lnTo>
                  <a:close/>
                  <a:moveTo>
                    <a:pt x="24" y="98"/>
                  </a:moveTo>
                  <a:lnTo>
                    <a:pt x="24" y="98"/>
                  </a:lnTo>
                  <a:lnTo>
                    <a:pt x="24" y="92"/>
                  </a:lnTo>
                  <a:lnTo>
                    <a:pt x="22" y="86"/>
                  </a:lnTo>
                  <a:lnTo>
                    <a:pt x="20" y="84"/>
                  </a:lnTo>
                  <a:lnTo>
                    <a:pt x="16" y="82"/>
                  </a:lnTo>
                  <a:lnTo>
                    <a:pt x="4" y="80"/>
                  </a:lnTo>
                  <a:lnTo>
                    <a:pt x="4" y="80"/>
                  </a:lnTo>
                  <a:lnTo>
                    <a:pt x="30" y="68"/>
                  </a:lnTo>
                  <a:lnTo>
                    <a:pt x="54" y="56"/>
                  </a:lnTo>
                  <a:lnTo>
                    <a:pt x="54" y="182"/>
                  </a:lnTo>
                  <a:lnTo>
                    <a:pt x="54" y="182"/>
                  </a:lnTo>
                  <a:lnTo>
                    <a:pt x="54" y="194"/>
                  </a:lnTo>
                  <a:lnTo>
                    <a:pt x="56" y="202"/>
                  </a:lnTo>
                  <a:lnTo>
                    <a:pt x="62" y="204"/>
                  </a:lnTo>
                  <a:lnTo>
                    <a:pt x="70" y="206"/>
                  </a:lnTo>
                  <a:lnTo>
                    <a:pt x="70" y="208"/>
                  </a:lnTo>
                  <a:lnTo>
                    <a:pt x="0" y="208"/>
                  </a:lnTo>
                  <a:lnTo>
                    <a:pt x="0" y="206"/>
                  </a:lnTo>
                  <a:lnTo>
                    <a:pt x="0" y="206"/>
                  </a:lnTo>
                  <a:lnTo>
                    <a:pt x="12" y="204"/>
                  </a:lnTo>
                  <a:lnTo>
                    <a:pt x="20" y="200"/>
                  </a:lnTo>
                  <a:lnTo>
                    <a:pt x="22" y="192"/>
                  </a:lnTo>
                  <a:lnTo>
                    <a:pt x="24" y="182"/>
                  </a:lnTo>
                  <a:lnTo>
                    <a:pt x="24" y="98"/>
                  </a:lnTo>
                  <a:lnTo>
                    <a:pt x="24" y="9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p:cNvSpPr>
              <a:spLocks noEditPoints="1"/>
            </p:cNvSpPr>
            <p:nvPr/>
          </p:nvSpPr>
          <p:spPr bwMode="auto">
            <a:xfrm>
              <a:off x="8109" y="7202"/>
              <a:ext cx="200" cy="560"/>
            </a:xfrm>
            <a:custGeom>
              <a:avLst/>
              <a:gdLst>
                <a:gd name="T0" fmla="*/ 40 w 74"/>
                <a:gd name="T1" fmla="*/ 0 h 208"/>
                <a:gd name="T2" fmla="*/ 40 w 74"/>
                <a:gd name="T3" fmla="*/ 0 h 208"/>
                <a:gd name="T4" fmla="*/ 48 w 74"/>
                <a:gd name="T5" fmla="*/ 0 h 208"/>
                <a:gd name="T6" fmla="*/ 54 w 74"/>
                <a:gd name="T7" fmla="*/ 6 h 208"/>
                <a:gd name="T8" fmla="*/ 58 w 74"/>
                <a:gd name="T9" fmla="*/ 12 h 208"/>
                <a:gd name="T10" fmla="*/ 60 w 74"/>
                <a:gd name="T11" fmla="*/ 18 h 208"/>
                <a:gd name="T12" fmla="*/ 60 w 74"/>
                <a:gd name="T13" fmla="*/ 18 h 208"/>
                <a:gd name="T14" fmla="*/ 58 w 74"/>
                <a:gd name="T15" fmla="*/ 26 h 208"/>
                <a:gd name="T16" fmla="*/ 54 w 74"/>
                <a:gd name="T17" fmla="*/ 34 h 208"/>
                <a:gd name="T18" fmla="*/ 48 w 74"/>
                <a:gd name="T19" fmla="*/ 38 h 208"/>
                <a:gd name="T20" fmla="*/ 40 w 74"/>
                <a:gd name="T21" fmla="*/ 40 h 208"/>
                <a:gd name="T22" fmla="*/ 40 w 74"/>
                <a:gd name="T23" fmla="*/ 40 h 208"/>
                <a:gd name="T24" fmla="*/ 32 w 74"/>
                <a:gd name="T25" fmla="*/ 38 h 208"/>
                <a:gd name="T26" fmla="*/ 26 w 74"/>
                <a:gd name="T27" fmla="*/ 34 h 208"/>
                <a:gd name="T28" fmla="*/ 22 w 74"/>
                <a:gd name="T29" fmla="*/ 26 h 208"/>
                <a:gd name="T30" fmla="*/ 20 w 74"/>
                <a:gd name="T31" fmla="*/ 18 h 208"/>
                <a:gd name="T32" fmla="*/ 20 w 74"/>
                <a:gd name="T33" fmla="*/ 18 h 208"/>
                <a:gd name="T34" fmla="*/ 22 w 74"/>
                <a:gd name="T35" fmla="*/ 12 h 208"/>
                <a:gd name="T36" fmla="*/ 26 w 74"/>
                <a:gd name="T37" fmla="*/ 6 h 208"/>
                <a:gd name="T38" fmla="*/ 32 w 74"/>
                <a:gd name="T39" fmla="*/ 0 h 208"/>
                <a:gd name="T40" fmla="*/ 40 w 74"/>
                <a:gd name="T41" fmla="*/ 0 h 208"/>
                <a:gd name="T42" fmla="*/ 40 w 74"/>
                <a:gd name="T43" fmla="*/ 0 h 208"/>
                <a:gd name="T44" fmla="*/ 24 w 74"/>
                <a:gd name="T45" fmla="*/ 98 h 208"/>
                <a:gd name="T46" fmla="*/ 24 w 74"/>
                <a:gd name="T47" fmla="*/ 98 h 208"/>
                <a:gd name="T48" fmla="*/ 24 w 74"/>
                <a:gd name="T49" fmla="*/ 92 h 208"/>
                <a:gd name="T50" fmla="*/ 22 w 74"/>
                <a:gd name="T51" fmla="*/ 86 h 208"/>
                <a:gd name="T52" fmla="*/ 20 w 74"/>
                <a:gd name="T53" fmla="*/ 84 h 208"/>
                <a:gd name="T54" fmla="*/ 16 w 74"/>
                <a:gd name="T55" fmla="*/ 82 h 208"/>
                <a:gd name="T56" fmla="*/ 4 w 74"/>
                <a:gd name="T57" fmla="*/ 80 h 208"/>
                <a:gd name="T58" fmla="*/ 4 w 74"/>
                <a:gd name="T59" fmla="*/ 80 h 208"/>
                <a:gd name="T60" fmla="*/ 30 w 74"/>
                <a:gd name="T61" fmla="*/ 68 h 208"/>
                <a:gd name="T62" fmla="*/ 54 w 74"/>
                <a:gd name="T63" fmla="*/ 56 h 208"/>
                <a:gd name="T64" fmla="*/ 54 w 74"/>
                <a:gd name="T65" fmla="*/ 182 h 208"/>
                <a:gd name="T66" fmla="*/ 54 w 74"/>
                <a:gd name="T67" fmla="*/ 182 h 208"/>
                <a:gd name="T68" fmla="*/ 56 w 74"/>
                <a:gd name="T69" fmla="*/ 194 h 208"/>
                <a:gd name="T70" fmla="*/ 60 w 74"/>
                <a:gd name="T71" fmla="*/ 202 h 208"/>
                <a:gd name="T72" fmla="*/ 66 w 74"/>
                <a:gd name="T73" fmla="*/ 204 h 208"/>
                <a:gd name="T74" fmla="*/ 74 w 74"/>
                <a:gd name="T75" fmla="*/ 206 h 208"/>
                <a:gd name="T76" fmla="*/ 74 w 74"/>
                <a:gd name="T77" fmla="*/ 208 h 208"/>
                <a:gd name="T78" fmla="*/ 0 w 74"/>
                <a:gd name="T79" fmla="*/ 208 h 208"/>
                <a:gd name="T80" fmla="*/ 0 w 74"/>
                <a:gd name="T81" fmla="*/ 206 h 208"/>
                <a:gd name="T82" fmla="*/ 0 w 74"/>
                <a:gd name="T83" fmla="*/ 206 h 208"/>
                <a:gd name="T84" fmla="*/ 12 w 74"/>
                <a:gd name="T85" fmla="*/ 204 h 208"/>
                <a:gd name="T86" fmla="*/ 20 w 74"/>
                <a:gd name="T87" fmla="*/ 200 h 208"/>
                <a:gd name="T88" fmla="*/ 22 w 74"/>
                <a:gd name="T89" fmla="*/ 192 h 208"/>
                <a:gd name="T90" fmla="*/ 24 w 74"/>
                <a:gd name="T91" fmla="*/ 182 h 208"/>
                <a:gd name="T92" fmla="*/ 24 w 74"/>
                <a:gd name="T93" fmla="*/ 98 h 208"/>
                <a:gd name="T94" fmla="*/ 24 w 74"/>
                <a:gd name="T95" fmla="*/ 9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208">
                  <a:moveTo>
                    <a:pt x="40" y="0"/>
                  </a:moveTo>
                  <a:lnTo>
                    <a:pt x="40" y="0"/>
                  </a:lnTo>
                  <a:lnTo>
                    <a:pt x="48" y="0"/>
                  </a:lnTo>
                  <a:lnTo>
                    <a:pt x="54" y="6"/>
                  </a:lnTo>
                  <a:lnTo>
                    <a:pt x="58" y="12"/>
                  </a:lnTo>
                  <a:lnTo>
                    <a:pt x="60" y="18"/>
                  </a:lnTo>
                  <a:lnTo>
                    <a:pt x="60" y="18"/>
                  </a:lnTo>
                  <a:lnTo>
                    <a:pt x="58" y="26"/>
                  </a:lnTo>
                  <a:lnTo>
                    <a:pt x="54" y="34"/>
                  </a:lnTo>
                  <a:lnTo>
                    <a:pt x="48" y="38"/>
                  </a:lnTo>
                  <a:lnTo>
                    <a:pt x="40" y="40"/>
                  </a:lnTo>
                  <a:lnTo>
                    <a:pt x="40" y="40"/>
                  </a:lnTo>
                  <a:lnTo>
                    <a:pt x="32" y="38"/>
                  </a:lnTo>
                  <a:lnTo>
                    <a:pt x="26" y="34"/>
                  </a:lnTo>
                  <a:lnTo>
                    <a:pt x="22" y="26"/>
                  </a:lnTo>
                  <a:lnTo>
                    <a:pt x="20" y="18"/>
                  </a:lnTo>
                  <a:lnTo>
                    <a:pt x="20" y="18"/>
                  </a:lnTo>
                  <a:lnTo>
                    <a:pt x="22" y="12"/>
                  </a:lnTo>
                  <a:lnTo>
                    <a:pt x="26" y="6"/>
                  </a:lnTo>
                  <a:lnTo>
                    <a:pt x="32" y="0"/>
                  </a:lnTo>
                  <a:lnTo>
                    <a:pt x="40" y="0"/>
                  </a:lnTo>
                  <a:lnTo>
                    <a:pt x="40" y="0"/>
                  </a:lnTo>
                  <a:close/>
                  <a:moveTo>
                    <a:pt x="24" y="98"/>
                  </a:moveTo>
                  <a:lnTo>
                    <a:pt x="24" y="98"/>
                  </a:lnTo>
                  <a:lnTo>
                    <a:pt x="24" y="92"/>
                  </a:lnTo>
                  <a:lnTo>
                    <a:pt x="22" y="86"/>
                  </a:lnTo>
                  <a:lnTo>
                    <a:pt x="20" y="84"/>
                  </a:lnTo>
                  <a:lnTo>
                    <a:pt x="16" y="82"/>
                  </a:lnTo>
                  <a:lnTo>
                    <a:pt x="4" y="80"/>
                  </a:lnTo>
                  <a:lnTo>
                    <a:pt x="4" y="80"/>
                  </a:lnTo>
                  <a:lnTo>
                    <a:pt x="30" y="68"/>
                  </a:lnTo>
                  <a:lnTo>
                    <a:pt x="54" y="56"/>
                  </a:lnTo>
                  <a:lnTo>
                    <a:pt x="54" y="182"/>
                  </a:lnTo>
                  <a:lnTo>
                    <a:pt x="54" y="182"/>
                  </a:lnTo>
                  <a:lnTo>
                    <a:pt x="56" y="194"/>
                  </a:lnTo>
                  <a:lnTo>
                    <a:pt x="60" y="202"/>
                  </a:lnTo>
                  <a:lnTo>
                    <a:pt x="66" y="204"/>
                  </a:lnTo>
                  <a:lnTo>
                    <a:pt x="74" y="206"/>
                  </a:lnTo>
                  <a:lnTo>
                    <a:pt x="74" y="208"/>
                  </a:lnTo>
                  <a:lnTo>
                    <a:pt x="0" y="208"/>
                  </a:lnTo>
                  <a:lnTo>
                    <a:pt x="0" y="206"/>
                  </a:lnTo>
                  <a:lnTo>
                    <a:pt x="0" y="206"/>
                  </a:lnTo>
                  <a:lnTo>
                    <a:pt x="12" y="204"/>
                  </a:lnTo>
                  <a:lnTo>
                    <a:pt x="20" y="200"/>
                  </a:lnTo>
                  <a:lnTo>
                    <a:pt x="22" y="192"/>
                  </a:lnTo>
                  <a:lnTo>
                    <a:pt x="24" y="182"/>
                  </a:lnTo>
                  <a:lnTo>
                    <a:pt x="24" y="98"/>
                  </a:lnTo>
                  <a:lnTo>
                    <a:pt x="24" y="9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p:cNvSpPr>
              <a:spLocks/>
            </p:cNvSpPr>
            <p:nvPr/>
          </p:nvSpPr>
          <p:spPr bwMode="auto">
            <a:xfrm>
              <a:off x="7193" y="5558"/>
              <a:ext cx="803" cy="1525"/>
            </a:xfrm>
            <a:custGeom>
              <a:avLst/>
              <a:gdLst>
                <a:gd name="T0" fmla="*/ 174 w 298"/>
                <a:gd name="T1" fmla="*/ 6 h 566"/>
                <a:gd name="T2" fmla="*/ 288 w 298"/>
                <a:gd name="T3" fmla="*/ 176 h 566"/>
                <a:gd name="T4" fmla="*/ 174 w 298"/>
                <a:gd name="T5" fmla="*/ 214 h 566"/>
                <a:gd name="T6" fmla="*/ 174 w 298"/>
                <a:gd name="T7" fmla="*/ 428 h 566"/>
                <a:gd name="T8" fmla="*/ 178 w 298"/>
                <a:gd name="T9" fmla="*/ 456 h 566"/>
                <a:gd name="T10" fmla="*/ 186 w 298"/>
                <a:gd name="T11" fmla="*/ 476 h 566"/>
                <a:gd name="T12" fmla="*/ 196 w 298"/>
                <a:gd name="T13" fmla="*/ 490 h 566"/>
                <a:gd name="T14" fmla="*/ 212 w 298"/>
                <a:gd name="T15" fmla="*/ 498 h 566"/>
                <a:gd name="T16" fmla="*/ 228 w 298"/>
                <a:gd name="T17" fmla="*/ 498 h 566"/>
                <a:gd name="T18" fmla="*/ 246 w 298"/>
                <a:gd name="T19" fmla="*/ 494 h 566"/>
                <a:gd name="T20" fmla="*/ 264 w 298"/>
                <a:gd name="T21" fmla="*/ 484 h 566"/>
                <a:gd name="T22" fmla="*/ 282 w 298"/>
                <a:gd name="T23" fmla="*/ 466 h 566"/>
                <a:gd name="T24" fmla="*/ 284 w 298"/>
                <a:gd name="T25" fmla="*/ 464 h 566"/>
                <a:gd name="T26" fmla="*/ 290 w 298"/>
                <a:gd name="T27" fmla="*/ 472 h 566"/>
                <a:gd name="T28" fmla="*/ 296 w 298"/>
                <a:gd name="T29" fmla="*/ 480 h 566"/>
                <a:gd name="T30" fmla="*/ 298 w 298"/>
                <a:gd name="T31" fmla="*/ 480 h 566"/>
                <a:gd name="T32" fmla="*/ 266 w 298"/>
                <a:gd name="T33" fmla="*/ 526 h 566"/>
                <a:gd name="T34" fmla="*/ 234 w 298"/>
                <a:gd name="T35" fmla="*/ 550 h 566"/>
                <a:gd name="T36" fmla="*/ 212 w 298"/>
                <a:gd name="T37" fmla="*/ 560 h 566"/>
                <a:gd name="T38" fmla="*/ 188 w 298"/>
                <a:gd name="T39" fmla="*/ 566 h 566"/>
                <a:gd name="T40" fmla="*/ 162 w 298"/>
                <a:gd name="T41" fmla="*/ 566 h 566"/>
                <a:gd name="T42" fmla="*/ 136 w 298"/>
                <a:gd name="T43" fmla="*/ 560 h 566"/>
                <a:gd name="T44" fmla="*/ 122 w 298"/>
                <a:gd name="T45" fmla="*/ 554 h 566"/>
                <a:gd name="T46" fmla="*/ 94 w 298"/>
                <a:gd name="T47" fmla="*/ 540 h 566"/>
                <a:gd name="T48" fmla="*/ 72 w 298"/>
                <a:gd name="T49" fmla="*/ 516 h 566"/>
                <a:gd name="T50" fmla="*/ 56 w 298"/>
                <a:gd name="T51" fmla="*/ 484 h 566"/>
                <a:gd name="T52" fmla="*/ 50 w 298"/>
                <a:gd name="T53" fmla="*/ 444 h 566"/>
                <a:gd name="T54" fmla="*/ 0 w 298"/>
                <a:gd name="T55" fmla="*/ 214 h 566"/>
                <a:gd name="T56" fmla="*/ 0 w 298"/>
                <a:gd name="T57" fmla="*/ 184 h 566"/>
                <a:gd name="T58" fmla="*/ 56 w 298"/>
                <a:gd name="T59" fmla="*/ 162 h 566"/>
                <a:gd name="T60" fmla="*/ 102 w 298"/>
                <a:gd name="T61" fmla="*/ 126 h 566"/>
                <a:gd name="T62" fmla="*/ 122 w 298"/>
                <a:gd name="T63" fmla="*/ 100 h 566"/>
                <a:gd name="T64" fmla="*/ 138 w 298"/>
                <a:gd name="T65" fmla="*/ 72 h 566"/>
                <a:gd name="T66" fmla="*/ 150 w 298"/>
                <a:gd name="T67" fmla="*/ 38 h 566"/>
                <a:gd name="T68" fmla="*/ 160 w 298"/>
                <a:gd name="T69"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8" h="566">
                  <a:moveTo>
                    <a:pt x="160" y="0"/>
                  </a:moveTo>
                  <a:lnTo>
                    <a:pt x="174" y="6"/>
                  </a:lnTo>
                  <a:lnTo>
                    <a:pt x="174" y="178"/>
                  </a:lnTo>
                  <a:lnTo>
                    <a:pt x="288" y="176"/>
                  </a:lnTo>
                  <a:lnTo>
                    <a:pt x="288" y="214"/>
                  </a:lnTo>
                  <a:lnTo>
                    <a:pt x="174" y="214"/>
                  </a:lnTo>
                  <a:lnTo>
                    <a:pt x="174" y="428"/>
                  </a:lnTo>
                  <a:lnTo>
                    <a:pt x="174" y="428"/>
                  </a:lnTo>
                  <a:lnTo>
                    <a:pt x="176" y="442"/>
                  </a:lnTo>
                  <a:lnTo>
                    <a:pt x="178" y="456"/>
                  </a:lnTo>
                  <a:lnTo>
                    <a:pt x="180" y="466"/>
                  </a:lnTo>
                  <a:lnTo>
                    <a:pt x="186" y="476"/>
                  </a:lnTo>
                  <a:lnTo>
                    <a:pt x="190" y="484"/>
                  </a:lnTo>
                  <a:lnTo>
                    <a:pt x="196" y="490"/>
                  </a:lnTo>
                  <a:lnTo>
                    <a:pt x="204" y="494"/>
                  </a:lnTo>
                  <a:lnTo>
                    <a:pt x="212" y="498"/>
                  </a:lnTo>
                  <a:lnTo>
                    <a:pt x="220" y="498"/>
                  </a:lnTo>
                  <a:lnTo>
                    <a:pt x="228" y="498"/>
                  </a:lnTo>
                  <a:lnTo>
                    <a:pt x="238" y="498"/>
                  </a:lnTo>
                  <a:lnTo>
                    <a:pt x="246" y="494"/>
                  </a:lnTo>
                  <a:lnTo>
                    <a:pt x="256" y="490"/>
                  </a:lnTo>
                  <a:lnTo>
                    <a:pt x="264" y="484"/>
                  </a:lnTo>
                  <a:lnTo>
                    <a:pt x="274" y="476"/>
                  </a:lnTo>
                  <a:lnTo>
                    <a:pt x="282" y="466"/>
                  </a:lnTo>
                  <a:lnTo>
                    <a:pt x="282" y="466"/>
                  </a:lnTo>
                  <a:lnTo>
                    <a:pt x="284" y="464"/>
                  </a:lnTo>
                  <a:lnTo>
                    <a:pt x="286" y="466"/>
                  </a:lnTo>
                  <a:lnTo>
                    <a:pt x="290" y="472"/>
                  </a:lnTo>
                  <a:lnTo>
                    <a:pt x="294" y="478"/>
                  </a:lnTo>
                  <a:lnTo>
                    <a:pt x="296" y="480"/>
                  </a:lnTo>
                  <a:lnTo>
                    <a:pt x="298" y="480"/>
                  </a:lnTo>
                  <a:lnTo>
                    <a:pt x="298" y="480"/>
                  </a:lnTo>
                  <a:lnTo>
                    <a:pt x="282" y="504"/>
                  </a:lnTo>
                  <a:lnTo>
                    <a:pt x="266" y="526"/>
                  </a:lnTo>
                  <a:lnTo>
                    <a:pt x="246" y="542"/>
                  </a:lnTo>
                  <a:lnTo>
                    <a:pt x="234" y="550"/>
                  </a:lnTo>
                  <a:lnTo>
                    <a:pt x="224" y="556"/>
                  </a:lnTo>
                  <a:lnTo>
                    <a:pt x="212" y="560"/>
                  </a:lnTo>
                  <a:lnTo>
                    <a:pt x="200" y="564"/>
                  </a:lnTo>
                  <a:lnTo>
                    <a:pt x="188" y="566"/>
                  </a:lnTo>
                  <a:lnTo>
                    <a:pt x="176" y="566"/>
                  </a:lnTo>
                  <a:lnTo>
                    <a:pt x="162" y="566"/>
                  </a:lnTo>
                  <a:lnTo>
                    <a:pt x="148" y="562"/>
                  </a:lnTo>
                  <a:lnTo>
                    <a:pt x="136" y="560"/>
                  </a:lnTo>
                  <a:lnTo>
                    <a:pt x="122" y="554"/>
                  </a:lnTo>
                  <a:lnTo>
                    <a:pt x="122" y="554"/>
                  </a:lnTo>
                  <a:lnTo>
                    <a:pt x="108" y="548"/>
                  </a:lnTo>
                  <a:lnTo>
                    <a:pt x="94" y="540"/>
                  </a:lnTo>
                  <a:lnTo>
                    <a:pt x="82" y="528"/>
                  </a:lnTo>
                  <a:lnTo>
                    <a:pt x="72" y="516"/>
                  </a:lnTo>
                  <a:lnTo>
                    <a:pt x="62" y="502"/>
                  </a:lnTo>
                  <a:lnTo>
                    <a:pt x="56" y="484"/>
                  </a:lnTo>
                  <a:lnTo>
                    <a:pt x="50" y="466"/>
                  </a:lnTo>
                  <a:lnTo>
                    <a:pt x="50" y="444"/>
                  </a:lnTo>
                  <a:lnTo>
                    <a:pt x="50" y="214"/>
                  </a:lnTo>
                  <a:lnTo>
                    <a:pt x="0" y="214"/>
                  </a:lnTo>
                  <a:lnTo>
                    <a:pt x="0" y="184"/>
                  </a:lnTo>
                  <a:lnTo>
                    <a:pt x="0" y="184"/>
                  </a:lnTo>
                  <a:lnTo>
                    <a:pt x="28" y="176"/>
                  </a:lnTo>
                  <a:lnTo>
                    <a:pt x="56" y="162"/>
                  </a:lnTo>
                  <a:lnTo>
                    <a:pt x="80" y="146"/>
                  </a:lnTo>
                  <a:lnTo>
                    <a:pt x="102" y="126"/>
                  </a:lnTo>
                  <a:lnTo>
                    <a:pt x="112" y="114"/>
                  </a:lnTo>
                  <a:lnTo>
                    <a:pt x="122" y="100"/>
                  </a:lnTo>
                  <a:lnTo>
                    <a:pt x="130" y="86"/>
                  </a:lnTo>
                  <a:lnTo>
                    <a:pt x="138" y="72"/>
                  </a:lnTo>
                  <a:lnTo>
                    <a:pt x="144" y="56"/>
                  </a:lnTo>
                  <a:lnTo>
                    <a:pt x="150" y="38"/>
                  </a:lnTo>
                  <a:lnTo>
                    <a:pt x="156" y="20"/>
                  </a:lnTo>
                  <a:lnTo>
                    <a:pt x="160" y="0"/>
                  </a:lnTo>
                  <a:lnTo>
                    <a:pt x="160" y="0"/>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p:cNvSpPr>
              <a:spLocks noEditPoints="1"/>
            </p:cNvSpPr>
            <p:nvPr/>
          </p:nvSpPr>
          <p:spPr bwMode="auto">
            <a:xfrm>
              <a:off x="7861" y="6021"/>
              <a:ext cx="1116" cy="1068"/>
            </a:xfrm>
            <a:custGeom>
              <a:avLst/>
              <a:gdLst>
                <a:gd name="T0" fmla="*/ 0 w 414"/>
                <a:gd name="T1" fmla="*/ 212 h 396"/>
                <a:gd name="T2" fmla="*/ 4 w 414"/>
                <a:gd name="T3" fmla="*/ 162 h 396"/>
                <a:gd name="T4" fmla="*/ 16 w 414"/>
                <a:gd name="T5" fmla="*/ 120 h 396"/>
                <a:gd name="T6" fmla="*/ 36 w 414"/>
                <a:gd name="T7" fmla="*/ 84 h 396"/>
                <a:gd name="T8" fmla="*/ 62 w 414"/>
                <a:gd name="T9" fmla="*/ 54 h 396"/>
                <a:gd name="T10" fmla="*/ 96 w 414"/>
                <a:gd name="T11" fmla="*/ 32 h 396"/>
                <a:gd name="T12" fmla="*/ 134 w 414"/>
                <a:gd name="T13" fmla="*/ 14 h 396"/>
                <a:gd name="T14" fmla="*/ 176 w 414"/>
                <a:gd name="T15" fmla="*/ 4 h 396"/>
                <a:gd name="T16" fmla="*/ 222 w 414"/>
                <a:gd name="T17" fmla="*/ 0 h 396"/>
                <a:gd name="T18" fmla="*/ 244 w 414"/>
                <a:gd name="T19" fmla="*/ 0 h 396"/>
                <a:gd name="T20" fmla="*/ 280 w 414"/>
                <a:gd name="T21" fmla="*/ 6 h 396"/>
                <a:gd name="T22" fmla="*/ 312 w 414"/>
                <a:gd name="T23" fmla="*/ 18 h 396"/>
                <a:gd name="T24" fmla="*/ 340 w 414"/>
                <a:gd name="T25" fmla="*/ 36 h 396"/>
                <a:gd name="T26" fmla="*/ 360 w 414"/>
                <a:gd name="T27" fmla="*/ 58 h 396"/>
                <a:gd name="T28" fmla="*/ 376 w 414"/>
                <a:gd name="T29" fmla="*/ 86 h 396"/>
                <a:gd name="T30" fmla="*/ 388 w 414"/>
                <a:gd name="T31" fmla="*/ 118 h 396"/>
                <a:gd name="T32" fmla="*/ 398 w 414"/>
                <a:gd name="T33" fmla="*/ 170 h 396"/>
                <a:gd name="T34" fmla="*/ 128 w 414"/>
                <a:gd name="T35" fmla="*/ 170 h 396"/>
                <a:gd name="T36" fmla="*/ 130 w 414"/>
                <a:gd name="T37" fmla="*/ 202 h 396"/>
                <a:gd name="T38" fmla="*/ 148 w 414"/>
                <a:gd name="T39" fmla="*/ 260 h 396"/>
                <a:gd name="T40" fmla="*/ 170 w 414"/>
                <a:gd name="T41" fmla="*/ 298 h 396"/>
                <a:gd name="T42" fmla="*/ 188 w 414"/>
                <a:gd name="T43" fmla="*/ 316 h 396"/>
                <a:gd name="T44" fmla="*/ 210 w 414"/>
                <a:gd name="T45" fmla="*/ 330 h 396"/>
                <a:gd name="T46" fmla="*/ 234 w 414"/>
                <a:gd name="T47" fmla="*/ 338 h 396"/>
                <a:gd name="T48" fmla="*/ 246 w 414"/>
                <a:gd name="T49" fmla="*/ 340 h 396"/>
                <a:gd name="T50" fmla="*/ 284 w 414"/>
                <a:gd name="T51" fmla="*/ 338 h 396"/>
                <a:gd name="T52" fmla="*/ 320 w 414"/>
                <a:gd name="T53" fmla="*/ 328 h 396"/>
                <a:gd name="T54" fmla="*/ 360 w 414"/>
                <a:gd name="T55" fmla="*/ 302 h 396"/>
                <a:gd name="T56" fmla="*/ 402 w 414"/>
                <a:gd name="T57" fmla="*/ 252 h 396"/>
                <a:gd name="T58" fmla="*/ 414 w 414"/>
                <a:gd name="T59" fmla="*/ 264 h 396"/>
                <a:gd name="T60" fmla="*/ 390 w 414"/>
                <a:gd name="T61" fmla="*/ 314 h 396"/>
                <a:gd name="T62" fmla="*/ 362 w 414"/>
                <a:gd name="T63" fmla="*/ 346 h 396"/>
                <a:gd name="T64" fmla="*/ 338 w 414"/>
                <a:gd name="T65" fmla="*/ 364 h 396"/>
                <a:gd name="T66" fmla="*/ 310 w 414"/>
                <a:gd name="T67" fmla="*/ 380 h 396"/>
                <a:gd name="T68" fmla="*/ 276 w 414"/>
                <a:gd name="T69" fmla="*/ 390 h 396"/>
                <a:gd name="T70" fmla="*/ 238 w 414"/>
                <a:gd name="T71" fmla="*/ 396 h 396"/>
                <a:gd name="T72" fmla="*/ 216 w 414"/>
                <a:gd name="T73" fmla="*/ 396 h 396"/>
                <a:gd name="T74" fmla="*/ 182 w 414"/>
                <a:gd name="T75" fmla="*/ 394 h 396"/>
                <a:gd name="T76" fmla="*/ 148 w 414"/>
                <a:gd name="T77" fmla="*/ 386 h 396"/>
                <a:gd name="T78" fmla="*/ 112 w 414"/>
                <a:gd name="T79" fmla="*/ 372 h 396"/>
                <a:gd name="T80" fmla="*/ 78 w 414"/>
                <a:gd name="T81" fmla="*/ 354 h 396"/>
                <a:gd name="T82" fmla="*/ 48 w 414"/>
                <a:gd name="T83" fmla="*/ 328 h 396"/>
                <a:gd name="T84" fmla="*/ 24 w 414"/>
                <a:gd name="T85" fmla="*/ 296 h 396"/>
                <a:gd name="T86" fmla="*/ 8 w 414"/>
                <a:gd name="T87" fmla="*/ 256 h 396"/>
                <a:gd name="T88" fmla="*/ 0 w 414"/>
                <a:gd name="T89" fmla="*/ 212 h 396"/>
                <a:gd name="T90" fmla="*/ 134 w 414"/>
                <a:gd name="T91" fmla="*/ 132 h 396"/>
                <a:gd name="T92" fmla="*/ 272 w 414"/>
                <a:gd name="T93" fmla="*/ 132 h 396"/>
                <a:gd name="T94" fmla="*/ 268 w 414"/>
                <a:gd name="T95" fmla="*/ 94 h 396"/>
                <a:gd name="T96" fmla="*/ 254 w 414"/>
                <a:gd name="T97" fmla="*/ 62 h 396"/>
                <a:gd name="T98" fmla="*/ 234 w 414"/>
                <a:gd name="T99" fmla="*/ 42 h 396"/>
                <a:gd name="T100" fmla="*/ 208 w 414"/>
                <a:gd name="T101" fmla="*/ 34 h 396"/>
                <a:gd name="T102" fmla="*/ 196 w 414"/>
                <a:gd name="T103" fmla="*/ 36 h 396"/>
                <a:gd name="T104" fmla="*/ 170 w 414"/>
                <a:gd name="T105" fmla="*/ 50 h 396"/>
                <a:gd name="T106" fmla="*/ 148 w 414"/>
                <a:gd name="T107" fmla="*/ 74 h 396"/>
                <a:gd name="T108" fmla="*/ 136 w 414"/>
                <a:gd name="T109" fmla="*/ 110 h 396"/>
                <a:gd name="T110" fmla="*/ 134 w 414"/>
                <a:gd name="T111" fmla="*/ 13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396">
                  <a:moveTo>
                    <a:pt x="0" y="212"/>
                  </a:moveTo>
                  <a:lnTo>
                    <a:pt x="0" y="212"/>
                  </a:lnTo>
                  <a:lnTo>
                    <a:pt x="2" y="186"/>
                  </a:lnTo>
                  <a:lnTo>
                    <a:pt x="4" y="162"/>
                  </a:lnTo>
                  <a:lnTo>
                    <a:pt x="10" y="140"/>
                  </a:lnTo>
                  <a:lnTo>
                    <a:pt x="16" y="120"/>
                  </a:lnTo>
                  <a:lnTo>
                    <a:pt x="26" y="102"/>
                  </a:lnTo>
                  <a:lnTo>
                    <a:pt x="36" y="84"/>
                  </a:lnTo>
                  <a:lnTo>
                    <a:pt x="48" y="70"/>
                  </a:lnTo>
                  <a:lnTo>
                    <a:pt x="62" y="54"/>
                  </a:lnTo>
                  <a:lnTo>
                    <a:pt x="78" y="42"/>
                  </a:lnTo>
                  <a:lnTo>
                    <a:pt x="96" y="32"/>
                  </a:lnTo>
                  <a:lnTo>
                    <a:pt x="114" y="22"/>
                  </a:lnTo>
                  <a:lnTo>
                    <a:pt x="134" y="14"/>
                  </a:lnTo>
                  <a:lnTo>
                    <a:pt x="154" y="8"/>
                  </a:lnTo>
                  <a:lnTo>
                    <a:pt x="176" y="4"/>
                  </a:lnTo>
                  <a:lnTo>
                    <a:pt x="198" y="2"/>
                  </a:lnTo>
                  <a:lnTo>
                    <a:pt x="222" y="0"/>
                  </a:lnTo>
                  <a:lnTo>
                    <a:pt x="222" y="0"/>
                  </a:lnTo>
                  <a:lnTo>
                    <a:pt x="244" y="0"/>
                  </a:lnTo>
                  <a:lnTo>
                    <a:pt x="262" y="2"/>
                  </a:lnTo>
                  <a:lnTo>
                    <a:pt x="280" y="6"/>
                  </a:lnTo>
                  <a:lnTo>
                    <a:pt x="298" y="12"/>
                  </a:lnTo>
                  <a:lnTo>
                    <a:pt x="312" y="18"/>
                  </a:lnTo>
                  <a:lnTo>
                    <a:pt x="326" y="26"/>
                  </a:lnTo>
                  <a:lnTo>
                    <a:pt x="340" y="36"/>
                  </a:lnTo>
                  <a:lnTo>
                    <a:pt x="350" y="46"/>
                  </a:lnTo>
                  <a:lnTo>
                    <a:pt x="360" y="58"/>
                  </a:lnTo>
                  <a:lnTo>
                    <a:pt x="370" y="72"/>
                  </a:lnTo>
                  <a:lnTo>
                    <a:pt x="376" y="86"/>
                  </a:lnTo>
                  <a:lnTo>
                    <a:pt x="384" y="102"/>
                  </a:lnTo>
                  <a:lnTo>
                    <a:pt x="388" y="118"/>
                  </a:lnTo>
                  <a:lnTo>
                    <a:pt x="392" y="134"/>
                  </a:lnTo>
                  <a:lnTo>
                    <a:pt x="398" y="170"/>
                  </a:lnTo>
                  <a:lnTo>
                    <a:pt x="128" y="170"/>
                  </a:lnTo>
                  <a:lnTo>
                    <a:pt x="128" y="170"/>
                  </a:lnTo>
                  <a:lnTo>
                    <a:pt x="128" y="186"/>
                  </a:lnTo>
                  <a:lnTo>
                    <a:pt x="130" y="202"/>
                  </a:lnTo>
                  <a:lnTo>
                    <a:pt x="136" y="232"/>
                  </a:lnTo>
                  <a:lnTo>
                    <a:pt x="148" y="260"/>
                  </a:lnTo>
                  <a:lnTo>
                    <a:pt x="162" y="286"/>
                  </a:lnTo>
                  <a:lnTo>
                    <a:pt x="170" y="298"/>
                  </a:lnTo>
                  <a:lnTo>
                    <a:pt x="180" y="308"/>
                  </a:lnTo>
                  <a:lnTo>
                    <a:pt x="188" y="316"/>
                  </a:lnTo>
                  <a:lnTo>
                    <a:pt x="200" y="324"/>
                  </a:lnTo>
                  <a:lnTo>
                    <a:pt x="210" y="330"/>
                  </a:lnTo>
                  <a:lnTo>
                    <a:pt x="222" y="334"/>
                  </a:lnTo>
                  <a:lnTo>
                    <a:pt x="234" y="338"/>
                  </a:lnTo>
                  <a:lnTo>
                    <a:pt x="246" y="340"/>
                  </a:lnTo>
                  <a:lnTo>
                    <a:pt x="246" y="340"/>
                  </a:lnTo>
                  <a:lnTo>
                    <a:pt x="264" y="340"/>
                  </a:lnTo>
                  <a:lnTo>
                    <a:pt x="284" y="338"/>
                  </a:lnTo>
                  <a:lnTo>
                    <a:pt x="302" y="336"/>
                  </a:lnTo>
                  <a:lnTo>
                    <a:pt x="320" y="328"/>
                  </a:lnTo>
                  <a:lnTo>
                    <a:pt x="340" y="318"/>
                  </a:lnTo>
                  <a:lnTo>
                    <a:pt x="360" y="302"/>
                  </a:lnTo>
                  <a:lnTo>
                    <a:pt x="380" y="280"/>
                  </a:lnTo>
                  <a:lnTo>
                    <a:pt x="402" y="252"/>
                  </a:lnTo>
                  <a:lnTo>
                    <a:pt x="414" y="264"/>
                  </a:lnTo>
                  <a:lnTo>
                    <a:pt x="414" y="264"/>
                  </a:lnTo>
                  <a:lnTo>
                    <a:pt x="404" y="290"/>
                  </a:lnTo>
                  <a:lnTo>
                    <a:pt x="390" y="314"/>
                  </a:lnTo>
                  <a:lnTo>
                    <a:pt x="372" y="336"/>
                  </a:lnTo>
                  <a:lnTo>
                    <a:pt x="362" y="346"/>
                  </a:lnTo>
                  <a:lnTo>
                    <a:pt x="350" y="356"/>
                  </a:lnTo>
                  <a:lnTo>
                    <a:pt x="338" y="364"/>
                  </a:lnTo>
                  <a:lnTo>
                    <a:pt x="324" y="372"/>
                  </a:lnTo>
                  <a:lnTo>
                    <a:pt x="310" y="380"/>
                  </a:lnTo>
                  <a:lnTo>
                    <a:pt x="294" y="386"/>
                  </a:lnTo>
                  <a:lnTo>
                    <a:pt x="276" y="390"/>
                  </a:lnTo>
                  <a:lnTo>
                    <a:pt x="258" y="394"/>
                  </a:lnTo>
                  <a:lnTo>
                    <a:pt x="238" y="396"/>
                  </a:lnTo>
                  <a:lnTo>
                    <a:pt x="216" y="396"/>
                  </a:lnTo>
                  <a:lnTo>
                    <a:pt x="216" y="396"/>
                  </a:lnTo>
                  <a:lnTo>
                    <a:pt x="200" y="396"/>
                  </a:lnTo>
                  <a:lnTo>
                    <a:pt x="182" y="394"/>
                  </a:lnTo>
                  <a:lnTo>
                    <a:pt x="166" y="390"/>
                  </a:lnTo>
                  <a:lnTo>
                    <a:pt x="148" y="386"/>
                  </a:lnTo>
                  <a:lnTo>
                    <a:pt x="130" y="380"/>
                  </a:lnTo>
                  <a:lnTo>
                    <a:pt x="112" y="372"/>
                  </a:lnTo>
                  <a:lnTo>
                    <a:pt x="94" y="364"/>
                  </a:lnTo>
                  <a:lnTo>
                    <a:pt x="78" y="354"/>
                  </a:lnTo>
                  <a:lnTo>
                    <a:pt x="62" y="342"/>
                  </a:lnTo>
                  <a:lnTo>
                    <a:pt x="48" y="328"/>
                  </a:lnTo>
                  <a:lnTo>
                    <a:pt x="36" y="312"/>
                  </a:lnTo>
                  <a:lnTo>
                    <a:pt x="24" y="296"/>
                  </a:lnTo>
                  <a:lnTo>
                    <a:pt x="14" y="276"/>
                  </a:lnTo>
                  <a:lnTo>
                    <a:pt x="8" y="256"/>
                  </a:lnTo>
                  <a:lnTo>
                    <a:pt x="4" y="234"/>
                  </a:lnTo>
                  <a:lnTo>
                    <a:pt x="0" y="212"/>
                  </a:lnTo>
                  <a:lnTo>
                    <a:pt x="0" y="212"/>
                  </a:lnTo>
                  <a:close/>
                  <a:moveTo>
                    <a:pt x="134" y="132"/>
                  </a:moveTo>
                  <a:lnTo>
                    <a:pt x="272" y="132"/>
                  </a:lnTo>
                  <a:lnTo>
                    <a:pt x="272" y="132"/>
                  </a:lnTo>
                  <a:lnTo>
                    <a:pt x="272" y="112"/>
                  </a:lnTo>
                  <a:lnTo>
                    <a:pt x="268" y="94"/>
                  </a:lnTo>
                  <a:lnTo>
                    <a:pt x="262" y="76"/>
                  </a:lnTo>
                  <a:lnTo>
                    <a:pt x="254" y="62"/>
                  </a:lnTo>
                  <a:lnTo>
                    <a:pt x="246" y="50"/>
                  </a:lnTo>
                  <a:lnTo>
                    <a:pt x="234" y="42"/>
                  </a:lnTo>
                  <a:lnTo>
                    <a:pt x="222" y="36"/>
                  </a:lnTo>
                  <a:lnTo>
                    <a:pt x="208" y="34"/>
                  </a:lnTo>
                  <a:lnTo>
                    <a:pt x="208" y="34"/>
                  </a:lnTo>
                  <a:lnTo>
                    <a:pt x="196" y="36"/>
                  </a:lnTo>
                  <a:lnTo>
                    <a:pt x="182" y="40"/>
                  </a:lnTo>
                  <a:lnTo>
                    <a:pt x="170" y="50"/>
                  </a:lnTo>
                  <a:lnTo>
                    <a:pt x="158" y="60"/>
                  </a:lnTo>
                  <a:lnTo>
                    <a:pt x="148" y="74"/>
                  </a:lnTo>
                  <a:lnTo>
                    <a:pt x="142" y="92"/>
                  </a:lnTo>
                  <a:lnTo>
                    <a:pt x="136" y="110"/>
                  </a:lnTo>
                  <a:lnTo>
                    <a:pt x="134" y="132"/>
                  </a:lnTo>
                  <a:lnTo>
                    <a:pt x="134" y="132"/>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p:cNvSpPr>
              <a:spLocks/>
            </p:cNvSpPr>
            <p:nvPr/>
          </p:nvSpPr>
          <p:spPr bwMode="auto">
            <a:xfrm>
              <a:off x="4504" y="5498"/>
              <a:ext cx="1800" cy="1849"/>
            </a:xfrm>
            <a:custGeom>
              <a:avLst/>
              <a:gdLst>
                <a:gd name="T0" fmla="*/ 408 w 668"/>
                <a:gd name="T1" fmla="*/ 196 h 686"/>
                <a:gd name="T2" fmla="*/ 482 w 668"/>
                <a:gd name="T3" fmla="*/ 152 h 686"/>
                <a:gd name="T4" fmla="*/ 524 w 668"/>
                <a:gd name="T5" fmla="*/ 84 h 686"/>
                <a:gd name="T6" fmla="*/ 552 w 668"/>
                <a:gd name="T7" fmla="*/ 20 h 686"/>
                <a:gd name="T8" fmla="*/ 668 w 668"/>
                <a:gd name="T9" fmla="*/ 238 h 686"/>
                <a:gd name="T10" fmla="*/ 552 w 668"/>
                <a:gd name="T11" fmla="*/ 440 h 686"/>
                <a:gd name="T12" fmla="*/ 566 w 668"/>
                <a:gd name="T13" fmla="*/ 496 h 686"/>
                <a:gd name="T14" fmla="*/ 584 w 668"/>
                <a:gd name="T15" fmla="*/ 512 h 686"/>
                <a:gd name="T16" fmla="*/ 610 w 668"/>
                <a:gd name="T17" fmla="*/ 516 h 686"/>
                <a:gd name="T18" fmla="*/ 656 w 668"/>
                <a:gd name="T19" fmla="*/ 502 h 686"/>
                <a:gd name="T20" fmla="*/ 654 w 668"/>
                <a:gd name="T21" fmla="*/ 542 h 686"/>
                <a:gd name="T22" fmla="*/ 606 w 668"/>
                <a:gd name="T23" fmla="*/ 576 h 686"/>
                <a:gd name="T24" fmla="*/ 550 w 668"/>
                <a:gd name="T25" fmla="*/ 586 h 686"/>
                <a:gd name="T26" fmla="*/ 522 w 668"/>
                <a:gd name="T27" fmla="*/ 584 h 686"/>
                <a:gd name="T28" fmla="*/ 490 w 668"/>
                <a:gd name="T29" fmla="*/ 574 h 686"/>
                <a:gd name="T30" fmla="*/ 458 w 668"/>
                <a:gd name="T31" fmla="*/ 546 h 686"/>
                <a:gd name="T32" fmla="*/ 436 w 668"/>
                <a:gd name="T33" fmla="*/ 480 h 686"/>
                <a:gd name="T34" fmla="*/ 390 w 668"/>
                <a:gd name="T35" fmla="*/ 238 h 686"/>
                <a:gd name="T36" fmla="*/ 388 w 668"/>
                <a:gd name="T37" fmla="*/ 196 h 686"/>
                <a:gd name="T38" fmla="*/ 374 w 668"/>
                <a:gd name="T39" fmla="*/ 140 h 686"/>
                <a:gd name="T40" fmla="*/ 352 w 668"/>
                <a:gd name="T41" fmla="*/ 92 h 686"/>
                <a:gd name="T42" fmla="*/ 320 w 668"/>
                <a:gd name="T43" fmla="*/ 56 h 686"/>
                <a:gd name="T44" fmla="*/ 280 w 668"/>
                <a:gd name="T45" fmla="*/ 36 h 686"/>
                <a:gd name="T46" fmla="*/ 250 w 668"/>
                <a:gd name="T47" fmla="*/ 32 h 686"/>
                <a:gd name="T48" fmla="*/ 198 w 668"/>
                <a:gd name="T49" fmla="*/ 46 h 686"/>
                <a:gd name="T50" fmla="*/ 154 w 668"/>
                <a:gd name="T51" fmla="*/ 86 h 686"/>
                <a:gd name="T52" fmla="*/ 142 w 668"/>
                <a:gd name="T53" fmla="*/ 118 h 686"/>
                <a:gd name="T54" fmla="*/ 142 w 668"/>
                <a:gd name="T55" fmla="*/ 150 h 686"/>
                <a:gd name="T56" fmla="*/ 152 w 668"/>
                <a:gd name="T57" fmla="*/ 176 h 686"/>
                <a:gd name="T58" fmla="*/ 352 w 668"/>
                <a:gd name="T59" fmla="*/ 338 h 686"/>
                <a:gd name="T60" fmla="*/ 384 w 668"/>
                <a:gd name="T61" fmla="*/ 372 h 686"/>
                <a:gd name="T62" fmla="*/ 418 w 668"/>
                <a:gd name="T63" fmla="*/ 456 h 686"/>
                <a:gd name="T64" fmla="*/ 422 w 668"/>
                <a:gd name="T65" fmla="*/ 506 h 686"/>
                <a:gd name="T66" fmla="*/ 414 w 668"/>
                <a:gd name="T67" fmla="*/ 560 h 686"/>
                <a:gd name="T68" fmla="*/ 402 w 668"/>
                <a:gd name="T69" fmla="*/ 588 h 686"/>
                <a:gd name="T70" fmla="*/ 372 w 668"/>
                <a:gd name="T71" fmla="*/ 624 h 686"/>
                <a:gd name="T72" fmla="*/ 302 w 668"/>
                <a:gd name="T73" fmla="*/ 666 h 686"/>
                <a:gd name="T74" fmla="*/ 210 w 668"/>
                <a:gd name="T75" fmla="*/ 686 h 686"/>
                <a:gd name="T76" fmla="*/ 178 w 668"/>
                <a:gd name="T77" fmla="*/ 686 h 686"/>
                <a:gd name="T78" fmla="*/ 90 w 668"/>
                <a:gd name="T79" fmla="*/ 656 h 686"/>
                <a:gd name="T80" fmla="*/ 18 w 668"/>
                <a:gd name="T81" fmla="*/ 590 h 686"/>
                <a:gd name="T82" fmla="*/ 20 w 668"/>
                <a:gd name="T83" fmla="*/ 550 h 686"/>
                <a:gd name="T84" fmla="*/ 72 w 668"/>
                <a:gd name="T85" fmla="*/ 602 h 686"/>
                <a:gd name="T86" fmla="*/ 144 w 668"/>
                <a:gd name="T87" fmla="*/ 632 h 686"/>
                <a:gd name="T88" fmla="*/ 184 w 668"/>
                <a:gd name="T89" fmla="*/ 632 h 686"/>
                <a:gd name="T90" fmla="*/ 214 w 668"/>
                <a:gd name="T91" fmla="*/ 624 h 686"/>
                <a:gd name="T92" fmla="*/ 250 w 668"/>
                <a:gd name="T93" fmla="*/ 598 h 686"/>
                <a:gd name="T94" fmla="*/ 274 w 668"/>
                <a:gd name="T95" fmla="*/ 558 h 686"/>
                <a:gd name="T96" fmla="*/ 280 w 668"/>
                <a:gd name="T97" fmla="*/ 510 h 686"/>
                <a:gd name="T98" fmla="*/ 268 w 668"/>
                <a:gd name="T99" fmla="*/ 462 h 686"/>
                <a:gd name="T100" fmla="*/ 232 w 668"/>
                <a:gd name="T101" fmla="*/ 418 h 686"/>
                <a:gd name="T102" fmla="*/ 64 w 668"/>
                <a:gd name="T103" fmla="*/ 278 h 686"/>
                <a:gd name="T104" fmla="*/ 28 w 668"/>
                <a:gd name="T105" fmla="*/ 224 h 686"/>
                <a:gd name="T106" fmla="*/ 20 w 668"/>
                <a:gd name="T107" fmla="*/ 166 h 686"/>
                <a:gd name="T108" fmla="*/ 34 w 668"/>
                <a:gd name="T109" fmla="*/ 108 h 686"/>
                <a:gd name="T110" fmla="*/ 68 w 668"/>
                <a:gd name="T111" fmla="*/ 60 h 686"/>
                <a:gd name="T112" fmla="*/ 122 w 668"/>
                <a:gd name="T113" fmla="*/ 24 h 686"/>
                <a:gd name="T114" fmla="*/ 170 w 668"/>
                <a:gd name="T115" fmla="*/ 8 h 686"/>
                <a:gd name="T116" fmla="*/ 278 w 668"/>
                <a:gd name="T117" fmla="*/ 0 h 686"/>
                <a:gd name="T118" fmla="*/ 364 w 668"/>
                <a:gd name="T119" fmla="*/ 14 h 686"/>
                <a:gd name="T120" fmla="*/ 408 w 668"/>
                <a:gd name="T121" fmla="*/ 2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8" h="686">
                  <a:moveTo>
                    <a:pt x="408" y="28"/>
                  </a:moveTo>
                  <a:lnTo>
                    <a:pt x="408" y="196"/>
                  </a:lnTo>
                  <a:lnTo>
                    <a:pt x="408" y="196"/>
                  </a:lnTo>
                  <a:lnTo>
                    <a:pt x="436" y="184"/>
                  </a:lnTo>
                  <a:lnTo>
                    <a:pt x="460" y="168"/>
                  </a:lnTo>
                  <a:lnTo>
                    <a:pt x="482" y="152"/>
                  </a:lnTo>
                  <a:lnTo>
                    <a:pt x="498" y="134"/>
                  </a:lnTo>
                  <a:lnTo>
                    <a:pt x="512" y="112"/>
                  </a:lnTo>
                  <a:lnTo>
                    <a:pt x="524" y="84"/>
                  </a:lnTo>
                  <a:lnTo>
                    <a:pt x="532" y="54"/>
                  </a:lnTo>
                  <a:lnTo>
                    <a:pt x="540" y="16"/>
                  </a:lnTo>
                  <a:lnTo>
                    <a:pt x="552" y="20"/>
                  </a:lnTo>
                  <a:lnTo>
                    <a:pt x="554" y="200"/>
                  </a:lnTo>
                  <a:lnTo>
                    <a:pt x="668" y="200"/>
                  </a:lnTo>
                  <a:lnTo>
                    <a:pt x="668" y="238"/>
                  </a:lnTo>
                  <a:lnTo>
                    <a:pt x="554" y="238"/>
                  </a:lnTo>
                  <a:lnTo>
                    <a:pt x="552" y="440"/>
                  </a:lnTo>
                  <a:lnTo>
                    <a:pt x="552" y="440"/>
                  </a:lnTo>
                  <a:lnTo>
                    <a:pt x="554" y="462"/>
                  </a:lnTo>
                  <a:lnTo>
                    <a:pt x="558" y="482"/>
                  </a:lnTo>
                  <a:lnTo>
                    <a:pt x="566" y="496"/>
                  </a:lnTo>
                  <a:lnTo>
                    <a:pt x="572" y="504"/>
                  </a:lnTo>
                  <a:lnTo>
                    <a:pt x="578" y="508"/>
                  </a:lnTo>
                  <a:lnTo>
                    <a:pt x="584" y="512"/>
                  </a:lnTo>
                  <a:lnTo>
                    <a:pt x="592" y="516"/>
                  </a:lnTo>
                  <a:lnTo>
                    <a:pt x="600" y="516"/>
                  </a:lnTo>
                  <a:lnTo>
                    <a:pt x="610" y="516"/>
                  </a:lnTo>
                  <a:lnTo>
                    <a:pt x="620" y="516"/>
                  </a:lnTo>
                  <a:lnTo>
                    <a:pt x="630" y="512"/>
                  </a:lnTo>
                  <a:lnTo>
                    <a:pt x="656" y="502"/>
                  </a:lnTo>
                  <a:lnTo>
                    <a:pt x="666" y="526"/>
                  </a:lnTo>
                  <a:lnTo>
                    <a:pt x="666" y="526"/>
                  </a:lnTo>
                  <a:lnTo>
                    <a:pt x="654" y="542"/>
                  </a:lnTo>
                  <a:lnTo>
                    <a:pt x="640" y="556"/>
                  </a:lnTo>
                  <a:lnTo>
                    <a:pt x="624" y="566"/>
                  </a:lnTo>
                  <a:lnTo>
                    <a:pt x="606" y="576"/>
                  </a:lnTo>
                  <a:lnTo>
                    <a:pt x="586" y="580"/>
                  </a:lnTo>
                  <a:lnTo>
                    <a:pt x="568" y="584"/>
                  </a:lnTo>
                  <a:lnTo>
                    <a:pt x="550" y="586"/>
                  </a:lnTo>
                  <a:lnTo>
                    <a:pt x="534" y="586"/>
                  </a:lnTo>
                  <a:lnTo>
                    <a:pt x="534" y="586"/>
                  </a:lnTo>
                  <a:lnTo>
                    <a:pt x="522" y="584"/>
                  </a:lnTo>
                  <a:lnTo>
                    <a:pt x="510" y="582"/>
                  </a:lnTo>
                  <a:lnTo>
                    <a:pt x="500" y="578"/>
                  </a:lnTo>
                  <a:lnTo>
                    <a:pt x="490" y="574"/>
                  </a:lnTo>
                  <a:lnTo>
                    <a:pt x="480" y="568"/>
                  </a:lnTo>
                  <a:lnTo>
                    <a:pt x="472" y="562"/>
                  </a:lnTo>
                  <a:lnTo>
                    <a:pt x="458" y="546"/>
                  </a:lnTo>
                  <a:lnTo>
                    <a:pt x="448" y="526"/>
                  </a:lnTo>
                  <a:lnTo>
                    <a:pt x="440" y="504"/>
                  </a:lnTo>
                  <a:lnTo>
                    <a:pt x="436" y="480"/>
                  </a:lnTo>
                  <a:lnTo>
                    <a:pt x="434" y="452"/>
                  </a:lnTo>
                  <a:lnTo>
                    <a:pt x="434" y="236"/>
                  </a:lnTo>
                  <a:lnTo>
                    <a:pt x="390" y="238"/>
                  </a:lnTo>
                  <a:lnTo>
                    <a:pt x="390" y="238"/>
                  </a:lnTo>
                  <a:lnTo>
                    <a:pt x="390" y="216"/>
                  </a:lnTo>
                  <a:lnTo>
                    <a:pt x="388" y="196"/>
                  </a:lnTo>
                  <a:lnTo>
                    <a:pt x="384" y="176"/>
                  </a:lnTo>
                  <a:lnTo>
                    <a:pt x="380" y="158"/>
                  </a:lnTo>
                  <a:lnTo>
                    <a:pt x="374" y="140"/>
                  </a:lnTo>
                  <a:lnTo>
                    <a:pt x="368" y="124"/>
                  </a:lnTo>
                  <a:lnTo>
                    <a:pt x="360" y="108"/>
                  </a:lnTo>
                  <a:lnTo>
                    <a:pt x="352" y="92"/>
                  </a:lnTo>
                  <a:lnTo>
                    <a:pt x="342" y="78"/>
                  </a:lnTo>
                  <a:lnTo>
                    <a:pt x="332" y="66"/>
                  </a:lnTo>
                  <a:lnTo>
                    <a:pt x="320" y="56"/>
                  </a:lnTo>
                  <a:lnTo>
                    <a:pt x="308" y="48"/>
                  </a:lnTo>
                  <a:lnTo>
                    <a:pt x="294" y="40"/>
                  </a:lnTo>
                  <a:lnTo>
                    <a:pt x="280" y="36"/>
                  </a:lnTo>
                  <a:lnTo>
                    <a:pt x="266" y="32"/>
                  </a:lnTo>
                  <a:lnTo>
                    <a:pt x="250" y="32"/>
                  </a:lnTo>
                  <a:lnTo>
                    <a:pt x="250" y="32"/>
                  </a:lnTo>
                  <a:lnTo>
                    <a:pt x="234" y="34"/>
                  </a:lnTo>
                  <a:lnTo>
                    <a:pt x="216" y="38"/>
                  </a:lnTo>
                  <a:lnTo>
                    <a:pt x="198" y="46"/>
                  </a:lnTo>
                  <a:lnTo>
                    <a:pt x="182" y="56"/>
                  </a:lnTo>
                  <a:lnTo>
                    <a:pt x="166" y="70"/>
                  </a:lnTo>
                  <a:lnTo>
                    <a:pt x="154" y="86"/>
                  </a:lnTo>
                  <a:lnTo>
                    <a:pt x="148" y="96"/>
                  </a:lnTo>
                  <a:lnTo>
                    <a:pt x="144" y="106"/>
                  </a:lnTo>
                  <a:lnTo>
                    <a:pt x="142" y="118"/>
                  </a:lnTo>
                  <a:lnTo>
                    <a:pt x="140" y="128"/>
                  </a:lnTo>
                  <a:lnTo>
                    <a:pt x="140" y="128"/>
                  </a:lnTo>
                  <a:lnTo>
                    <a:pt x="142" y="150"/>
                  </a:lnTo>
                  <a:lnTo>
                    <a:pt x="144" y="158"/>
                  </a:lnTo>
                  <a:lnTo>
                    <a:pt x="148" y="168"/>
                  </a:lnTo>
                  <a:lnTo>
                    <a:pt x="152" y="176"/>
                  </a:lnTo>
                  <a:lnTo>
                    <a:pt x="158" y="184"/>
                  </a:lnTo>
                  <a:lnTo>
                    <a:pt x="176" y="200"/>
                  </a:lnTo>
                  <a:lnTo>
                    <a:pt x="352" y="338"/>
                  </a:lnTo>
                  <a:lnTo>
                    <a:pt x="352" y="338"/>
                  </a:lnTo>
                  <a:lnTo>
                    <a:pt x="368" y="352"/>
                  </a:lnTo>
                  <a:lnTo>
                    <a:pt x="384" y="372"/>
                  </a:lnTo>
                  <a:lnTo>
                    <a:pt x="398" y="396"/>
                  </a:lnTo>
                  <a:lnTo>
                    <a:pt x="410" y="424"/>
                  </a:lnTo>
                  <a:lnTo>
                    <a:pt x="418" y="456"/>
                  </a:lnTo>
                  <a:lnTo>
                    <a:pt x="422" y="472"/>
                  </a:lnTo>
                  <a:lnTo>
                    <a:pt x="422" y="488"/>
                  </a:lnTo>
                  <a:lnTo>
                    <a:pt x="422" y="506"/>
                  </a:lnTo>
                  <a:lnTo>
                    <a:pt x="422" y="524"/>
                  </a:lnTo>
                  <a:lnTo>
                    <a:pt x="418" y="542"/>
                  </a:lnTo>
                  <a:lnTo>
                    <a:pt x="414" y="560"/>
                  </a:lnTo>
                  <a:lnTo>
                    <a:pt x="414" y="560"/>
                  </a:lnTo>
                  <a:lnTo>
                    <a:pt x="408" y="574"/>
                  </a:lnTo>
                  <a:lnTo>
                    <a:pt x="402" y="588"/>
                  </a:lnTo>
                  <a:lnTo>
                    <a:pt x="392" y="600"/>
                  </a:lnTo>
                  <a:lnTo>
                    <a:pt x="382" y="612"/>
                  </a:lnTo>
                  <a:lnTo>
                    <a:pt x="372" y="624"/>
                  </a:lnTo>
                  <a:lnTo>
                    <a:pt x="360" y="634"/>
                  </a:lnTo>
                  <a:lnTo>
                    <a:pt x="332" y="652"/>
                  </a:lnTo>
                  <a:lnTo>
                    <a:pt x="302" y="666"/>
                  </a:lnTo>
                  <a:lnTo>
                    <a:pt x="272" y="676"/>
                  </a:lnTo>
                  <a:lnTo>
                    <a:pt x="240" y="684"/>
                  </a:lnTo>
                  <a:lnTo>
                    <a:pt x="210" y="686"/>
                  </a:lnTo>
                  <a:lnTo>
                    <a:pt x="210" y="686"/>
                  </a:lnTo>
                  <a:lnTo>
                    <a:pt x="194" y="686"/>
                  </a:lnTo>
                  <a:lnTo>
                    <a:pt x="178" y="686"/>
                  </a:lnTo>
                  <a:lnTo>
                    <a:pt x="148" y="680"/>
                  </a:lnTo>
                  <a:lnTo>
                    <a:pt x="118" y="670"/>
                  </a:lnTo>
                  <a:lnTo>
                    <a:pt x="90" y="656"/>
                  </a:lnTo>
                  <a:lnTo>
                    <a:pt x="64" y="638"/>
                  </a:lnTo>
                  <a:lnTo>
                    <a:pt x="40" y="616"/>
                  </a:lnTo>
                  <a:lnTo>
                    <a:pt x="18" y="590"/>
                  </a:lnTo>
                  <a:lnTo>
                    <a:pt x="0" y="560"/>
                  </a:lnTo>
                  <a:lnTo>
                    <a:pt x="20" y="550"/>
                  </a:lnTo>
                  <a:lnTo>
                    <a:pt x="20" y="550"/>
                  </a:lnTo>
                  <a:lnTo>
                    <a:pt x="34" y="568"/>
                  </a:lnTo>
                  <a:lnTo>
                    <a:pt x="52" y="586"/>
                  </a:lnTo>
                  <a:lnTo>
                    <a:pt x="72" y="602"/>
                  </a:lnTo>
                  <a:lnTo>
                    <a:pt x="94" y="616"/>
                  </a:lnTo>
                  <a:lnTo>
                    <a:pt x="118" y="626"/>
                  </a:lnTo>
                  <a:lnTo>
                    <a:pt x="144" y="632"/>
                  </a:lnTo>
                  <a:lnTo>
                    <a:pt x="158" y="634"/>
                  </a:lnTo>
                  <a:lnTo>
                    <a:pt x="172" y="634"/>
                  </a:lnTo>
                  <a:lnTo>
                    <a:pt x="184" y="632"/>
                  </a:lnTo>
                  <a:lnTo>
                    <a:pt x="198" y="630"/>
                  </a:lnTo>
                  <a:lnTo>
                    <a:pt x="198" y="630"/>
                  </a:lnTo>
                  <a:lnTo>
                    <a:pt x="214" y="624"/>
                  </a:lnTo>
                  <a:lnTo>
                    <a:pt x="226" y="618"/>
                  </a:lnTo>
                  <a:lnTo>
                    <a:pt x="238" y="610"/>
                  </a:lnTo>
                  <a:lnTo>
                    <a:pt x="250" y="598"/>
                  </a:lnTo>
                  <a:lnTo>
                    <a:pt x="260" y="586"/>
                  </a:lnTo>
                  <a:lnTo>
                    <a:pt x="268" y="572"/>
                  </a:lnTo>
                  <a:lnTo>
                    <a:pt x="274" y="558"/>
                  </a:lnTo>
                  <a:lnTo>
                    <a:pt x="278" y="542"/>
                  </a:lnTo>
                  <a:lnTo>
                    <a:pt x="280" y="526"/>
                  </a:lnTo>
                  <a:lnTo>
                    <a:pt x="280" y="510"/>
                  </a:lnTo>
                  <a:lnTo>
                    <a:pt x="278" y="494"/>
                  </a:lnTo>
                  <a:lnTo>
                    <a:pt x="274" y="478"/>
                  </a:lnTo>
                  <a:lnTo>
                    <a:pt x="268" y="462"/>
                  </a:lnTo>
                  <a:lnTo>
                    <a:pt x="258" y="446"/>
                  </a:lnTo>
                  <a:lnTo>
                    <a:pt x="246" y="432"/>
                  </a:lnTo>
                  <a:lnTo>
                    <a:pt x="232" y="418"/>
                  </a:lnTo>
                  <a:lnTo>
                    <a:pt x="82" y="294"/>
                  </a:lnTo>
                  <a:lnTo>
                    <a:pt x="82" y="294"/>
                  </a:lnTo>
                  <a:lnTo>
                    <a:pt x="64" y="278"/>
                  </a:lnTo>
                  <a:lnTo>
                    <a:pt x="48" y="262"/>
                  </a:lnTo>
                  <a:lnTo>
                    <a:pt x="38" y="242"/>
                  </a:lnTo>
                  <a:lnTo>
                    <a:pt x="28" y="224"/>
                  </a:lnTo>
                  <a:lnTo>
                    <a:pt x="22" y="204"/>
                  </a:lnTo>
                  <a:lnTo>
                    <a:pt x="20" y="184"/>
                  </a:lnTo>
                  <a:lnTo>
                    <a:pt x="20" y="166"/>
                  </a:lnTo>
                  <a:lnTo>
                    <a:pt x="22" y="146"/>
                  </a:lnTo>
                  <a:lnTo>
                    <a:pt x="26" y="126"/>
                  </a:lnTo>
                  <a:lnTo>
                    <a:pt x="34" y="108"/>
                  </a:lnTo>
                  <a:lnTo>
                    <a:pt x="42" y="90"/>
                  </a:lnTo>
                  <a:lnTo>
                    <a:pt x="54" y="74"/>
                  </a:lnTo>
                  <a:lnTo>
                    <a:pt x="68" y="60"/>
                  </a:lnTo>
                  <a:lnTo>
                    <a:pt x="84" y="46"/>
                  </a:lnTo>
                  <a:lnTo>
                    <a:pt x="102" y="34"/>
                  </a:lnTo>
                  <a:lnTo>
                    <a:pt x="122" y="24"/>
                  </a:lnTo>
                  <a:lnTo>
                    <a:pt x="122" y="24"/>
                  </a:lnTo>
                  <a:lnTo>
                    <a:pt x="144" y="16"/>
                  </a:lnTo>
                  <a:lnTo>
                    <a:pt x="170" y="8"/>
                  </a:lnTo>
                  <a:lnTo>
                    <a:pt x="202" y="4"/>
                  </a:lnTo>
                  <a:lnTo>
                    <a:pt x="240" y="0"/>
                  </a:lnTo>
                  <a:lnTo>
                    <a:pt x="278" y="0"/>
                  </a:lnTo>
                  <a:lnTo>
                    <a:pt x="320" y="4"/>
                  </a:lnTo>
                  <a:lnTo>
                    <a:pt x="342" y="8"/>
                  </a:lnTo>
                  <a:lnTo>
                    <a:pt x="364" y="14"/>
                  </a:lnTo>
                  <a:lnTo>
                    <a:pt x="386" y="20"/>
                  </a:lnTo>
                  <a:lnTo>
                    <a:pt x="406" y="28"/>
                  </a:lnTo>
                  <a:lnTo>
                    <a:pt x="408" y="2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p:cNvSpPr>
              <a:spLocks noEditPoints="1"/>
            </p:cNvSpPr>
            <p:nvPr/>
          </p:nvSpPr>
          <p:spPr bwMode="auto">
            <a:xfrm>
              <a:off x="6245" y="5956"/>
              <a:ext cx="1083" cy="1121"/>
            </a:xfrm>
            <a:custGeom>
              <a:avLst/>
              <a:gdLst>
                <a:gd name="T0" fmla="*/ 234 w 402"/>
                <a:gd name="T1" fmla="*/ 292 h 416"/>
                <a:gd name="T2" fmla="*/ 226 w 402"/>
                <a:gd name="T3" fmla="*/ 332 h 416"/>
                <a:gd name="T4" fmla="*/ 202 w 402"/>
                <a:gd name="T5" fmla="*/ 354 h 416"/>
                <a:gd name="T6" fmla="*/ 176 w 402"/>
                <a:gd name="T7" fmla="*/ 358 h 416"/>
                <a:gd name="T8" fmla="*/ 136 w 402"/>
                <a:gd name="T9" fmla="*/ 346 h 416"/>
                <a:gd name="T10" fmla="*/ 116 w 402"/>
                <a:gd name="T11" fmla="*/ 314 h 416"/>
                <a:gd name="T12" fmla="*/ 114 w 402"/>
                <a:gd name="T13" fmla="*/ 290 h 416"/>
                <a:gd name="T14" fmla="*/ 132 w 402"/>
                <a:gd name="T15" fmla="*/ 246 h 416"/>
                <a:gd name="T16" fmla="*/ 234 w 402"/>
                <a:gd name="T17" fmla="*/ 196 h 416"/>
                <a:gd name="T18" fmla="*/ 24 w 402"/>
                <a:gd name="T19" fmla="*/ 150 h 416"/>
                <a:gd name="T20" fmla="*/ 36 w 402"/>
                <a:gd name="T21" fmla="*/ 96 h 416"/>
                <a:gd name="T22" fmla="*/ 62 w 402"/>
                <a:gd name="T23" fmla="*/ 56 h 416"/>
                <a:gd name="T24" fmla="*/ 98 w 402"/>
                <a:gd name="T25" fmla="*/ 26 h 416"/>
                <a:gd name="T26" fmla="*/ 140 w 402"/>
                <a:gd name="T27" fmla="*/ 8 h 416"/>
                <a:gd name="T28" fmla="*/ 200 w 402"/>
                <a:gd name="T29" fmla="*/ 0 h 416"/>
                <a:gd name="T30" fmla="*/ 280 w 402"/>
                <a:gd name="T31" fmla="*/ 18 h 416"/>
                <a:gd name="T32" fmla="*/ 332 w 402"/>
                <a:gd name="T33" fmla="*/ 58 h 416"/>
                <a:gd name="T34" fmla="*/ 350 w 402"/>
                <a:gd name="T35" fmla="*/ 90 h 416"/>
                <a:gd name="T36" fmla="*/ 354 w 402"/>
                <a:gd name="T37" fmla="*/ 316 h 416"/>
                <a:gd name="T38" fmla="*/ 356 w 402"/>
                <a:gd name="T39" fmla="*/ 338 h 416"/>
                <a:gd name="T40" fmla="*/ 372 w 402"/>
                <a:gd name="T41" fmla="*/ 356 h 416"/>
                <a:gd name="T42" fmla="*/ 402 w 402"/>
                <a:gd name="T43" fmla="*/ 350 h 416"/>
                <a:gd name="T44" fmla="*/ 388 w 402"/>
                <a:gd name="T45" fmla="*/ 376 h 416"/>
                <a:gd name="T46" fmla="*/ 356 w 402"/>
                <a:gd name="T47" fmla="*/ 406 h 416"/>
                <a:gd name="T48" fmla="*/ 320 w 402"/>
                <a:gd name="T49" fmla="*/ 416 h 416"/>
                <a:gd name="T50" fmla="*/ 296 w 402"/>
                <a:gd name="T51" fmla="*/ 414 h 416"/>
                <a:gd name="T52" fmla="*/ 262 w 402"/>
                <a:gd name="T53" fmla="*/ 394 h 416"/>
                <a:gd name="T54" fmla="*/ 238 w 402"/>
                <a:gd name="T55" fmla="*/ 354 h 416"/>
                <a:gd name="T56" fmla="*/ 208 w 402"/>
                <a:gd name="T57" fmla="*/ 380 h 416"/>
                <a:gd name="T58" fmla="*/ 160 w 402"/>
                <a:gd name="T59" fmla="*/ 406 h 416"/>
                <a:gd name="T60" fmla="*/ 108 w 402"/>
                <a:gd name="T61" fmla="*/ 416 h 416"/>
                <a:gd name="T62" fmla="*/ 82 w 402"/>
                <a:gd name="T63" fmla="*/ 414 h 416"/>
                <a:gd name="T64" fmla="*/ 50 w 402"/>
                <a:gd name="T65" fmla="*/ 402 h 416"/>
                <a:gd name="T66" fmla="*/ 16 w 402"/>
                <a:gd name="T67" fmla="*/ 368 h 416"/>
                <a:gd name="T68" fmla="*/ 0 w 402"/>
                <a:gd name="T69" fmla="*/ 316 h 416"/>
                <a:gd name="T70" fmla="*/ 4 w 402"/>
                <a:gd name="T71" fmla="*/ 282 h 416"/>
                <a:gd name="T72" fmla="*/ 30 w 402"/>
                <a:gd name="T73" fmla="*/ 238 h 416"/>
                <a:gd name="T74" fmla="*/ 80 w 402"/>
                <a:gd name="T75" fmla="*/ 212 h 416"/>
                <a:gd name="T76" fmla="*/ 220 w 402"/>
                <a:gd name="T77" fmla="*/ 168 h 416"/>
                <a:gd name="T78" fmla="*/ 230 w 402"/>
                <a:gd name="T79" fmla="*/ 156 h 416"/>
                <a:gd name="T80" fmla="*/ 228 w 402"/>
                <a:gd name="T81" fmla="*/ 120 h 416"/>
                <a:gd name="T82" fmla="*/ 194 w 402"/>
                <a:gd name="T83" fmla="*/ 88 h 416"/>
                <a:gd name="T84" fmla="*/ 170 w 402"/>
                <a:gd name="T85" fmla="*/ 80 h 416"/>
                <a:gd name="T86" fmla="*/ 122 w 402"/>
                <a:gd name="T87" fmla="*/ 80 h 416"/>
                <a:gd name="T88" fmla="*/ 58 w 402"/>
                <a:gd name="T89" fmla="*/ 110 h 416"/>
                <a:gd name="T90" fmla="*/ 24 w 402"/>
                <a:gd name="T91" fmla="*/ 15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2" h="416">
                  <a:moveTo>
                    <a:pt x="234" y="196"/>
                  </a:moveTo>
                  <a:lnTo>
                    <a:pt x="234" y="292"/>
                  </a:lnTo>
                  <a:lnTo>
                    <a:pt x="234" y="292"/>
                  </a:lnTo>
                  <a:lnTo>
                    <a:pt x="234" y="308"/>
                  </a:lnTo>
                  <a:lnTo>
                    <a:pt x="230" y="320"/>
                  </a:lnTo>
                  <a:lnTo>
                    <a:pt x="226" y="332"/>
                  </a:lnTo>
                  <a:lnTo>
                    <a:pt x="220" y="342"/>
                  </a:lnTo>
                  <a:lnTo>
                    <a:pt x="212" y="348"/>
                  </a:lnTo>
                  <a:lnTo>
                    <a:pt x="202" y="354"/>
                  </a:lnTo>
                  <a:lnTo>
                    <a:pt x="190" y="358"/>
                  </a:lnTo>
                  <a:lnTo>
                    <a:pt x="176" y="358"/>
                  </a:lnTo>
                  <a:lnTo>
                    <a:pt x="176" y="358"/>
                  </a:lnTo>
                  <a:lnTo>
                    <a:pt x="160" y="358"/>
                  </a:lnTo>
                  <a:lnTo>
                    <a:pt x="146" y="352"/>
                  </a:lnTo>
                  <a:lnTo>
                    <a:pt x="136" y="346"/>
                  </a:lnTo>
                  <a:lnTo>
                    <a:pt x="128" y="336"/>
                  </a:lnTo>
                  <a:lnTo>
                    <a:pt x="120" y="326"/>
                  </a:lnTo>
                  <a:lnTo>
                    <a:pt x="116" y="314"/>
                  </a:lnTo>
                  <a:lnTo>
                    <a:pt x="114" y="302"/>
                  </a:lnTo>
                  <a:lnTo>
                    <a:pt x="114" y="290"/>
                  </a:lnTo>
                  <a:lnTo>
                    <a:pt x="114" y="290"/>
                  </a:lnTo>
                  <a:lnTo>
                    <a:pt x="116" y="272"/>
                  </a:lnTo>
                  <a:lnTo>
                    <a:pt x="122" y="258"/>
                  </a:lnTo>
                  <a:lnTo>
                    <a:pt x="132" y="246"/>
                  </a:lnTo>
                  <a:lnTo>
                    <a:pt x="138" y="242"/>
                  </a:lnTo>
                  <a:lnTo>
                    <a:pt x="144" y="238"/>
                  </a:lnTo>
                  <a:lnTo>
                    <a:pt x="234" y="196"/>
                  </a:lnTo>
                  <a:lnTo>
                    <a:pt x="234" y="196"/>
                  </a:lnTo>
                  <a:close/>
                  <a:moveTo>
                    <a:pt x="24" y="150"/>
                  </a:moveTo>
                  <a:lnTo>
                    <a:pt x="24" y="150"/>
                  </a:lnTo>
                  <a:lnTo>
                    <a:pt x="26" y="132"/>
                  </a:lnTo>
                  <a:lnTo>
                    <a:pt x="30" y="112"/>
                  </a:lnTo>
                  <a:lnTo>
                    <a:pt x="36" y="96"/>
                  </a:lnTo>
                  <a:lnTo>
                    <a:pt x="42" y="82"/>
                  </a:lnTo>
                  <a:lnTo>
                    <a:pt x="52" y="68"/>
                  </a:lnTo>
                  <a:lnTo>
                    <a:pt x="62" y="56"/>
                  </a:lnTo>
                  <a:lnTo>
                    <a:pt x="72" y="44"/>
                  </a:lnTo>
                  <a:lnTo>
                    <a:pt x="86" y="34"/>
                  </a:lnTo>
                  <a:lnTo>
                    <a:pt x="98" y="26"/>
                  </a:lnTo>
                  <a:lnTo>
                    <a:pt x="112" y="18"/>
                  </a:lnTo>
                  <a:lnTo>
                    <a:pt x="126" y="12"/>
                  </a:lnTo>
                  <a:lnTo>
                    <a:pt x="140" y="8"/>
                  </a:lnTo>
                  <a:lnTo>
                    <a:pt x="170" y="2"/>
                  </a:lnTo>
                  <a:lnTo>
                    <a:pt x="200" y="0"/>
                  </a:lnTo>
                  <a:lnTo>
                    <a:pt x="200" y="0"/>
                  </a:lnTo>
                  <a:lnTo>
                    <a:pt x="228" y="2"/>
                  </a:lnTo>
                  <a:lnTo>
                    <a:pt x="254" y="8"/>
                  </a:lnTo>
                  <a:lnTo>
                    <a:pt x="280" y="18"/>
                  </a:lnTo>
                  <a:lnTo>
                    <a:pt x="304" y="32"/>
                  </a:lnTo>
                  <a:lnTo>
                    <a:pt x="324" y="48"/>
                  </a:lnTo>
                  <a:lnTo>
                    <a:pt x="332" y="58"/>
                  </a:lnTo>
                  <a:lnTo>
                    <a:pt x="340" y="68"/>
                  </a:lnTo>
                  <a:lnTo>
                    <a:pt x="346" y="78"/>
                  </a:lnTo>
                  <a:lnTo>
                    <a:pt x="350" y="90"/>
                  </a:lnTo>
                  <a:lnTo>
                    <a:pt x="352" y="102"/>
                  </a:lnTo>
                  <a:lnTo>
                    <a:pt x="354" y="114"/>
                  </a:lnTo>
                  <a:lnTo>
                    <a:pt x="354" y="316"/>
                  </a:lnTo>
                  <a:lnTo>
                    <a:pt x="354" y="316"/>
                  </a:lnTo>
                  <a:lnTo>
                    <a:pt x="354" y="328"/>
                  </a:lnTo>
                  <a:lnTo>
                    <a:pt x="356" y="338"/>
                  </a:lnTo>
                  <a:lnTo>
                    <a:pt x="360" y="346"/>
                  </a:lnTo>
                  <a:lnTo>
                    <a:pt x="366" y="352"/>
                  </a:lnTo>
                  <a:lnTo>
                    <a:pt x="372" y="356"/>
                  </a:lnTo>
                  <a:lnTo>
                    <a:pt x="380" y="356"/>
                  </a:lnTo>
                  <a:lnTo>
                    <a:pt x="390" y="356"/>
                  </a:lnTo>
                  <a:lnTo>
                    <a:pt x="402" y="350"/>
                  </a:lnTo>
                  <a:lnTo>
                    <a:pt x="402" y="350"/>
                  </a:lnTo>
                  <a:lnTo>
                    <a:pt x="396" y="364"/>
                  </a:lnTo>
                  <a:lnTo>
                    <a:pt x="388" y="376"/>
                  </a:lnTo>
                  <a:lnTo>
                    <a:pt x="378" y="388"/>
                  </a:lnTo>
                  <a:lnTo>
                    <a:pt x="368" y="398"/>
                  </a:lnTo>
                  <a:lnTo>
                    <a:pt x="356" y="406"/>
                  </a:lnTo>
                  <a:lnTo>
                    <a:pt x="344" y="412"/>
                  </a:lnTo>
                  <a:lnTo>
                    <a:pt x="332" y="416"/>
                  </a:lnTo>
                  <a:lnTo>
                    <a:pt x="320" y="416"/>
                  </a:lnTo>
                  <a:lnTo>
                    <a:pt x="320" y="416"/>
                  </a:lnTo>
                  <a:lnTo>
                    <a:pt x="308" y="416"/>
                  </a:lnTo>
                  <a:lnTo>
                    <a:pt x="296" y="414"/>
                  </a:lnTo>
                  <a:lnTo>
                    <a:pt x="284" y="408"/>
                  </a:lnTo>
                  <a:lnTo>
                    <a:pt x="272" y="402"/>
                  </a:lnTo>
                  <a:lnTo>
                    <a:pt x="262" y="394"/>
                  </a:lnTo>
                  <a:lnTo>
                    <a:pt x="254" y="382"/>
                  </a:lnTo>
                  <a:lnTo>
                    <a:pt x="244" y="370"/>
                  </a:lnTo>
                  <a:lnTo>
                    <a:pt x="238" y="354"/>
                  </a:lnTo>
                  <a:lnTo>
                    <a:pt x="238" y="354"/>
                  </a:lnTo>
                  <a:lnTo>
                    <a:pt x="222" y="368"/>
                  </a:lnTo>
                  <a:lnTo>
                    <a:pt x="208" y="380"/>
                  </a:lnTo>
                  <a:lnTo>
                    <a:pt x="192" y="390"/>
                  </a:lnTo>
                  <a:lnTo>
                    <a:pt x="176" y="400"/>
                  </a:lnTo>
                  <a:lnTo>
                    <a:pt x="160" y="406"/>
                  </a:lnTo>
                  <a:lnTo>
                    <a:pt x="142" y="410"/>
                  </a:lnTo>
                  <a:lnTo>
                    <a:pt x="126" y="414"/>
                  </a:lnTo>
                  <a:lnTo>
                    <a:pt x="108" y="416"/>
                  </a:lnTo>
                  <a:lnTo>
                    <a:pt x="108" y="416"/>
                  </a:lnTo>
                  <a:lnTo>
                    <a:pt x="96" y="416"/>
                  </a:lnTo>
                  <a:lnTo>
                    <a:pt x="82" y="414"/>
                  </a:lnTo>
                  <a:lnTo>
                    <a:pt x="72" y="412"/>
                  </a:lnTo>
                  <a:lnTo>
                    <a:pt x="60" y="408"/>
                  </a:lnTo>
                  <a:lnTo>
                    <a:pt x="50" y="402"/>
                  </a:lnTo>
                  <a:lnTo>
                    <a:pt x="42" y="398"/>
                  </a:lnTo>
                  <a:lnTo>
                    <a:pt x="28" y="384"/>
                  </a:lnTo>
                  <a:lnTo>
                    <a:pt x="16" y="368"/>
                  </a:lnTo>
                  <a:lnTo>
                    <a:pt x="8" y="352"/>
                  </a:lnTo>
                  <a:lnTo>
                    <a:pt x="2" y="334"/>
                  </a:lnTo>
                  <a:lnTo>
                    <a:pt x="0" y="316"/>
                  </a:lnTo>
                  <a:lnTo>
                    <a:pt x="0" y="316"/>
                  </a:lnTo>
                  <a:lnTo>
                    <a:pt x="0" y="298"/>
                  </a:lnTo>
                  <a:lnTo>
                    <a:pt x="4" y="282"/>
                  </a:lnTo>
                  <a:lnTo>
                    <a:pt x="10" y="266"/>
                  </a:lnTo>
                  <a:lnTo>
                    <a:pt x="18" y="252"/>
                  </a:lnTo>
                  <a:lnTo>
                    <a:pt x="30" y="238"/>
                  </a:lnTo>
                  <a:lnTo>
                    <a:pt x="44" y="228"/>
                  </a:lnTo>
                  <a:lnTo>
                    <a:pt x="62" y="218"/>
                  </a:lnTo>
                  <a:lnTo>
                    <a:pt x="80" y="212"/>
                  </a:lnTo>
                  <a:lnTo>
                    <a:pt x="214" y="170"/>
                  </a:lnTo>
                  <a:lnTo>
                    <a:pt x="214" y="170"/>
                  </a:lnTo>
                  <a:lnTo>
                    <a:pt x="220" y="168"/>
                  </a:lnTo>
                  <a:lnTo>
                    <a:pt x="224" y="166"/>
                  </a:lnTo>
                  <a:lnTo>
                    <a:pt x="228" y="160"/>
                  </a:lnTo>
                  <a:lnTo>
                    <a:pt x="230" y="156"/>
                  </a:lnTo>
                  <a:lnTo>
                    <a:pt x="234" y="144"/>
                  </a:lnTo>
                  <a:lnTo>
                    <a:pt x="232" y="132"/>
                  </a:lnTo>
                  <a:lnTo>
                    <a:pt x="228" y="120"/>
                  </a:lnTo>
                  <a:lnTo>
                    <a:pt x="220" y="108"/>
                  </a:lnTo>
                  <a:lnTo>
                    <a:pt x="210" y="96"/>
                  </a:lnTo>
                  <a:lnTo>
                    <a:pt x="194" y="88"/>
                  </a:lnTo>
                  <a:lnTo>
                    <a:pt x="194" y="88"/>
                  </a:lnTo>
                  <a:lnTo>
                    <a:pt x="182" y="84"/>
                  </a:lnTo>
                  <a:lnTo>
                    <a:pt x="170" y="80"/>
                  </a:lnTo>
                  <a:lnTo>
                    <a:pt x="158" y="78"/>
                  </a:lnTo>
                  <a:lnTo>
                    <a:pt x="146" y="78"/>
                  </a:lnTo>
                  <a:lnTo>
                    <a:pt x="122" y="80"/>
                  </a:lnTo>
                  <a:lnTo>
                    <a:pt x="100" y="86"/>
                  </a:lnTo>
                  <a:lnTo>
                    <a:pt x="78" y="96"/>
                  </a:lnTo>
                  <a:lnTo>
                    <a:pt x="58" y="110"/>
                  </a:lnTo>
                  <a:lnTo>
                    <a:pt x="40" y="128"/>
                  </a:lnTo>
                  <a:lnTo>
                    <a:pt x="24" y="150"/>
                  </a:lnTo>
                  <a:lnTo>
                    <a:pt x="24" y="150"/>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p:cNvSpPr>
              <a:spLocks/>
            </p:cNvSpPr>
            <p:nvPr/>
          </p:nvSpPr>
          <p:spPr bwMode="auto">
            <a:xfrm>
              <a:off x="720" y="4151"/>
              <a:ext cx="1385" cy="1466"/>
            </a:xfrm>
            <a:custGeom>
              <a:avLst/>
              <a:gdLst>
                <a:gd name="T0" fmla="*/ 514 w 514"/>
                <a:gd name="T1" fmla="*/ 418 h 544"/>
                <a:gd name="T2" fmla="*/ 474 w 514"/>
                <a:gd name="T3" fmla="*/ 460 h 544"/>
                <a:gd name="T4" fmla="*/ 422 w 514"/>
                <a:gd name="T5" fmla="*/ 500 h 544"/>
                <a:gd name="T6" fmla="*/ 376 w 514"/>
                <a:gd name="T7" fmla="*/ 524 h 544"/>
                <a:gd name="T8" fmla="*/ 342 w 514"/>
                <a:gd name="T9" fmla="*/ 536 h 544"/>
                <a:gd name="T10" fmla="*/ 304 w 514"/>
                <a:gd name="T11" fmla="*/ 542 h 544"/>
                <a:gd name="T12" fmla="*/ 284 w 514"/>
                <a:gd name="T13" fmla="*/ 544 h 544"/>
                <a:gd name="T14" fmla="*/ 240 w 514"/>
                <a:gd name="T15" fmla="*/ 542 h 544"/>
                <a:gd name="T16" fmla="*/ 194 w 514"/>
                <a:gd name="T17" fmla="*/ 532 h 544"/>
                <a:gd name="T18" fmla="*/ 146 w 514"/>
                <a:gd name="T19" fmla="*/ 514 h 544"/>
                <a:gd name="T20" fmla="*/ 100 w 514"/>
                <a:gd name="T21" fmla="*/ 488 h 544"/>
                <a:gd name="T22" fmla="*/ 60 w 514"/>
                <a:gd name="T23" fmla="*/ 450 h 544"/>
                <a:gd name="T24" fmla="*/ 28 w 514"/>
                <a:gd name="T25" fmla="*/ 404 h 544"/>
                <a:gd name="T26" fmla="*/ 6 w 514"/>
                <a:gd name="T27" fmla="*/ 344 h 544"/>
                <a:gd name="T28" fmla="*/ 0 w 514"/>
                <a:gd name="T29" fmla="*/ 272 h 544"/>
                <a:gd name="T30" fmla="*/ 2 w 514"/>
                <a:gd name="T31" fmla="*/ 234 h 544"/>
                <a:gd name="T32" fmla="*/ 20 w 514"/>
                <a:gd name="T33" fmla="*/ 168 h 544"/>
                <a:gd name="T34" fmla="*/ 52 w 514"/>
                <a:gd name="T35" fmla="*/ 114 h 544"/>
                <a:gd name="T36" fmla="*/ 92 w 514"/>
                <a:gd name="T37" fmla="*/ 74 h 544"/>
                <a:gd name="T38" fmla="*/ 136 w 514"/>
                <a:gd name="T39" fmla="*/ 42 h 544"/>
                <a:gd name="T40" fmla="*/ 184 w 514"/>
                <a:gd name="T41" fmla="*/ 22 h 544"/>
                <a:gd name="T42" fmla="*/ 230 w 514"/>
                <a:gd name="T43" fmla="*/ 8 h 544"/>
                <a:gd name="T44" fmla="*/ 272 w 514"/>
                <a:gd name="T45" fmla="*/ 2 h 544"/>
                <a:gd name="T46" fmla="*/ 288 w 514"/>
                <a:gd name="T47" fmla="*/ 0 h 544"/>
                <a:gd name="T48" fmla="*/ 342 w 514"/>
                <a:gd name="T49" fmla="*/ 4 h 544"/>
                <a:gd name="T50" fmla="*/ 394 w 514"/>
                <a:gd name="T51" fmla="*/ 14 h 544"/>
                <a:gd name="T52" fmla="*/ 456 w 514"/>
                <a:gd name="T53" fmla="*/ 32 h 544"/>
                <a:gd name="T54" fmla="*/ 466 w 514"/>
                <a:gd name="T55" fmla="*/ 30 h 544"/>
                <a:gd name="T56" fmla="*/ 480 w 514"/>
                <a:gd name="T57" fmla="*/ 16 h 544"/>
                <a:gd name="T58" fmla="*/ 502 w 514"/>
                <a:gd name="T59" fmla="*/ 8 h 544"/>
                <a:gd name="T60" fmla="*/ 482 w 514"/>
                <a:gd name="T61" fmla="*/ 202 h 544"/>
                <a:gd name="T62" fmla="*/ 478 w 514"/>
                <a:gd name="T63" fmla="*/ 180 h 544"/>
                <a:gd name="T64" fmla="*/ 464 w 514"/>
                <a:gd name="T65" fmla="*/ 128 h 544"/>
                <a:gd name="T66" fmla="*/ 450 w 514"/>
                <a:gd name="T67" fmla="*/ 102 h 544"/>
                <a:gd name="T68" fmla="*/ 430 w 514"/>
                <a:gd name="T69" fmla="*/ 78 h 544"/>
                <a:gd name="T70" fmla="*/ 402 w 514"/>
                <a:gd name="T71" fmla="*/ 58 h 544"/>
                <a:gd name="T72" fmla="*/ 368 w 514"/>
                <a:gd name="T73" fmla="*/ 44 h 544"/>
                <a:gd name="T74" fmla="*/ 322 w 514"/>
                <a:gd name="T75" fmla="*/ 40 h 544"/>
                <a:gd name="T76" fmla="*/ 300 w 514"/>
                <a:gd name="T77" fmla="*/ 40 h 544"/>
                <a:gd name="T78" fmla="*/ 262 w 514"/>
                <a:gd name="T79" fmla="*/ 48 h 544"/>
                <a:gd name="T80" fmla="*/ 230 w 514"/>
                <a:gd name="T81" fmla="*/ 66 h 544"/>
                <a:gd name="T82" fmla="*/ 202 w 514"/>
                <a:gd name="T83" fmla="*/ 90 h 544"/>
                <a:gd name="T84" fmla="*/ 180 w 514"/>
                <a:gd name="T85" fmla="*/ 120 h 544"/>
                <a:gd name="T86" fmla="*/ 164 w 514"/>
                <a:gd name="T87" fmla="*/ 156 h 544"/>
                <a:gd name="T88" fmla="*/ 152 w 514"/>
                <a:gd name="T89" fmla="*/ 194 h 544"/>
                <a:gd name="T90" fmla="*/ 146 w 514"/>
                <a:gd name="T91" fmla="*/ 234 h 544"/>
                <a:gd name="T92" fmla="*/ 146 w 514"/>
                <a:gd name="T93" fmla="*/ 274 h 544"/>
                <a:gd name="T94" fmla="*/ 152 w 514"/>
                <a:gd name="T95" fmla="*/ 316 h 544"/>
                <a:gd name="T96" fmla="*/ 162 w 514"/>
                <a:gd name="T97" fmla="*/ 354 h 544"/>
                <a:gd name="T98" fmla="*/ 178 w 514"/>
                <a:gd name="T99" fmla="*/ 390 h 544"/>
                <a:gd name="T100" fmla="*/ 200 w 514"/>
                <a:gd name="T101" fmla="*/ 422 h 544"/>
                <a:gd name="T102" fmla="*/ 226 w 514"/>
                <a:gd name="T103" fmla="*/ 448 h 544"/>
                <a:gd name="T104" fmla="*/ 258 w 514"/>
                <a:gd name="T105" fmla="*/ 468 h 544"/>
                <a:gd name="T106" fmla="*/ 296 w 514"/>
                <a:gd name="T107" fmla="*/ 480 h 544"/>
                <a:gd name="T108" fmla="*/ 316 w 514"/>
                <a:gd name="T109" fmla="*/ 482 h 544"/>
                <a:gd name="T110" fmla="*/ 356 w 514"/>
                <a:gd name="T111" fmla="*/ 478 h 544"/>
                <a:gd name="T112" fmla="*/ 404 w 514"/>
                <a:gd name="T113" fmla="*/ 464 h 544"/>
                <a:gd name="T114" fmla="*/ 454 w 514"/>
                <a:gd name="T115" fmla="*/ 434 h 544"/>
                <a:gd name="T116" fmla="*/ 500 w 514"/>
                <a:gd name="T117" fmla="*/ 388 h 544"/>
                <a:gd name="T118" fmla="*/ 514 w 514"/>
                <a:gd name="T119" fmla="*/ 418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4" h="544">
                  <a:moveTo>
                    <a:pt x="514" y="418"/>
                  </a:moveTo>
                  <a:lnTo>
                    <a:pt x="514" y="418"/>
                  </a:lnTo>
                  <a:lnTo>
                    <a:pt x="496" y="438"/>
                  </a:lnTo>
                  <a:lnTo>
                    <a:pt x="474" y="460"/>
                  </a:lnTo>
                  <a:lnTo>
                    <a:pt x="450" y="480"/>
                  </a:lnTo>
                  <a:lnTo>
                    <a:pt x="422" y="500"/>
                  </a:lnTo>
                  <a:lnTo>
                    <a:pt x="392" y="518"/>
                  </a:lnTo>
                  <a:lnTo>
                    <a:pt x="376" y="524"/>
                  </a:lnTo>
                  <a:lnTo>
                    <a:pt x="360" y="530"/>
                  </a:lnTo>
                  <a:lnTo>
                    <a:pt x="342" y="536"/>
                  </a:lnTo>
                  <a:lnTo>
                    <a:pt x="324" y="540"/>
                  </a:lnTo>
                  <a:lnTo>
                    <a:pt x="304" y="542"/>
                  </a:lnTo>
                  <a:lnTo>
                    <a:pt x="284" y="544"/>
                  </a:lnTo>
                  <a:lnTo>
                    <a:pt x="284" y="544"/>
                  </a:lnTo>
                  <a:lnTo>
                    <a:pt x="264" y="544"/>
                  </a:lnTo>
                  <a:lnTo>
                    <a:pt x="240" y="542"/>
                  </a:lnTo>
                  <a:lnTo>
                    <a:pt x="218" y="538"/>
                  </a:lnTo>
                  <a:lnTo>
                    <a:pt x="194" y="532"/>
                  </a:lnTo>
                  <a:lnTo>
                    <a:pt x="170" y="524"/>
                  </a:lnTo>
                  <a:lnTo>
                    <a:pt x="146" y="514"/>
                  </a:lnTo>
                  <a:lnTo>
                    <a:pt x="122" y="502"/>
                  </a:lnTo>
                  <a:lnTo>
                    <a:pt x="100" y="488"/>
                  </a:lnTo>
                  <a:lnTo>
                    <a:pt x="78" y="470"/>
                  </a:lnTo>
                  <a:lnTo>
                    <a:pt x="60" y="450"/>
                  </a:lnTo>
                  <a:lnTo>
                    <a:pt x="42" y="428"/>
                  </a:lnTo>
                  <a:lnTo>
                    <a:pt x="28" y="404"/>
                  </a:lnTo>
                  <a:lnTo>
                    <a:pt x="16" y="376"/>
                  </a:lnTo>
                  <a:lnTo>
                    <a:pt x="6" y="344"/>
                  </a:lnTo>
                  <a:lnTo>
                    <a:pt x="2" y="310"/>
                  </a:lnTo>
                  <a:lnTo>
                    <a:pt x="0" y="272"/>
                  </a:lnTo>
                  <a:lnTo>
                    <a:pt x="0" y="272"/>
                  </a:lnTo>
                  <a:lnTo>
                    <a:pt x="2" y="234"/>
                  </a:lnTo>
                  <a:lnTo>
                    <a:pt x="10" y="198"/>
                  </a:lnTo>
                  <a:lnTo>
                    <a:pt x="20" y="168"/>
                  </a:lnTo>
                  <a:lnTo>
                    <a:pt x="34" y="140"/>
                  </a:lnTo>
                  <a:lnTo>
                    <a:pt x="52" y="114"/>
                  </a:lnTo>
                  <a:lnTo>
                    <a:pt x="70" y="92"/>
                  </a:lnTo>
                  <a:lnTo>
                    <a:pt x="92" y="74"/>
                  </a:lnTo>
                  <a:lnTo>
                    <a:pt x="114" y="56"/>
                  </a:lnTo>
                  <a:lnTo>
                    <a:pt x="136" y="42"/>
                  </a:lnTo>
                  <a:lnTo>
                    <a:pt x="160" y="30"/>
                  </a:lnTo>
                  <a:lnTo>
                    <a:pt x="184" y="22"/>
                  </a:lnTo>
                  <a:lnTo>
                    <a:pt x="208" y="14"/>
                  </a:lnTo>
                  <a:lnTo>
                    <a:pt x="230" y="8"/>
                  </a:lnTo>
                  <a:lnTo>
                    <a:pt x="252" y="4"/>
                  </a:lnTo>
                  <a:lnTo>
                    <a:pt x="272" y="2"/>
                  </a:lnTo>
                  <a:lnTo>
                    <a:pt x="288" y="0"/>
                  </a:lnTo>
                  <a:lnTo>
                    <a:pt x="288" y="0"/>
                  </a:lnTo>
                  <a:lnTo>
                    <a:pt x="314" y="2"/>
                  </a:lnTo>
                  <a:lnTo>
                    <a:pt x="342" y="4"/>
                  </a:lnTo>
                  <a:lnTo>
                    <a:pt x="368" y="8"/>
                  </a:lnTo>
                  <a:lnTo>
                    <a:pt x="394" y="14"/>
                  </a:lnTo>
                  <a:lnTo>
                    <a:pt x="434" y="26"/>
                  </a:lnTo>
                  <a:lnTo>
                    <a:pt x="456" y="32"/>
                  </a:lnTo>
                  <a:lnTo>
                    <a:pt x="456" y="32"/>
                  </a:lnTo>
                  <a:lnTo>
                    <a:pt x="466" y="30"/>
                  </a:lnTo>
                  <a:lnTo>
                    <a:pt x="474" y="24"/>
                  </a:lnTo>
                  <a:lnTo>
                    <a:pt x="480" y="16"/>
                  </a:lnTo>
                  <a:lnTo>
                    <a:pt x="484" y="8"/>
                  </a:lnTo>
                  <a:lnTo>
                    <a:pt x="502" y="8"/>
                  </a:lnTo>
                  <a:lnTo>
                    <a:pt x="502" y="196"/>
                  </a:lnTo>
                  <a:lnTo>
                    <a:pt x="482" y="202"/>
                  </a:lnTo>
                  <a:lnTo>
                    <a:pt x="482" y="202"/>
                  </a:lnTo>
                  <a:lnTo>
                    <a:pt x="478" y="180"/>
                  </a:lnTo>
                  <a:lnTo>
                    <a:pt x="472" y="156"/>
                  </a:lnTo>
                  <a:lnTo>
                    <a:pt x="464" y="128"/>
                  </a:lnTo>
                  <a:lnTo>
                    <a:pt x="458" y="116"/>
                  </a:lnTo>
                  <a:lnTo>
                    <a:pt x="450" y="102"/>
                  </a:lnTo>
                  <a:lnTo>
                    <a:pt x="440" y="90"/>
                  </a:lnTo>
                  <a:lnTo>
                    <a:pt x="430" y="78"/>
                  </a:lnTo>
                  <a:lnTo>
                    <a:pt x="418" y="68"/>
                  </a:lnTo>
                  <a:lnTo>
                    <a:pt x="402" y="58"/>
                  </a:lnTo>
                  <a:lnTo>
                    <a:pt x="386" y="50"/>
                  </a:lnTo>
                  <a:lnTo>
                    <a:pt x="368" y="44"/>
                  </a:lnTo>
                  <a:lnTo>
                    <a:pt x="346" y="40"/>
                  </a:lnTo>
                  <a:lnTo>
                    <a:pt x="322" y="40"/>
                  </a:lnTo>
                  <a:lnTo>
                    <a:pt x="322" y="40"/>
                  </a:lnTo>
                  <a:lnTo>
                    <a:pt x="300" y="40"/>
                  </a:lnTo>
                  <a:lnTo>
                    <a:pt x="280" y="44"/>
                  </a:lnTo>
                  <a:lnTo>
                    <a:pt x="262" y="48"/>
                  </a:lnTo>
                  <a:lnTo>
                    <a:pt x="246" y="56"/>
                  </a:lnTo>
                  <a:lnTo>
                    <a:pt x="230" y="66"/>
                  </a:lnTo>
                  <a:lnTo>
                    <a:pt x="214" y="78"/>
                  </a:lnTo>
                  <a:lnTo>
                    <a:pt x="202" y="90"/>
                  </a:lnTo>
                  <a:lnTo>
                    <a:pt x="190" y="104"/>
                  </a:lnTo>
                  <a:lnTo>
                    <a:pt x="180" y="120"/>
                  </a:lnTo>
                  <a:lnTo>
                    <a:pt x="170" y="138"/>
                  </a:lnTo>
                  <a:lnTo>
                    <a:pt x="164" y="156"/>
                  </a:lnTo>
                  <a:lnTo>
                    <a:pt x="158" y="174"/>
                  </a:lnTo>
                  <a:lnTo>
                    <a:pt x="152" y="194"/>
                  </a:lnTo>
                  <a:lnTo>
                    <a:pt x="148" y="214"/>
                  </a:lnTo>
                  <a:lnTo>
                    <a:pt x="146" y="234"/>
                  </a:lnTo>
                  <a:lnTo>
                    <a:pt x="146" y="254"/>
                  </a:lnTo>
                  <a:lnTo>
                    <a:pt x="146" y="274"/>
                  </a:lnTo>
                  <a:lnTo>
                    <a:pt x="148" y="296"/>
                  </a:lnTo>
                  <a:lnTo>
                    <a:pt x="152" y="316"/>
                  </a:lnTo>
                  <a:lnTo>
                    <a:pt x="156" y="334"/>
                  </a:lnTo>
                  <a:lnTo>
                    <a:pt x="162" y="354"/>
                  </a:lnTo>
                  <a:lnTo>
                    <a:pt x="170" y="372"/>
                  </a:lnTo>
                  <a:lnTo>
                    <a:pt x="178" y="390"/>
                  </a:lnTo>
                  <a:lnTo>
                    <a:pt x="188" y="406"/>
                  </a:lnTo>
                  <a:lnTo>
                    <a:pt x="200" y="422"/>
                  </a:lnTo>
                  <a:lnTo>
                    <a:pt x="212" y="436"/>
                  </a:lnTo>
                  <a:lnTo>
                    <a:pt x="226" y="448"/>
                  </a:lnTo>
                  <a:lnTo>
                    <a:pt x="242" y="460"/>
                  </a:lnTo>
                  <a:lnTo>
                    <a:pt x="258" y="468"/>
                  </a:lnTo>
                  <a:lnTo>
                    <a:pt x="276" y="474"/>
                  </a:lnTo>
                  <a:lnTo>
                    <a:pt x="296" y="480"/>
                  </a:lnTo>
                  <a:lnTo>
                    <a:pt x="316" y="482"/>
                  </a:lnTo>
                  <a:lnTo>
                    <a:pt x="316" y="482"/>
                  </a:lnTo>
                  <a:lnTo>
                    <a:pt x="334" y="482"/>
                  </a:lnTo>
                  <a:lnTo>
                    <a:pt x="356" y="478"/>
                  </a:lnTo>
                  <a:lnTo>
                    <a:pt x="380" y="472"/>
                  </a:lnTo>
                  <a:lnTo>
                    <a:pt x="404" y="464"/>
                  </a:lnTo>
                  <a:lnTo>
                    <a:pt x="428" y="450"/>
                  </a:lnTo>
                  <a:lnTo>
                    <a:pt x="454" y="434"/>
                  </a:lnTo>
                  <a:lnTo>
                    <a:pt x="478" y="414"/>
                  </a:lnTo>
                  <a:lnTo>
                    <a:pt x="500" y="388"/>
                  </a:lnTo>
                  <a:lnTo>
                    <a:pt x="514" y="418"/>
                  </a:lnTo>
                  <a:lnTo>
                    <a:pt x="514" y="41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p:cNvSpPr>
              <a:spLocks noEditPoints="1"/>
            </p:cNvSpPr>
            <p:nvPr/>
          </p:nvSpPr>
          <p:spPr bwMode="auto">
            <a:xfrm>
              <a:off x="1997" y="4442"/>
              <a:ext cx="1316" cy="1159"/>
            </a:xfrm>
            <a:custGeom>
              <a:avLst/>
              <a:gdLst>
                <a:gd name="T0" fmla="*/ 270 w 488"/>
                <a:gd name="T1" fmla="*/ 2 h 430"/>
                <a:gd name="T2" fmla="*/ 338 w 488"/>
                <a:gd name="T3" fmla="*/ 18 h 430"/>
                <a:gd name="T4" fmla="*/ 400 w 488"/>
                <a:gd name="T5" fmla="*/ 50 h 430"/>
                <a:gd name="T6" fmla="*/ 446 w 488"/>
                <a:gd name="T7" fmla="*/ 96 h 430"/>
                <a:gd name="T8" fmla="*/ 478 w 488"/>
                <a:gd name="T9" fmla="*/ 152 h 430"/>
                <a:gd name="T10" fmla="*/ 488 w 488"/>
                <a:gd name="T11" fmla="*/ 216 h 430"/>
                <a:gd name="T12" fmla="*/ 484 w 488"/>
                <a:gd name="T13" fmla="*/ 258 h 430"/>
                <a:gd name="T14" fmla="*/ 458 w 488"/>
                <a:gd name="T15" fmla="*/ 318 h 430"/>
                <a:gd name="T16" fmla="*/ 416 w 488"/>
                <a:gd name="T17" fmla="*/ 368 h 430"/>
                <a:gd name="T18" fmla="*/ 360 w 488"/>
                <a:gd name="T19" fmla="*/ 406 h 430"/>
                <a:gd name="T20" fmla="*/ 294 w 488"/>
                <a:gd name="T21" fmla="*/ 426 h 430"/>
                <a:gd name="T22" fmla="*/ 244 w 488"/>
                <a:gd name="T23" fmla="*/ 430 h 430"/>
                <a:gd name="T24" fmla="*/ 172 w 488"/>
                <a:gd name="T25" fmla="*/ 422 h 430"/>
                <a:gd name="T26" fmla="*/ 108 w 488"/>
                <a:gd name="T27" fmla="*/ 394 h 430"/>
                <a:gd name="T28" fmla="*/ 56 w 488"/>
                <a:gd name="T29" fmla="*/ 352 h 430"/>
                <a:gd name="T30" fmla="*/ 20 w 488"/>
                <a:gd name="T31" fmla="*/ 300 h 430"/>
                <a:gd name="T32" fmla="*/ 2 w 488"/>
                <a:gd name="T33" fmla="*/ 238 h 430"/>
                <a:gd name="T34" fmla="*/ 2 w 488"/>
                <a:gd name="T35" fmla="*/ 194 h 430"/>
                <a:gd name="T36" fmla="*/ 20 w 488"/>
                <a:gd name="T37" fmla="*/ 132 h 430"/>
                <a:gd name="T38" fmla="*/ 56 w 488"/>
                <a:gd name="T39" fmla="*/ 78 h 430"/>
                <a:gd name="T40" fmla="*/ 108 w 488"/>
                <a:gd name="T41" fmla="*/ 38 h 430"/>
                <a:gd name="T42" fmla="*/ 172 w 488"/>
                <a:gd name="T43" fmla="*/ 10 h 430"/>
                <a:gd name="T44" fmla="*/ 244 w 488"/>
                <a:gd name="T45" fmla="*/ 0 h 430"/>
                <a:gd name="T46" fmla="*/ 242 w 488"/>
                <a:gd name="T47" fmla="*/ 34 h 430"/>
                <a:gd name="T48" fmla="*/ 278 w 488"/>
                <a:gd name="T49" fmla="*/ 42 h 430"/>
                <a:gd name="T50" fmla="*/ 310 w 488"/>
                <a:gd name="T51" fmla="*/ 66 h 430"/>
                <a:gd name="T52" fmla="*/ 336 w 488"/>
                <a:gd name="T53" fmla="*/ 100 h 430"/>
                <a:gd name="T54" fmla="*/ 354 w 488"/>
                <a:gd name="T55" fmla="*/ 144 h 430"/>
                <a:gd name="T56" fmla="*/ 362 w 488"/>
                <a:gd name="T57" fmla="*/ 196 h 430"/>
                <a:gd name="T58" fmla="*/ 362 w 488"/>
                <a:gd name="T59" fmla="*/ 232 h 430"/>
                <a:gd name="T60" fmla="*/ 354 w 488"/>
                <a:gd name="T61" fmla="*/ 284 h 430"/>
                <a:gd name="T62" fmla="*/ 336 w 488"/>
                <a:gd name="T63" fmla="*/ 328 h 430"/>
                <a:gd name="T64" fmla="*/ 310 w 488"/>
                <a:gd name="T65" fmla="*/ 362 h 430"/>
                <a:gd name="T66" fmla="*/ 278 w 488"/>
                <a:gd name="T67" fmla="*/ 384 h 430"/>
                <a:gd name="T68" fmla="*/ 242 w 488"/>
                <a:gd name="T69" fmla="*/ 392 h 430"/>
                <a:gd name="T70" fmla="*/ 218 w 488"/>
                <a:gd name="T71" fmla="*/ 388 h 430"/>
                <a:gd name="T72" fmla="*/ 186 w 488"/>
                <a:gd name="T73" fmla="*/ 370 h 430"/>
                <a:gd name="T74" fmla="*/ 158 w 488"/>
                <a:gd name="T75" fmla="*/ 340 h 430"/>
                <a:gd name="T76" fmla="*/ 136 w 488"/>
                <a:gd name="T77" fmla="*/ 298 h 430"/>
                <a:gd name="T78" fmla="*/ 124 w 488"/>
                <a:gd name="T79" fmla="*/ 250 h 430"/>
                <a:gd name="T80" fmla="*/ 122 w 488"/>
                <a:gd name="T81" fmla="*/ 214 h 430"/>
                <a:gd name="T82" fmla="*/ 128 w 488"/>
                <a:gd name="T83" fmla="*/ 160 h 430"/>
                <a:gd name="T84" fmla="*/ 142 w 488"/>
                <a:gd name="T85" fmla="*/ 114 h 430"/>
                <a:gd name="T86" fmla="*/ 166 w 488"/>
                <a:gd name="T87" fmla="*/ 76 h 430"/>
                <a:gd name="T88" fmla="*/ 196 w 488"/>
                <a:gd name="T89" fmla="*/ 48 h 430"/>
                <a:gd name="T90" fmla="*/ 230 w 488"/>
                <a:gd name="T91" fmla="*/ 3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8" h="430">
                  <a:moveTo>
                    <a:pt x="244" y="0"/>
                  </a:moveTo>
                  <a:lnTo>
                    <a:pt x="244" y="0"/>
                  </a:lnTo>
                  <a:lnTo>
                    <a:pt x="270" y="2"/>
                  </a:lnTo>
                  <a:lnTo>
                    <a:pt x="294" y="6"/>
                  </a:lnTo>
                  <a:lnTo>
                    <a:pt x="316" y="10"/>
                  </a:lnTo>
                  <a:lnTo>
                    <a:pt x="338" y="18"/>
                  </a:lnTo>
                  <a:lnTo>
                    <a:pt x="360" y="26"/>
                  </a:lnTo>
                  <a:lnTo>
                    <a:pt x="380" y="38"/>
                  </a:lnTo>
                  <a:lnTo>
                    <a:pt x="400" y="50"/>
                  </a:lnTo>
                  <a:lnTo>
                    <a:pt x="416" y="64"/>
                  </a:lnTo>
                  <a:lnTo>
                    <a:pt x="432" y="78"/>
                  </a:lnTo>
                  <a:lnTo>
                    <a:pt x="446" y="96"/>
                  </a:lnTo>
                  <a:lnTo>
                    <a:pt x="458" y="114"/>
                  </a:lnTo>
                  <a:lnTo>
                    <a:pt x="468" y="132"/>
                  </a:lnTo>
                  <a:lnTo>
                    <a:pt x="478" y="152"/>
                  </a:lnTo>
                  <a:lnTo>
                    <a:pt x="484" y="172"/>
                  </a:lnTo>
                  <a:lnTo>
                    <a:pt x="486" y="194"/>
                  </a:lnTo>
                  <a:lnTo>
                    <a:pt x="488" y="216"/>
                  </a:lnTo>
                  <a:lnTo>
                    <a:pt x="488" y="216"/>
                  </a:lnTo>
                  <a:lnTo>
                    <a:pt x="486" y="238"/>
                  </a:lnTo>
                  <a:lnTo>
                    <a:pt x="484" y="258"/>
                  </a:lnTo>
                  <a:lnTo>
                    <a:pt x="478" y="280"/>
                  </a:lnTo>
                  <a:lnTo>
                    <a:pt x="468" y="300"/>
                  </a:lnTo>
                  <a:lnTo>
                    <a:pt x="458" y="318"/>
                  </a:lnTo>
                  <a:lnTo>
                    <a:pt x="446" y="336"/>
                  </a:lnTo>
                  <a:lnTo>
                    <a:pt x="432" y="352"/>
                  </a:lnTo>
                  <a:lnTo>
                    <a:pt x="416" y="368"/>
                  </a:lnTo>
                  <a:lnTo>
                    <a:pt x="400" y="382"/>
                  </a:lnTo>
                  <a:lnTo>
                    <a:pt x="380" y="394"/>
                  </a:lnTo>
                  <a:lnTo>
                    <a:pt x="360" y="406"/>
                  </a:lnTo>
                  <a:lnTo>
                    <a:pt x="338" y="414"/>
                  </a:lnTo>
                  <a:lnTo>
                    <a:pt x="316" y="422"/>
                  </a:lnTo>
                  <a:lnTo>
                    <a:pt x="294" y="426"/>
                  </a:lnTo>
                  <a:lnTo>
                    <a:pt x="270" y="430"/>
                  </a:lnTo>
                  <a:lnTo>
                    <a:pt x="244" y="430"/>
                  </a:lnTo>
                  <a:lnTo>
                    <a:pt x="244" y="430"/>
                  </a:lnTo>
                  <a:lnTo>
                    <a:pt x="220" y="430"/>
                  </a:lnTo>
                  <a:lnTo>
                    <a:pt x="196" y="426"/>
                  </a:lnTo>
                  <a:lnTo>
                    <a:pt x="172" y="422"/>
                  </a:lnTo>
                  <a:lnTo>
                    <a:pt x="150" y="414"/>
                  </a:lnTo>
                  <a:lnTo>
                    <a:pt x="128" y="406"/>
                  </a:lnTo>
                  <a:lnTo>
                    <a:pt x="108" y="394"/>
                  </a:lnTo>
                  <a:lnTo>
                    <a:pt x="90" y="382"/>
                  </a:lnTo>
                  <a:lnTo>
                    <a:pt x="72" y="368"/>
                  </a:lnTo>
                  <a:lnTo>
                    <a:pt x="56" y="352"/>
                  </a:lnTo>
                  <a:lnTo>
                    <a:pt x="42" y="336"/>
                  </a:lnTo>
                  <a:lnTo>
                    <a:pt x="30" y="318"/>
                  </a:lnTo>
                  <a:lnTo>
                    <a:pt x="20" y="300"/>
                  </a:lnTo>
                  <a:lnTo>
                    <a:pt x="12" y="280"/>
                  </a:lnTo>
                  <a:lnTo>
                    <a:pt x="6" y="258"/>
                  </a:lnTo>
                  <a:lnTo>
                    <a:pt x="2" y="238"/>
                  </a:lnTo>
                  <a:lnTo>
                    <a:pt x="0" y="216"/>
                  </a:lnTo>
                  <a:lnTo>
                    <a:pt x="0" y="216"/>
                  </a:lnTo>
                  <a:lnTo>
                    <a:pt x="2" y="194"/>
                  </a:lnTo>
                  <a:lnTo>
                    <a:pt x="6" y="172"/>
                  </a:lnTo>
                  <a:lnTo>
                    <a:pt x="12" y="152"/>
                  </a:lnTo>
                  <a:lnTo>
                    <a:pt x="20" y="132"/>
                  </a:lnTo>
                  <a:lnTo>
                    <a:pt x="30" y="114"/>
                  </a:lnTo>
                  <a:lnTo>
                    <a:pt x="42" y="96"/>
                  </a:lnTo>
                  <a:lnTo>
                    <a:pt x="56" y="78"/>
                  </a:lnTo>
                  <a:lnTo>
                    <a:pt x="72" y="64"/>
                  </a:lnTo>
                  <a:lnTo>
                    <a:pt x="90" y="50"/>
                  </a:lnTo>
                  <a:lnTo>
                    <a:pt x="108" y="38"/>
                  </a:lnTo>
                  <a:lnTo>
                    <a:pt x="128" y="26"/>
                  </a:lnTo>
                  <a:lnTo>
                    <a:pt x="150" y="18"/>
                  </a:lnTo>
                  <a:lnTo>
                    <a:pt x="172" y="10"/>
                  </a:lnTo>
                  <a:lnTo>
                    <a:pt x="196" y="6"/>
                  </a:lnTo>
                  <a:lnTo>
                    <a:pt x="220" y="2"/>
                  </a:lnTo>
                  <a:lnTo>
                    <a:pt x="244" y="0"/>
                  </a:lnTo>
                  <a:lnTo>
                    <a:pt x="244" y="0"/>
                  </a:lnTo>
                  <a:close/>
                  <a:moveTo>
                    <a:pt x="242" y="34"/>
                  </a:moveTo>
                  <a:lnTo>
                    <a:pt x="242" y="34"/>
                  </a:lnTo>
                  <a:lnTo>
                    <a:pt x="254" y="36"/>
                  </a:lnTo>
                  <a:lnTo>
                    <a:pt x="266" y="38"/>
                  </a:lnTo>
                  <a:lnTo>
                    <a:pt x="278" y="42"/>
                  </a:lnTo>
                  <a:lnTo>
                    <a:pt x="290" y="48"/>
                  </a:lnTo>
                  <a:lnTo>
                    <a:pt x="300" y="56"/>
                  </a:lnTo>
                  <a:lnTo>
                    <a:pt x="310" y="66"/>
                  </a:lnTo>
                  <a:lnTo>
                    <a:pt x="318" y="76"/>
                  </a:lnTo>
                  <a:lnTo>
                    <a:pt x="328" y="88"/>
                  </a:lnTo>
                  <a:lnTo>
                    <a:pt x="336" y="100"/>
                  </a:lnTo>
                  <a:lnTo>
                    <a:pt x="342" y="114"/>
                  </a:lnTo>
                  <a:lnTo>
                    <a:pt x="348" y="128"/>
                  </a:lnTo>
                  <a:lnTo>
                    <a:pt x="354" y="144"/>
                  </a:lnTo>
                  <a:lnTo>
                    <a:pt x="358" y="160"/>
                  </a:lnTo>
                  <a:lnTo>
                    <a:pt x="360" y="178"/>
                  </a:lnTo>
                  <a:lnTo>
                    <a:pt x="362" y="196"/>
                  </a:lnTo>
                  <a:lnTo>
                    <a:pt x="362" y="214"/>
                  </a:lnTo>
                  <a:lnTo>
                    <a:pt x="362" y="214"/>
                  </a:lnTo>
                  <a:lnTo>
                    <a:pt x="362" y="232"/>
                  </a:lnTo>
                  <a:lnTo>
                    <a:pt x="360" y="250"/>
                  </a:lnTo>
                  <a:lnTo>
                    <a:pt x="358" y="266"/>
                  </a:lnTo>
                  <a:lnTo>
                    <a:pt x="354" y="284"/>
                  </a:lnTo>
                  <a:lnTo>
                    <a:pt x="348" y="298"/>
                  </a:lnTo>
                  <a:lnTo>
                    <a:pt x="342" y="314"/>
                  </a:lnTo>
                  <a:lnTo>
                    <a:pt x="336" y="328"/>
                  </a:lnTo>
                  <a:lnTo>
                    <a:pt x="328" y="340"/>
                  </a:lnTo>
                  <a:lnTo>
                    <a:pt x="318" y="352"/>
                  </a:lnTo>
                  <a:lnTo>
                    <a:pt x="310" y="362"/>
                  </a:lnTo>
                  <a:lnTo>
                    <a:pt x="300" y="370"/>
                  </a:lnTo>
                  <a:lnTo>
                    <a:pt x="290" y="378"/>
                  </a:lnTo>
                  <a:lnTo>
                    <a:pt x="278" y="384"/>
                  </a:lnTo>
                  <a:lnTo>
                    <a:pt x="266" y="388"/>
                  </a:lnTo>
                  <a:lnTo>
                    <a:pt x="254" y="392"/>
                  </a:lnTo>
                  <a:lnTo>
                    <a:pt x="242" y="392"/>
                  </a:lnTo>
                  <a:lnTo>
                    <a:pt x="242" y="392"/>
                  </a:lnTo>
                  <a:lnTo>
                    <a:pt x="230" y="392"/>
                  </a:lnTo>
                  <a:lnTo>
                    <a:pt x="218" y="388"/>
                  </a:lnTo>
                  <a:lnTo>
                    <a:pt x="206" y="384"/>
                  </a:lnTo>
                  <a:lnTo>
                    <a:pt x="196" y="378"/>
                  </a:lnTo>
                  <a:lnTo>
                    <a:pt x="186" y="370"/>
                  </a:lnTo>
                  <a:lnTo>
                    <a:pt x="176" y="362"/>
                  </a:lnTo>
                  <a:lnTo>
                    <a:pt x="166" y="352"/>
                  </a:lnTo>
                  <a:lnTo>
                    <a:pt x="158" y="340"/>
                  </a:lnTo>
                  <a:lnTo>
                    <a:pt x="150" y="328"/>
                  </a:lnTo>
                  <a:lnTo>
                    <a:pt x="142" y="314"/>
                  </a:lnTo>
                  <a:lnTo>
                    <a:pt x="136" y="298"/>
                  </a:lnTo>
                  <a:lnTo>
                    <a:pt x="132" y="284"/>
                  </a:lnTo>
                  <a:lnTo>
                    <a:pt x="128" y="266"/>
                  </a:lnTo>
                  <a:lnTo>
                    <a:pt x="124" y="250"/>
                  </a:lnTo>
                  <a:lnTo>
                    <a:pt x="122" y="232"/>
                  </a:lnTo>
                  <a:lnTo>
                    <a:pt x="122" y="214"/>
                  </a:lnTo>
                  <a:lnTo>
                    <a:pt x="122" y="214"/>
                  </a:lnTo>
                  <a:lnTo>
                    <a:pt x="122" y="196"/>
                  </a:lnTo>
                  <a:lnTo>
                    <a:pt x="124" y="178"/>
                  </a:lnTo>
                  <a:lnTo>
                    <a:pt x="128" y="160"/>
                  </a:lnTo>
                  <a:lnTo>
                    <a:pt x="132" y="144"/>
                  </a:lnTo>
                  <a:lnTo>
                    <a:pt x="136" y="128"/>
                  </a:lnTo>
                  <a:lnTo>
                    <a:pt x="142" y="114"/>
                  </a:lnTo>
                  <a:lnTo>
                    <a:pt x="150" y="100"/>
                  </a:lnTo>
                  <a:lnTo>
                    <a:pt x="158" y="88"/>
                  </a:lnTo>
                  <a:lnTo>
                    <a:pt x="166" y="76"/>
                  </a:lnTo>
                  <a:lnTo>
                    <a:pt x="176" y="66"/>
                  </a:lnTo>
                  <a:lnTo>
                    <a:pt x="186" y="56"/>
                  </a:lnTo>
                  <a:lnTo>
                    <a:pt x="196" y="48"/>
                  </a:lnTo>
                  <a:lnTo>
                    <a:pt x="206" y="42"/>
                  </a:lnTo>
                  <a:lnTo>
                    <a:pt x="218" y="38"/>
                  </a:lnTo>
                  <a:lnTo>
                    <a:pt x="230" y="36"/>
                  </a:lnTo>
                  <a:lnTo>
                    <a:pt x="242" y="34"/>
                  </a:lnTo>
                  <a:lnTo>
                    <a:pt x="242" y="34"/>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noEditPoints="1"/>
            </p:cNvSpPr>
            <p:nvPr/>
          </p:nvSpPr>
          <p:spPr bwMode="auto">
            <a:xfrm>
              <a:off x="3733" y="4442"/>
              <a:ext cx="1315" cy="1159"/>
            </a:xfrm>
            <a:custGeom>
              <a:avLst/>
              <a:gdLst>
                <a:gd name="T0" fmla="*/ 270 w 488"/>
                <a:gd name="T1" fmla="*/ 2 h 430"/>
                <a:gd name="T2" fmla="*/ 338 w 488"/>
                <a:gd name="T3" fmla="*/ 18 h 430"/>
                <a:gd name="T4" fmla="*/ 400 w 488"/>
                <a:gd name="T5" fmla="*/ 50 h 430"/>
                <a:gd name="T6" fmla="*/ 446 w 488"/>
                <a:gd name="T7" fmla="*/ 96 h 430"/>
                <a:gd name="T8" fmla="*/ 478 w 488"/>
                <a:gd name="T9" fmla="*/ 152 h 430"/>
                <a:gd name="T10" fmla="*/ 488 w 488"/>
                <a:gd name="T11" fmla="*/ 216 h 430"/>
                <a:gd name="T12" fmla="*/ 484 w 488"/>
                <a:gd name="T13" fmla="*/ 258 h 430"/>
                <a:gd name="T14" fmla="*/ 458 w 488"/>
                <a:gd name="T15" fmla="*/ 318 h 430"/>
                <a:gd name="T16" fmla="*/ 416 w 488"/>
                <a:gd name="T17" fmla="*/ 368 h 430"/>
                <a:gd name="T18" fmla="*/ 360 w 488"/>
                <a:gd name="T19" fmla="*/ 406 h 430"/>
                <a:gd name="T20" fmla="*/ 294 w 488"/>
                <a:gd name="T21" fmla="*/ 426 h 430"/>
                <a:gd name="T22" fmla="*/ 244 w 488"/>
                <a:gd name="T23" fmla="*/ 430 h 430"/>
                <a:gd name="T24" fmla="*/ 172 w 488"/>
                <a:gd name="T25" fmla="*/ 422 h 430"/>
                <a:gd name="T26" fmla="*/ 108 w 488"/>
                <a:gd name="T27" fmla="*/ 394 h 430"/>
                <a:gd name="T28" fmla="*/ 56 w 488"/>
                <a:gd name="T29" fmla="*/ 352 h 430"/>
                <a:gd name="T30" fmla="*/ 20 w 488"/>
                <a:gd name="T31" fmla="*/ 300 h 430"/>
                <a:gd name="T32" fmla="*/ 2 w 488"/>
                <a:gd name="T33" fmla="*/ 238 h 430"/>
                <a:gd name="T34" fmla="*/ 2 w 488"/>
                <a:gd name="T35" fmla="*/ 194 h 430"/>
                <a:gd name="T36" fmla="*/ 20 w 488"/>
                <a:gd name="T37" fmla="*/ 132 h 430"/>
                <a:gd name="T38" fmla="*/ 56 w 488"/>
                <a:gd name="T39" fmla="*/ 78 h 430"/>
                <a:gd name="T40" fmla="*/ 108 w 488"/>
                <a:gd name="T41" fmla="*/ 38 h 430"/>
                <a:gd name="T42" fmla="*/ 172 w 488"/>
                <a:gd name="T43" fmla="*/ 10 h 430"/>
                <a:gd name="T44" fmla="*/ 244 w 488"/>
                <a:gd name="T45" fmla="*/ 0 h 430"/>
                <a:gd name="T46" fmla="*/ 242 w 488"/>
                <a:gd name="T47" fmla="*/ 34 h 430"/>
                <a:gd name="T48" fmla="*/ 278 w 488"/>
                <a:gd name="T49" fmla="*/ 42 h 430"/>
                <a:gd name="T50" fmla="*/ 310 w 488"/>
                <a:gd name="T51" fmla="*/ 66 h 430"/>
                <a:gd name="T52" fmla="*/ 334 w 488"/>
                <a:gd name="T53" fmla="*/ 100 h 430"/>
                <a:gd name="T54" fmla="*/ 354 w 488"/>
                <a:gd name="T55" fmla="*/ 144 h 430"/>
                <a:gd name="T56" fmla="*/ 362 w 488"/>
                <a:gd name="T57" fmla="*/ 196 h 430"/>
                <a:gd name="T58" fmla="*/ 362 w 488"/>
                <a:gd name="T59" fmla="*/ 232 h 430"/>
                <a:gd name="T60" fmla="*/ 354 w 488"/>
                <a:gd name="T61" fmla="*/ 284 h 430"/>
                <a:gd name="T62" fmla="*/ 334 w 488"/>
                <a:gd name="T63" fmla="*/ 328 h 430"/>
                <a:gd name="T64" fmla="*/ 310 w 488"/>
                <a:gd name="T65" fmla="*/ 362 h 430"/>
                <a:gd name="T66" fmla="*/ 278 w 488"/>
                <a:gd name="T67" fmla="*/ 384 h 430"/>
                <a:gd name="T68" fmla="*/ 242 w 488"/>
                <a:gd name="T69" fmla="*/ 392 h 430"/>
                <a:gd name="T70" fmla="*/ 218 w 488"/>
                <a:gd name="T71" fmla="*/ 388 h 430"/>
                <a:gd name="T72" fmla="*/ 186 w 488"/>
                <a:gd name="T73" fmla="*/ 370 h 430"/>
                <a:gd name="T74" fmla="*/ 158 w 488"/>
                <a:gd name="T75" fmla="*/ 340 h 430"/>
                <a:gd name="T76" fmla="*/ 136 w 488"/>
                <a:gd name="T77" fmla="*/ 298 h 430"/>
                <a:gd name="T78" fmla="*/ 124 w 488"/>
                <a:gd name="T79" fmla="*/ 250 h 430"/>
                <a:gd name="T80" fmla="*/ 122 w 488"/>
                <a:gd name="T81" fmla="*/ 214 h 430"/>
                <a:gd name="T82" fmla="*/ 128 w 488"/>
                <a:gd name="T83" fmla="*/ 160 h 430"/>
                <a:gd name="T84" fmla="*/ 142 w 488"/>
                <a:gd name="T85" fmla="*/ 114 h 430"/>
                <a:gd name="T86" fmla="*/ 166 w 488"/>
                <a:gd name="T87" fmla="*/ 76 h 430"/>
                <a:gd name="T88" fmla="*/ 196 w 488"/>
                <a:gd name="T89" fmla="*/ 48 h 430"/>
                <a:gd name="T90" fmla="*/ 230 w 488"/>
                <a:gd name="T91" fmla="*/ 3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8" h="430">
                  <a:moveTo>
                    <a:pt x="244" y="0"/>
                  </a:moveTo>
                  <a:lnTo>
                    <a:pt x="244" y="0"/>
                  </a:lnTo>
                  <a:lnTo>
                    <a:pt x="270" y="2"/>
                  </a:lnTo>
                  <a:lnTo>
                    <a:pt x="294" y="6"/>
                  </a:lnTo>
                  <a:lnTo>
                    <a:pt x="316" y="10"/>
                  </a:lnTo>
                  <a:lnTo>
                    <a:pt x="338" y="18"/>
                  </a:lnTo>
                  <a:lnTo>
                    <a:pt x="360" y="26"/>
                  </a:lnTo>
                  <a:lnTo>
                    <a:pt x="380" y="38"/>
                  </a:lnTo>
                  <a:lnTo>
                    <a:pt x="400" y="50"/>
                  </a:lnTo>
                  <a:lnTo>
                    <a:pt x="416" y="64"/>
                  </a:lnTo>
                  <a:lnTo>
                    <a:pt x="432" y="78"/>
                  </a:lnTo>
                  <a:lnTo>
                    <a:pt x="446" y="96"/>
                  </a:lnTo>
                  <a:lnTo>
                    <a:pt x="458" y="114"/>
                  </a:lnTo>
                  <a:lnTo>
                    <a:pt x="468" y="132"/>
                  </a:lnTo>
                  <a:lnTo>
                    <a:pt x="478" y="152"/>
                  </a:lnTo>
                  <a:lnTo>
                    <a:pt x="484" y="172"/>
                  </a:lnTo>
                  <a:lnTo>
                    <a:pt x="488" y="194"/>
                  </a:lnTo>
                  <a:lnTo>
                    <a:pt x="488" y="216"/>
                  </a:lnTo>
                  <a:lnTo>
                    <a:pt x="488" y="216"/>
                  </a:lnTo>
                  <a:lnTo>
                    <a:pt x="488" y="238"/>
                  </a:lnTo>
                  <a:lnTo>
                    <a:pt x="484" y="258"/>
                  </a:lnTo>
                  <a:lnTo>
                    <a:pt x="478" y="280"/>
                  </a:lnTo>
                  <a:lnTo>
                    <a:pt x="468" y="300"/>
                  </a:lnTo>
                  <a:lnTo>
                    <a:pt x="458" y="318"/>
                  </a:lnTo>
                  <a:lnTo>
                    <a:pt x="446" y="336"/>
                  </a:lnTo>
                  <a:lnTo>
                    <a:pt x="432" y="352"/>
                  </a:lnTo>
                  <a:lnTo>
                    <a:pt x="416" y="368"/>
                  </a:lnTo>
                  <a:lnTo>
                    <a:pt x="400" y="382"/>
                  </a:lnTo>
                  <a:lnTo>
                    <a:pt x="380" y="394"/>
                  </a:lnTo>
                  <a:lnTo>
                    <a:pt x="360" y="406"/>
                  </a:lnTo>
                  <a:lnTo>
                    <a:pt x="338" y="414"/>
                  </a:lnTo>
                  <a:lnTo>
                    <a:pt x="316" y="422"/>
                  </a:lnTo>
                  <a:lnTo>
                    <a:pt x="294" y="426"/>
                  </a:lnTo>
                  <a:lnTo>
                    <a:pt x="270" y="430"/>
                  </a:lnTo>
                  <a:lnTo>
                    <a:pt x="244" y="430"/>
                  </a:lnTo>
                  <a:lnTo>
                    <a:pt x="244" y="430"/>
                  </a:lnTo>
                  <a:lnTo>
                    <a:pt x="220" y="430"/>
                  </a:lnTo>
                  <a:lnTo>
                    <a:pt x="196" y="426"/>
                  </a:lnTo>
                  <a:lnTo>
                    <a:pt x="172" y="422"/>
                  </a:lnTo>
                  <a:lnTo>
                    <a:pt x="150" y="414"/>
                  </a:lnTo>
                  <a:lnTo>
                    <a:pt x="128" y="406"/>
                  </a:lnTo>
                  <a:lnTo>
                    <a:pt x="108" y="394"/>
                  </a:lnTo>
                  <a:lnTo>
                    <a:pt x="90" y="382"/>
                  </a:lnTo>
                  <a:lnTo>
                    <a:pt x="72" y="368"/>
                  </a:lnTo>
                  <a:lnTo>
                    <a:pt x="56" y="352"/>
                  </a:lnTo>
                  <a:lnTo>
                    <a:pt x="42" y="336"/>
                  </a:lnTo>
                  <a:lnTo>
                    <a:pt x="30" y="318"/>
                  </a:lnTo>
                  <a:lnTo>
                    <a:pt x="20" y="300"/>
                  </a:lnTo>
                  <a:lnTo>
                    <a:pt x="12" y="280"/>
                  </a:lnTo>
                  <a:lnTo>
                    <a:pt x="6" y="258"/>
                  </a:lnTo>
                  <a:lnTo>
                    <a:pt x="2" y="238"/>
                  </a:lnTo>
                  <a:lnTo>
                    <a:pt x="0" y="216"/>
                  </a:lnTo>
                  <a:lnTo>
                    <a:pt x="0" y="216"/>
                  </a:lnTo>
                  <a:lnTo>
                    <a:pt x="2" y="194"/>
                  </a:lnTo>
                  <a:lnTo>
                    <a:pt x="6" y="172"/>
                  </a:lnTo>
                  <a:lnTo>
                    <a:pt x="12" y="152"/>
                  </a:lnTo>
                  <a:lnTo>
                    <a:pt x="20" y="132"/>
                  </a:lnTo>
                  <a:lnTo>
                    <a:pt x="30" y="114"/>
                  </a:lnTo>
                  <a:lnTo>
                    <a:pt x="42" y="96"/>
                  </a:lnTo>
                  <a:lnTo>
                    <a:pt x="56" y="78"/>
                  </a:lnTo>
                  <a:lnTo>
                    <a:pt x="72" y="64"/>
                  </a:lnTo>
                  <a:lnTo>
                    <a:pt x="90" y="50"/>
                  </a:lnTo>
                  <a:lnTo>
                    <a:pt x="108" y="38"/>
                  </a:lnTo>
                  <a:lnTo>
                    <a:pt x="128" y="26"/>
                  </a:lnTo>
                  <a:lnTo>
                    <a:pt x="150" y="18"/>
                  </a:lnTo>
                  <a:lnTo>
                    <a:pt x="172" y="10"/>
                  </a:lnTo>
                  <a:lnTo>
                    <a:pt x="196" y="6"/>
                  </a:lnTo>
                  <a:lnTo>
                    <a:pt x="220" y="2"/>
                  </a:lnTo>
                  <a:lnTo>
                    <a:pt x="244" y="0"/>
                  </a:lnTo>
                  <a:lnTo>
                    <a:pt x="244" y="0"/>
                  </a:lnTo>
                  <a:close/>
                  <a:moveTo>
                    <a:pt x="242" y="34"/>
                  </a:moveTo>
                  <a:lnTo>
                    <a:pt x="242" y="34"/>
                  </a:lnTo>
                  <a:lnTo>
                    <a:pt x="254" y="36"/>
                  </a:lnTo>
                  <a:lnTo>
                    <a:pt x="266" y="38"/>
                  </a:lnTo>
                  <a:lnTo>
                    <a:pt x="278" y="42"/>
                  </a:lnTo>
                  <a:lnTo>
                    <a:pt x="290" y="48"/>
                  </a:lnTo>
                  <a:lnTo>
                    <a:pt x="300" y="56"/>
                  </a:lnTo>
                  <a:lnTo>
                    <a:pt x="310" y="66"/>
                  </a:lnTo>
                  <a:lnTo>
                    <a:pt x="318" y="76"/>
                  </a:lnTo>
                  <a:lnTo>
                    <a:pt x="328" y="88"/>
                  </a:lnTo>
                  <a:lnTo>
                    <a:pt x="334" y="100"/>
                  </a:lnTo>
                  <a:lnTo>
                    <a:pt x="342" y="114"/>
                  </a:lnTo>
                  <a:lnTo>
                    <a:pt x="348" y="128"/>
                  </a:lnTo>
                  <a:lnTo>
                    <a:pt x="354" y="144"/>
                  </a:lnTo>
                  <a:lnTo>
                    <a:pt x="358" y="160"/>
                  </a:lnTo>
                  <a:lnTo>
                    <a:pt x="360" y="178"/>
                  </a:lnTo>
                  <a:lnTo>
                    <a:pt x="362" y="196"/>
                  </a:lnTo>
                  <a:lnTo>
                    <a:pt x="362" y="214"/>
                  </a:lnTo>
                  <a:lnTo>
                    <a:pt x="362" y="214"/>
                  </a:lnTo>
                  <a:lnTo>
                    <a:pt x="362" y="232"/>
                  </a:lnTo>
                  <a:lnTo>
                    <a:pt x="360" y="250"/>
                  </a:lnTo>
                  <a:lnTo>
                    <a:pt x="358" y="266"/>
                  </a:lnTo>
                  <a:lnTo>
                    <a:pt x="354" y="284"/>
                  </a:lnTo>
                  <a:lnTo>
                    <a:pt x="348" y="298"/>
                  </a:lnTo>
                  <a:lnTo>
                    <a:pt x="342" y="314"/>
                  </a:lnTo>
                  <a:lnTo>
                    <a:pt x="334" y="328"/>
                  </a:lnTo>
                  <a:lnTo>
                    <a:pt x="328" y="340"/>
                  </a:lnTo>
                  <a:lnTo>
                    <a:pt x="318" y="352"/>
                  </a:lnTo>
                  <a:lnTo>
                    <a:pt x="310" y="362"/>
                  </a:lnTo>
                  <a:lnTo>
                    <a:pt x="300" y="370"/>
                  </a:lnTo>
                  <a:lnTo>
                    <a:pt x="290" y="378"/>
                  </a:lnTo>
                  <a:lnTo>
                    <a:pt x="278" y="384"/>
                  </a:lnTo>
                  <a:lnTo>
                    <a:pt x="266" y="388"/>
                  </a:lnTo>
                  <a:lnTo>
                    <a:pt x="254" y="392"/>
                  </a:lnTo>
                  <a:lnTo>
                    <a:pt x="242" y="392"/>
                  </a:lnTo>
                  <a:lnTo>
                    <a:pt x="242" y="392"/>
                  </a:lnTo>
                  <a:lnTo>
                    <a:pt x="230" y="392"/>
                  </a:lnTo>
                  <a:lnTo>
                    <a:pt x="218" y="388"/>
                  </a:lnTo>
                  <a:lnTo>
                    <a:pt x="206" y="384"/>
                  </a:lnTo>
                  <a:lnTo>
                    <a:pt x="196" y="378"/>
                  </a:lnTo>
                  <a:lnTo>
                    <a:pt x="186" y="370"/>
                  </a:lnTo>
                  <a:lnTo>
                    <a:pt x="176" y="362"/>
                  </a:lnTo>
                  <a:lnTo>
                    <a:pt x="166" y="352"/>
                  </a:lnTo>
                  <a:lnTo>
                    <a:pt x="158" y="340"/>
                  </a:lnTo>
                  <a:lnTo>
                    <a:pt x="150" y="328"/>
                  </a:lnTo>
                  <a:lnTo>
                    <a:pt x="142" y="314"/>
                  </a:lnTo>
                  <a:lnTo>
                    <a:pt x="136" y="298"/>
                  </a:lnTo>
                  <a:lnTo>
                    <a:pt x="132" y="284"/>
                  </a:lnTo>
                  <a:lnTo>
                    <a:pt x="128" y="266"/>
                  </a:lnTo>
                  <a:lnTo>
                    <a:pt x="124" y="250"/>
                  </a:lnTo>
                  <a:lnTo>
                    <a:pt x="122" y="232"/>
                  </a:lnTo>
                  <a:lnTo>
                    <a:pt x="122" y="214"/>
                  </a:lnTo>
                  <a:lnTo>
                    <a:pt x="122" y="214"/>
                  </a:lnTo>
                  <a:lnTo>
                    <a:pt x="122" y="196"/>
                  </a:lnTo>
                  <a:lnTo>
                    <a:pt x="124" y="178"/>
                  </a:lnTo>
                  <a:lnTo>
                    <a:pt x="128" y="160"/>
                  </a:lnTo>
                  <a:lnTo>
                    <a:pt x="132" y="144"/>
                  </a:lnTo>
                  <a:lnTo>
                    <a:pt x="136" y="128"/>
                  </a:lnTo>
                  <a:lnTo>
                    <a:pt x="142" y="114"/>
                  </a:lnTo>
                  <a:lnTo>
                    <a:pt x="150" y="100"/>
                  </a:lnTo>
                  <a:lnTo>
                    <a:pt x="158" y="88"/>
                  </a:lnTo>
                  <a:lnTo>
                    <a:pt x="166" y="76"/>
                  </a:lnTo>
                  <a:lnTo>
                    <a:pt x="176" y="66"/>
                  </a:lnTo>
                  <a:lnTo>
                    <a:pt x="186" y="56"/>
                  </a:lnTo>
                  <a:lnTo>
                    <a:pt x="196" y="48"/>
                  </a:lnTo>
                  <a:lnTo>
                    <a:pt x="206" y="42"/>
                  </a:lnTo>
                  <a:lnTo>
                    <a:pt x="218" y="38"/>
                  </a:lnTo>
                  <a:lnTo>
                    <a:pt x="230" y="36"/>
                  </a:lnTo>
                  <a:lnTo>
                    <a:pt x="242" y="34"/>
                  </a:lnTo>
                  <a:lnTo>
                    <a:pt x="242" y="34"/>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p:cNvSpPr>
              <a:spLocks noEditPoints="1"/>
            </p:cNvSpPr>
            <p:nvPr/>
          </p:nvSpPr>
          <p:spPr bwMode="auto">
            <a:xfrm>
              <a:off x="8045" y="4442"/>
              <a:ext cx="1315" cy="1159"/>
            </a:xfrm>
            <a:custGeom>
              <a:avLst/>
              <a:gdLst>
                <a:gd name="T0" fmla="*/ 268 w 488"/>
                <a:gd name="T1" fmla="*/ 2 h 430"/>
                <a:gd name="T2" fmla="*/ 338 w 488"/>
                <a:gd name="T3" fmla="*/ 18 h 430"/>
                <a:gd name="T4" fmla="*/ 398 w 488"/>
                <a:gd name="T5" fmla="*/ 50 h 430"/>
                <a:gd name="T6" fmla="*/ 446 w 488"/>
                <a:gd name="T7" fmla="*/ 96 h 430"/>
                <a:gd name="T8" fmla="*/ 476 w 488"/>
                <a:gd name="T9" fmla="*/ 152 h 430"/>
                <a:gd name="T10" fmla="*/ 488 w 488"/>
                <a:gd name="T11" fmla="*/ 216 h 430"/>
                <a:gd name="T12" fmla="*/ 482 w 488"/>
                <a:gd name="T13" fmla="*/ 258 h 430"/>
                <a:gd name="T14" fmla="*/ 458 w 488"/>
                <a:gd name="T15" fmla="*/ 318 h 430"/>
                <a:gd name="T16" fmla="*/ 416 w 488"/>
                <a:gd name="T17" fmla="*/ 368 h 430"/>
                <a:gd name="T18" fmla="*/ 360 w 488"/>
                <a:gd name="T19" fmla="*/ 406 h 430"/>
                <a:gd name="T20" fmla="*/ 292 w 488"/>
                <a:gd name="T21" fmla="*/ 426 h 430"/>
                <a:gd name="T22" fmla="*/ 244 w 488"/>
                <a:gd name="T23" fmla="*/ 430 h 430"/>
                <a:gd name="T24" fmla="*/ 172 w 488"/>
                <a:gd name="T25" fmla="*/ 422 h 430"/>
                <a:gd name="T26" fmla="*/ 108 w 488"/>
                <a:gd name="T27" fmla="*/ 394 h 430"/>
                <a:gd name="T28" fmla="*/ 56 w 488"/>
                <a:gd name="T29" fmla="*/ 352 h 430"/>
                <a:gd name="T30" fmla="*/ 20 w 488"/>
                <a:gd name="T31" fmla="*/ 300 h 430"/>
                <a:gd name="T32" fmla="*/ 2 w 488"/>
                <a:gd name="T33" fmla="*/ 238 h 430"/>
                <a:gd name="T34" fmla="*/ 2 w 488"/>
                <a:gd name="T35" fmla="*/ 194 h 430"/>
                <a:gd name="T36" fmla="*/ 20 w 488"/>
                <a:gd name="T37" fmla="*/ 132 h 430"/>
                <a:gd name="T38" fmla="*/ 56 w 488"/>
                <a:gd name="T39" fmla="*/ 78 h 430"/>
                <a:gd name="T40" fmla="*/ 108 w 488"/>
                <a:gd name="T41" fmla="*/ 38 h 430"/>
                <a:gd name="T42" fmla="*/ 172 w 488"/>
                <a:gd name="T43" fmla="*/ 10 h 430"/>
                <a:gd name="T44" fmla="*/ 244 w 488"/>
                <a:gd name="T45" fmla="*/ 0 h 430"/>
                <a:gd name="T46" fmla="*/ 242 w 488"/>
                <a:gd name="T47" fmla="*/ 34 h 430"/>
                <a:gd name="T48" fmla="*/ 278 w 488"/>
                <a:gd name="T49" fmla="*/ 42 h 430"/>
                <a:gd name="T50" fmla="*/ 310 w 488"/>
                <a:gd name="T51" fmla="*/ 66 h 430"/>
                <a:gd name="T52" fmla="*/ 334 w 488"/>
                <a:gd name="T53" fmla="*/ 100 h 430"/>
                <a:gd name="T54" fmla="*/ 352 w 488"/>
                <a:gd name="T55" fmla="*/ 144 h 430"/>
                <a:gd name="T56" fmla="*/ 362 w 488"/>
                <a:gd name="T57" fmla="*/ 196 h 430"/>
                <a:gd name="T58" fmla="*/ 362 w 488"/>
                <a:gd name="T59" fmla="*/ 232 h 430"/>
                <a:gd name="T60" fmla="*/ 352 w 488"/>
                <a:gd name="T61" fmla="*/ 284 h 430"/>
                <a:gd name="T62" fmla="*/ 334 w 488"/>
                <a:gd name="T63" fmla="*/ 328 h 430"/>
                <a:gd name="T64" fmla="*/ 310 w 488"/>
                <a:gd name="T65" fmla="*/ 362 h 430"/>
                <a:gd name="T66" fmla="*/ 278 w 488"/>
                <a:gd name="T67" fmla="*/ 384 h 430"/>
                <a:gd name="T68" fmla="*/ 242 w 488"/>
                <a:gd name="T69" fmla="*/ 392 h 430"/>
                <a:gd name="T70" fmla="*/ 218 w 488"/>
                <a:gd name="T71" fmla="*/ 388 h 430"/>
                <a:gd name="T72" fmla="*/ 186 w 488"/>
                <a:gd name="T73" fmla="*/ 370 h 430"/>
                <a:gd name="T74" fmla="*/ 158 w 488"/>
                <a:gd name="T75" fmla="*/ 340 h 430"/>
                <a:gd name="T76" fmla="*/ 136 w 488"/>
                <a:gd name="T77" fmla="*/ 298 h 430"/>
                <a:gd name="T78" fmla="*/ 124 w 488"/>
                <a:gd name="T79" fmla="*/ 250 h 430"/>
                <a:gd name="T80" fmla="*/ 122 w 488"/>
                <a:gd name="T81" fmla="*/ 214 h 430"/>
                <a:gd name="T82" fmla="*/ 128 w 488"/>
                <a:gd name="T83" fmla="*/ 160 h 430"/>
                <a:gd name="T84" fmla="*/ 142 w 488"/>
                <a:gd name="T85" fmla="*/ 114 h 430"/>
                <a:gd name="T86" fmla="*/ 166 w 488"/>
                <a:gd name="T87" fmla="*/ 76 h 430"/>
                <a:gd name="T88" fmla="*/ 196 w 488"/>
                <a:gd name="T89" fmla="*/ 48 h 430"/>
                <a:gd name="T90" fmla="*/ 230 w 488"/>
                <a:gd name="T91" fmla="*/ 3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8" h="430">
                  <a:moveTo>
                    <a:pt x="244" y="0"/>
                  </a:moveTo>
                  <a:lnTo>
                    <a:pt x="244" y="0"/>
                  </a:lnTo>
                  <a:lnTo>
                    <a:pt x="268" y="2"/>
                  </a:lnTo>
                  <a:lnTo>
                    <a:pt x="292" y="6"/>
                  </a:lnTo>
                  <a:lnTo>
                    <a:pt x="316" y="10"/>
                  </a:lnTo>
                  <a:lnTo>
                    <a:pt x="338" y="18"/>
                  </a:lnTo>
                  <a:lnTo>
                    <a:pt x="360" y="26"/>
                  </a:lnTo>
                  <a:lnTo>
                    <a:pt x="380" y="38"/>
                  </a:lnTo>
                  <a:lnTo>
                    <a:pt x="398" y="50"/>
                  </a:lnTo>
                  <a:lnTo>
                    <a:pt x="416" y="64"/>
                  </a:lnTo>
                  <a:lnTo>
                    <a:pt x="432" y="78"/>
                  </a:lnTo>
                  <a:lnTo>
                    <a:pt x="446" y="96"/>
                  </a:lnTo>
                  <a:lnTo>
                    <a:pt x="458" y="114"/>
                  </a:lnTo>
                  <a:lnTo>
                    <a:pt x="468" y="132"/>
                  </a:lnTo>
                  <a:lnTo>
                    <a:pt x="476" y="152"/>
                  </a:lnTo>
                  <a:lnTo>
                    <a:pt x="482" y="172"/>
                  </a:lnTo>
                  <a:lnTo>
                    <a:pt x="486" y="194"/>
                  </a:lnTo>
                  <a:lnTo>
                    <a:pt x="488" y="216"/>
                  </a:lnTo>
                  <a:lnTo>
                    <a:pt x="488" y="216"/>
                  </a:lnTo>
                  <a:lnTo>
                    <a:pt x="486" y="238"/>
                  </a:lnTo>
                  <a:lnTo>
                    <a:pt x="482" y="258"/>
                  </a:lnTo>
                  <a:lnTo>
                    <a:pt x="476" y="280"/>
                  </a:lnTo>
                  <a:lnTo>
                    <a:pt x="468" y="300"/>
                  </a:lnTo>
                  <a:lnTo>
                    <a:pt x="458" y="318"/>
                  </a:lnTo>
                  <a:lnTo>
                    <a:pt x="446" y="336"/>
                  </a:lnTo>
                  <a:lnTo>
                    <a:pt x="432" y="352"/>
                  </a:lnTo>
                  <a:lnTo>
                    <a:pt x="416" y="368"/>
                  </a:lnTo>
                  <a:lnTo>
                    <a:pt x="398" y="382"/>
                  </a:lnTo>
                  <a:lnTo>
                    <a:pt x="380" y="394"/>
                  </a:lnTo>
                  <a:lnTo>
                    <a:pt x="360" y="406"/>
                  </a:lnTo>
                  <a:lnTo>
                    <a:pt x="338" y="414"/>
                  </a:lnTo>
                  <a:lnTo>
                    <a:pt x="316" y="422"/>
                  </a:lnTo>
                  <a:lnTo>
                    <a:pt x="292" y="426"/>
                  </a:lnTo>
                  <a:lnTo>
                    <a:pt x="268" y="430"/>
                  </a:lnTo>
                  <a:lnTo>
                    <a:pt x="244" y="430"/>
                  </a:lnTo>
                  <a:lnTo>
                    <a:pt x="244" y="430"/>
                  </a:lnTo>
                  <a:lnTo>
                    <a:pt x="220" y="430"/>
                  </a:lnTo>
                  <a:lnTo>
                    <a:pt x="196" y="426"/>
                  </a:lnTo>
                  <a:lnTo>
                    <a:pt x="172" y="422"/>
                  </a:lnTo>
                  <a:lnTo>
                    <a:pt x="150" y="414"/>
                  </a:lnTo>
                  <a:lnTo>
                    <a:pt x="128" y="406"/>
                  </a:lnTo>
                  <a:lnTo>
                    <a:pt x="108" y="394"/>
                  </a:lnTo>
                  <a:lnTo>
                    <a:pt x="90" y="382"/>
                  </a:lnTo>
                  <a:lnTo>
                    <a:pt x="72" y="368"/>
                  </a:lnTo>
                  <a:lnTo>
                    <a:pt x="56" y="352"/>
                  </a:lnTo>
                  <a:lnTo>
                    <a:pt x="42" y="336"/>
                  </a:lnTo>
                  <a:lnTo>
                    <a:pt x="30" y="318"/>
                  </a:lnTo>
                  <a:lnTo>
                    <a:pt x="20" y="300"/>
                  </a:lnTo>
                  <a:lnTo>
                    <a:pt x="12" y="280"/>
                  </a:lnTo>
                  <a:lnTo>
                    <a:pt x="4" y="258"/>
                  </a:lnTo>
                  <a:lnTo>
                    <a:pt x="2" y="238"/>
                  </a:lnTo>
                  <a:lnTo>
                    <a:pt x="0" y="216"/>
                  </a:lnTo>
                  <a:lnTo>
                    <a:pt x="0" y="216"/>
                  </a:lnTo>
                  <a:lnTo>
                    <a:pt x="2" y="194"/>
                  </a:lnTo>
                  <a:lnTo>
                    <a:pt x="4" y="172"/>
                  </a:lnTo>
                  <a:lnTo>
                    <a:pt x="12" y="152"/>
                  </a:lnTo>
                  <a:lnTo>
                    <a:pt x="20" y="132"/>
                  </a:lnTo>
                  <a:lnTo>
                    <a:pt x="30" y="114"/>
                  </a:lnTo>
                  <a:lnTo>
                    <a:pt x="42" y="96"/>
                  </a:lnTo>
                  <a:lnTo>
                    <a:pt x="56" y="78"/>
                  </a:lnTo>
                  <a:lnTo>
                    <a:pt x="72" y="64"/>
                  </a:lnTo>
                  <a:lnTo>
                    <a:pt x="90" y="50"/>
                  </a:lnTo>
                  <a:lnTo>
                    <a:pt x="108" y="38"/>
                  </a:lnTo>
                  <a:lnTo>
                    <a:pt x="128" y="26"/>
                  </a:lnTo>
                  <a:lnTo>
                    <a:pt x="150" y="18"/>
                  </a:lnTo>
                  <a:lnTo>
                    <a:pt x="172" y="10"/>
                  </a:lnTo>
                  <a:lnTo>
                    <a:pt x="196" y="6"/>
                  </a:lnTo>
                  <a:lnTo>
                    <a:pt x="220" y="2"/>
                  </a:lnTo>
                  <a:lnTo>
                    <a:pt x="244" y="0"/>
                  </a:lnTo>
                  <a:lnTo>
                    <a:pt x="244" y="0"/>
                  </a:lnTo>
                  <a:close/>
                  <a:moveTo>
                    <a:pt x="242" y="34"/>
                  </a:moveTo>
                  <a:lnTo>
                    <a:pt x="242" y="34"/>
                  </a:lnTo>
                  <a:lnTo>
                    <a:pt x="254" y="36"/>
                  </a:lnTo>
                  <a:lnTo>
                    <a:pt x="266" y="38"/>
                  </a:lnTo>
                  <a:lnTo>
                    <a:pt x="278" y="42"/>
                  </a:lnTo>
                  <a:lnTo>
                    <a:pt x="288" y="48"/>
                  </a:lnTo>
                  <a:lnTo>
                    <a:pt x="300" y="56"/>
                  </a:lnTo>
                  <a:lnTo>
                    <a:pt x="310" y="66"/>
                  </a:lnTo>
                  <a:lnTo>
                    <a:pt x="318" y="76"/>
                  </a:lnTo>
                  <a:lnTo>
                    <a:pt x="328" y="88"/>
                  </a:lnTo>
                  <a:lnTo>
                    <a:pt x="334" y="100"/>
                  </a:lnTo>
                  <a:lnTo>
                    <a:pt x="342" y="114"/>
                  </a:lnTo>
                  <a:lnTo>
                    <a:pt x="348" y="128"/>
                  </a:lnTo>
                  <a:lnTo>
                    <a:pt x="352" y="144"/>
                  </a:lnTo>
                  <a:lnTo>
                    <a:pt x="356" y="160"/>
                  </a:lnTo>
                  <a:lnTo>
                    <a:pt x="360" y="178"/>
                  </a:lnTo>
                  <a:lnTo>
                    <a:pt x="362" y="196"/>
                  </a:lnTo>
                  <a:lnTo>
                    <a:pt x="362" y="214"/>
                  </a:lnTo>
                  <a:lnTo>
                    <a:pt x="362" y="214"/>
                  </a:lnTo>
                  <a:lnTo>
                    <a:pt x="362" y="232"/>
                  </a:lnTo>
                  <a:lnTo>
                    <a:pt x="360" y="250"/>
                  </a:lnTo>
                  <a:lnTo>
                    <a:pt x="356" y="266"/>
                  </a:lnTo>
                  <a:lnTo>
                    <a:pt x="352" y="284"/>
                  </a:lnTo>
                  <a:lnTo>
                    <a:pt x="348" y="298"/>
                  </a:lnTo>
                  <a:lnTo>
                    <a:pt x="342" y="314"/>
                  </a:lnTo>
                  <a:lnTo>
                    <a:pt x="334" y="328"/>
                  </a:lnTo>
                  <a:lnTo>
                    <a:pt x="328" y="340"/>
                  </a:lnTo>
                  <a:lnTo>
                    <a:pt x="318" y="352"/>
                  </a:lnTo>
                  <a:lnTo>
                    <a:pt x="310" y="362"/>
                  </a:lnTo>
                  <a:lnTo>
                    <a:pt x="300" y="370"/>
                  </a:lnTo>
                  <a:lnTo>
                    <a:pt x="288" y="378"/>
                  </a:lnTo>
                  <a:lnTo>
                    <a:pt x="278" y="384"/>
                  </a:lnTo>
                  <a:lnTo>
                    <a:pt x="266" y="388"/>
                  </a:lnTo>
                  <a:lnTo>
                    <a:pt x="254" y="392"/>
                  </a:lnTo>
                  <a:lnTo>
                    <a:pt x="242" y="392"/>
                  </a:lnTo>
                  <a:lnTo>
                    <a:pt x="242" y="392"/>
                  </a:lnTo>
                  <a:lnTo>
                    <a:pt x="230" y="392"/>
                  </a:lnTo>
                  <a:lnTo>
                    <a:pt x="218" y="388"/>
                  </a:lnTo>
                  <a:lnTo>
                    <a:pt x="206" y="384"/>
                  </a:lnTo>
                  <a:lnTo>
                    <a:pt x="196" y="378"/>
                  </a:lnTo>
                  <a:lnTo>
                    <a:pt x="186" y="370"/>
                  </a:lnTo>
                  <a:lnTo>
                    <a:pt x="176" y="362"/>
                  </a:lnTo>
                  <a:lnTo>
                    <a:pt x="166" y="352"/>
                  </a:lnTo>
                  <a:lnTo>
                    <a:pt x="158" y="340"/>
                  </a:lnTo>
                  <a:lnTo>
                    <a:pt x="150" y="328"/>
                  </a:lnTo>
                  <a:lnTo>
                    <a:pt x="142" y="314"/>
                  </a:lnTo>
                  <a:lnTo>
                    <a:pt x="136" y="298"/>
                  </a:lnTo>
                  <a:lnTo>
                    <a:pt x="132" y="284"/>
                  </a:lnTo>
                  <a:lnTo>
                    <a:pt x="128" y="266"/>
                  </a:lnTo>
                  <a:lnTo>
                    <a:pt x="124" y="250"/>
                  </a:lnTo>
                  <a:lnTo>
                    <a:pt x="122" y="232"/>
                  </a:lnTo>
                  <a:lnTo>
                    <a:pt x="122" y="214"/>
                  </a:lnTo>
                  <a:lnTo>
                    <a:pt x="122" y="214"/>
                  </a:lnTo>
                  <a:lnTo>
                    <a:pt x="122" y="196"/>
                  </a:lnTo>
                  <a:lnTo>
                    <a:pt x="124" y="178"/>
                  </a:lnTo>
                  <a:lnTo>
                    <a:pt x="128" y="160"/>
                  </a:lnTo>
                  <a:lnTo>
                    <a:pt x="132" y="144"/>
                  </a:lnTo>
                  <a:lnTo>
                    <a:pt x="136" y="128"/>
                  </a:lnTo>
                  <a:lnTo>
                    <a:pt x="142" y="114"/>
                  </a:lnTo>
                  <a:lnTo>
                    <a:pt x="150" y="100"/>
                  </a:lnTo>
                  <a:lnTo>
                    <a:pt x="158" y="88"/>
                  </a:lnTo>
                  <a:lnTo>
                    <a:pt x="166" y="76"/>
                  </a:lnTo>
                  <a:lnTo>
                    <a:pt x="176" y="66"/>
                  </a:lnTo>
                  <a:lnTo>
                    <a:pt x="186" y="56"/>
                  </a:lnTo>
                  <a:lnTo>
                    <a:pt x="196" y="48"/>
                  </a:lnTo>
                  <a:lnTo>
                    <a:pt x="206" y="42"/>
                  </a:lnTo>
                  <a:lnTo>
                    <a:pt x="218" y="38"/>
                  </a:lnTo>
                  <a:lnTo>
                    <a:pt x="230" y="36"/>
                  </a:lnTo>
                  <a:lnTo>
                    <a:pt x="242" y="34"/>
                  </a:lnTo>
                  <a:lnTo>
                    <a:pt x="242" y="34"/>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p:cNvSpPr>
              <a:spLocks/>
            </p:cNvSpPr>
            <p:nvPr/>
          </p:nvSpPr>
          <p:spPr bwMode="auto">
            <a:xfrm>
              <a:off x="3167" y="4140"/>
              <a:ext cx="701" cy="1450"/>
            </a:xfrm>
            <a:custGeom>
              <a:avLst/>
              <a:gdLst>
                <a:gd name="T0" fmla="*/ 198 w 260"/>
                <a:gd name="T1" fmla="*/ 454 h 538"/>
                <a:gd name="T2" fmla="*/ 198 w 260"/>
                <a:gd name="T3" fmla="*/ 454 h 538"/>
                <a:gd name="T4" fmla="*/ 198 w 260"/>
                <a:gd name="T5" fmla="*/ 472 h 538"/>
                <a:gd name="T6" fmla="*/ 200 w 260"/>
                <a:gd name="T7" fmla="*/ 486 h 538"/>
                <a:gd name="T8" fmla="*/ 204 w 260"/>
                <a:gd name="T9" fmla="*/ 496 h 538"/>
                <a:gd name="T10" fmla="*/ 210 w 260"/>
                <a:gd name="T11" fmla="*/ 504 h 538"/>
                <a:gd name="T12" fmla="*/ 220 w 260"/>
                <a:gd name="T13" fmla="*/ 512 h 538"/>
                <a:gd name="T14" fmla="*/ 230 w 260"/>
                <a:gd name="T15" fmla="*/ 516 h 538"/>
                <a:gd name="T16" fmla="*/ 244 w 260"/>
                <a:gd name="T17" fmla="*/ 520 h 538"/>
                <a:gd name="T18" fmla="*/ 260 w 260"/>
                <a:gd name="T19" fmla="*/ 522 h 538"/>
                <a:gd name="T20" fmla="*/ 260 w 260"/>
                <a:gd name="T21" fmla="*/ 538 h 538"/>
                <a:gd name="T22" fmla="*/ 4 w 260"/>
                <a:gd name="T23" fmla="*/ 538 h 538"/>
                <a:gd name="T24" fmla="*/ 4 w 260"/>
                <a:gd name="T25" fmla="*/ 520 h 538"/>
                <a:gd name="T26" fmla="*/ 4 w 260"/>
                <a:gd name="T27" fmla="*/ 520 h 538"/>
                <a:gd name="T28" fmla="*/ 20 w 260"/>
                <a:gd name="T29" fmla="*/ 520 h 538"/>
                <a:gd name="T30" fmla="*/ 34 w 260"/>
                <a:gd name="T31" fmla="*/ 516 h 538"/>
                <a:gd name="T32" fmla="*/ 44 w 260"/>
                <a:gd name="T33" fmla="*/ 512 h 538"/>
                <a:gd name="T34" fmla="*/ 52 w 260"/>
                <a:gd name="T35" fmla="*/ 506 h 538"/>
                <a:gd name="T36" fmla="*/ 58 w 260"/>
                <a:gd name="T37" fmla="*/ 496 h 538"/>
                <a:gd name="T38" fmla="*/ 62 w 260"/>
                <a:gd name="T39" fmla="*/ 484 h 538"/>
                <a:gd name="T40" fmla="*/ 64 w 260"/>
                <a:gd name="T41" fmla="*/ 468 h 538"/>
                <a:gd name="T42" fmla="*/ 66 w 260"/>
                <a:gd name="T43" fmla="*/ 450 h 538"/>
                <a:gd name="T44" fmla="*/ 66 w 260"/>
                <a:gd name="T45" fmla="*/ 70 h 538"/>
                <a:gd name="T46" fmla="*/ 66 w 260"/>
                <a:gd name="T47" fmla="*/ 70 h 538"/>
                <a:gd name="T48" fmla="*/ 64 w 260"/>
                <a:gd name="T49" fmla="*/ 56 h 538"/>
                <a:gd name="T50" fmla="*/ 62 w 260"/>
                <a:gd name="T51" fmla="*/ 44 h 538"/>
                <a:gd name="T52" fmla="*/ 56 w 260"/>
                <a:gd name="T53" fmla="*/ 36 h 538"/>
                <a:gd name="T54" fmla="*/ 50 w 260"/>
                <a:gd name="T55" fmla="*/ 30 h 538"/>
                <a:gd name="T56" fmla="*/ 42 w 260"/>
                <a:gd name="T57" fmla="*/ 24 h 538"/>
                <a:gd name="T58" fmla="*/ 30 w 260"/>
                <a:gd name="T59" fmla="*/ 20 h 538"/>
                <a:gd name="T60" fmla="*/ 18 w 260"/>
                <a:gd name="T61" fmla="*/ 18 h 538"/>
                <a:gd name="T62" fmla="*/ 0 w 260"/>
                <a:gd name="T63" fmla="*/ 16 h 538"/>
                <a:gd name="T64" fmla="*/ 0 w 260"/>
                <a:gd name="T65" fmla="*/ 0 h 538"/>
                <a:gd name="T66" fmla="*/ 198 w 260"/>
                <a:gd name="T67" fmla="*/ 0 h 538"/>
                <a:gd name="T68" fmla="*/ 198 w 260"/>
                <a:gd name="T69" fmla="*/ 454 h 538"/>
                <a:gd name="T70" fmla="*/ 198 w 260"/>
                <a:gd name="T71" fmla="*/ 454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0" h="538">
                  <a:moveTo>
                    <a:pt x="198" y="454"/>
                  </a:moveTo>
                  <a:lnTo>
                    <a:pt x="198" y="454"/>
                  </a:lnTo>
                  <a:lnTo>
                    <a:pt x="198" y="472"/>
                  </a:lnTo>
                  <a:lnTo>
                    <a:pt x="200" y="486"/>
                  </a:lnTo>
                  <a:lnTo>
                    <a:pt x="204" y="496"/>
                  </a:lnTo>
                  <a:lnTo>
                    <a:pt x="210" y="504"/>
                  </a:lnTo>
                  <a:lnTo>
                    <a:pt x="220" y="512"/>
                  </a:lnTo>
                  <a:lnTo>
                    <a:pt x="230" y="516"/>
                  </a:lnTo>
                  <a:lnTo>
                    <a:pt x="244" y="520"/>
                  </a:lnTo>
                  <a:lnTo>
                    <a:pt x="260" y="522"/>
                  </a:lnTo>
                  <a:lnTo>
                    <a:pt x="260" y="538"/>
                  </a:lnTo>
                  <a:lnTo>
                    <a:pt x="4" y="538"/>
                  </a:lnTo>
                  <a:lnTo>
                    <a:pt x="4" y="520"/>
                  </a:lnTo>
                  <a:lnTo>
                    <a:pt x="4" y="520"/>
                  </a:lnTo>
                  <a:lnTo>
                    <a:pt x="20" y="520"/>
                  </a:lnTo>
                  <a:lnTo>
                    <a:pt x="34" y="516"/>
                  </a:lnTo>
                  <a:lnTo>
                    <a:pt x="44" y="512"/>
                  </a:lnTo>
                  <a:lnTo>
                    <a:pt x="52" y="506"/>
                  </a:lnTo>
                  <a:lnTo>
                    <a:pt x="58" y="496"/>
                  </a:lnTo>
                  <a:lnTo>
                    <a:pt x="62" y="484"/>
                  </a:lnTo>
                  <a:lnTo>
                    <a:pt x="64" y="468"/>
                  </a:lnTo>
                  <a:lnTo>
                    <a:pt x="66" y="450"/>
                  </a:lnTo>
                  <a:lnTo>
                    <a:pt x="66" y="70"/>
                  </a:lnTo>
                  <a:lnTo>
                    <a:pt x="66" y="70"/>
                  </a:lnTo>
                  <a:lnTo>
                    <a:pt x="64" y="56"/>
                  </a:lnTo>
                  <a:lnTo>
                    <a:pt x="62" y="44"/>
                  </a:lnTo>
                  <a:lnTo>
                    <a:pt x="56" y="36"/>
                  </a:lnTo>
                  <a:lnTo>
                    <a:pt x="50" y="30"/>
                  </a:lnTo>
                  <a:lnTo>
                    <a:pt x="42" y="24"/>
                  </a:lnTo>
                  <a:lnTo>
                    <a:pt x="30" y="20"/>
                  </a:lnTo>
                  <a:lnTo>
                    <a:pt x="18" y="18"/>
                  </a:lnTo>
                  <a:lnTo>
                    <a:pt x="0" y="16"/>
                  </a:lnTo>
                  <a:lnTo>
                    <a:pt x="0" y="0"/>
                  </a:lnTo>
                  <a:lnTo>
                    <a:pt x="198" y="0"/>
                  </a:lnTo>
                  <a:lnTo>
                    <a:pt x="198" y="454"/>
                  </a:lnTo>
                  <a:lnTo>
                    <a:pt x="198" y="454"/>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p:cNvSpPr>
              <a:spLocks noEditPoints="1"/>
            </p:cNvSpPr>
            <p:nvPr/>
          </p:nvSpPr>
          <p:spPr bwMode="auto">
            <a:xfrm>
              <a:off x="5841" y="4480"/>
              <a:ext cx="1109" cy="1121"/>
            </a:xfrm>
            <a:custGeom>
              <a:avLst/>
              <a:gdLst>
                <a:gd name="T0" fmla="*/ 240 w 412"/>
                <a:gd name="T1" fmla="*/ 294 h 416"/>
                <a:gd name="T2" fmla="*/ 232 w 412"/>
                <a:gd name="T3" fmla="*/ 332 h 416"/>
                <a:gd name="T4" fmla="*/ 206 w 412"/>
                <a:gd name="T5" fmla="*/ 354 h 416"/>
                <a:gd name="T6" fmla="*/ 180 w 412"/>
                <a:gd name="T7" fmla="*/ 360 h 416"/>
                <a:gd name="T8" fmla="*/ 140 w 412"/>
                <a:gd name="T9" fmla="*/ 346 h 416"/>
                <a:gd name="T10" fmla="*/ 120 w 412"/>
                <a:gd name="T11" fmla="*/ 314 h 416"/>
                <a:gd name="T12" fmla="*/ 116 w 412"/>
                <a:gd name="T13" fmla="*/ 290 h 416"/>
                <a:gd name="T14" fmla="*/ 136 w 412"/>
                <a:gd name="T15" fmla="*/ 246 h 416"/>
                <a:gd name="T16" fmla="*/ 240 w 412"/>
                <a:gd name="T17" fmla="*/ 196 h 416"/>
                <a:gd name="T18" fmla="*/ 26 w 412"/>
                <a:gd name="T19" fmla="*/ 132 h 416"/>
                <a:gd name="T20" fmla="*/ 44 w 412"/>
                <a:gd name="T21" fmla="*/ 82 h 416"/>
                <a:gd name="T22" fmla="*/ 74 w 412"/>
                <a:gd name="T23" fmla="*/ 44 h 416"/>
                <a:gd name="T24" fmla="*/ 114 w 412"/>
                <a:gd name="T25" fmla="*/ 18 h 416"/>
                <a:gd name="T26" fmla="*/ 174 w 412"/>
                <a:gd name="T27" fmla="*/ 2 h 416"/>
                <a:gd name="T28" fmla="*/ 232 w 412"/>
                <a:gd name="T29" fmla="*/ 2 h 416"/>
                <a:gd name="T30" fmla="*/ 310 w 412"/>
                <a:gd name="T31" fmla="*/ 32 h 416"/>
                <a:gd name="T32" fmla="*/ 340 w 412"/>
                <a:gd name="T33" fmla="*/ 58 h 416"/>
                <a:gd name="T34" fmla="*/ 358 w 412"/>
                <a:gd name="T35" fmla="*/ 90 h 416"/>
                <a:gd name="T36" fmla="*/ 362 w 412"/>
                <a:gd name="T37" fmla="*/ 316 h 416"/>
                <a:gd name="T38" fmla="*/ 366 w 412"/>
                <a:gd name="T39" fmla="*/ 340 h 416"/>
                <a:gd name="T40" fmla="*/ 382 w 412"/>
                <a:gd name="T41" fmla="*/ 356 h 416"/>
                <a:gd name="T42" fmla="*/ 412 w 412"/>
                <a:gd name="T43" fmla="*/ 350 h 416"/>
                <a:gd name="T44" fmla="*/ 398 w 412"/>
                <a:gd name="T45" fmla="*/ 378 h 416"/>
                <a:gd name="T46" fmla="*/ 366 w 412"/>
                <a:gd name="T47" fmla="*/ 406 h 416"/>
                <a:gd name="T48" fmla="*/ 330 w 412"/>
                <a:gd name="T49" fmla="*/ 416 h 416"/>
                <a:gd name="T50" fmla="*/ 304 w 412"/>
                <a:gd name="T51" fmla="*/ 414 h 416"/>
                <a:gd name="T52" fmla="*/ 270 w 412"/>
                <a:gd name="T53" fmla="*/ 394 h 416"/>
                <a:gd name="T54" fmla="*/ 244 w 412"/>
                <a:gd name="T55" fmla="*/ 354 h 416"/>
                <a:gd name="T56" fmla="*/ 212 w 412"/>
                <a:gd name="T57" fmla="*/ 380 h 416"/>
                <a:gd name="T58" fmla="*/ 164 w 412"/>
                <a:gd name="T59" fmla="*/ 406 h 416"/>
                <a:gd name="T60" fmla="*/ 110 w 412"/>
                <a:gd name="T61" fmla="*/ 416 h 416"/>
                <a:gd name="T62" fmla="*/ 84 w 412"/>
                <a:gd name="T63" fmla="*/ 414 h 416"/>
                <a:gd name="T64" fmla="*/ 52 w 412"/>
                <a:gd name="T65" fmla="*/ 404 h 416"/>
                <a:gd name="T66" fmla="*/ 16 w 412"/>
                <a:gd name="T67" fmla="*/ 368 h 416"/>
                <a:gd name="T68" fmla="*/ 0 w 412"/>
                <a:gd name="T69" fmla="*/ 316 h 416"/>
                <a:gd name="T70" fmla="*/ 4 w 412"/>
                <a:gd name="T71" fmla="*/ 282 h 416"/>
                <a:gd name="T72" fmla="*/ 32 w 412"/>
                <a:gd name="T73" fmla="*/ 240 h 416"/>
                <a:gd name="T74" fmla="*/ 84 w 412"/>
                <a:gd name="T75" fmla="*/ 212 h 416"/>
                <a:gd name="T76" fmla="*/ 224 w 412"/>
                <a:gd name="T77" fmla="*/ 168 h 416"/>
                <a:gd name="T78" fmla="*/ 236 w 412"/>
                <a:gd name="T79" fmla="*/ 156 h 416"/>
                <a:gd name="T80" fmla="*/ 234 w 412"/>
                <a:gd name="T81" fmla="*/ 120 h 416"/>
                <a:gd name="T82" fmla="*/ 200 w 412"/>
                <a:gd name="T83" fmla="*/ 88 h 416"/>
                <a:gd name="T84" fmla="*/ 174 w 412"/>
                <a:gd name="T85" fmla="*/ 80 h 416"/>
                <a:gd name="T86" fmla="*/ 126 w 412"/>
                <a:gd name="T87" fmla="*/ 80 h 416"/>
                <a:gd name="T88" fmla="*/ 60 w 412"/>
                <a:gd name="T89" fmla="*/ 110 h 416"/>
                <a:gd name="T90" fmla="*/ 24 w 412"/>
                <a:gd name="T91" fmla="*/ 15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2" h="416">
                  <a:moveTo>
                    <a:pt x="240" y="196"/>
                  </a:moveTo>
                  <a:lnTo>
                    <a:pt x="240" y="294"/>
                  </a:lnTo>
                  <a:lnTo>
                    <a:pt x="240" y="294"/>
                  </a:lnTo>
                  <a:lnTo>
                    <a:pt x="240" y="308"/>
                  </a:lnTo>
                  <a:lnTo>
                    <a:pt x="236" y="320"/>
                  </a:lnTo>
                  <a:lnTo>
                    <a:pt x="232" y="332"/>
                  </a:lnTo>
                  <a:lnTo>
                    <a:pt x="226" y="342"/>
                  </a:lnTo>
                  <a:lnTo>
                    <a:pt x="216" y="350"/>
                  </a:lnTo>
                  <a:lnTo>
                    <a:pt x="206" y="354"/>
                  </a:lnTo>
                  <a:lnTo>
                    <a:pt x="194" y="358"/>
                  </a:lnTo>
                  <a:lnTo>
                    <a:pt x="180" y="360"/>
                  </a:lnTo>
                  <a:lnTo>
                    <a:pt x="180" y="360"/>
                  </a:lnTo>
                  <a:lnTo>
                    <a:pt x="164" y="358"/>
                  </a:lnTo>
                  <a:lnTo>
                    <a:pt x="152" y="354"/>
                  </a:lnTo>
                  <a:lnTo>
                    <a:pt x="140" y="346"/>
                  </a:lnTo>
                  <a:lnTo>
                    <a:pt x="132" y="338"/>
                  </a:lnTo>
                  <a:lnTo>
                    <a:pt x="124" y="326"/>
                  </a:lnTo>
                  <a:lnTo>
                    <a:pt x="120" y="314"/>
                  </a:lnTo>
                  <a:lnTo>
                    <a:pt x="116" y="302"/>
                  </a:lnTo>
                  <a:lnTo>
                    <a:pt x="116" y="290"/>
                  </a:lnTo>
                  <a:lnTo>
                    <a:pt x="116" y="290"/>
                  </a:lnTo>
                  <a:lnTo>
                    <a:pt x="120" y="272"/>
                  </a:lnTo>
                  <a:lnTo>
                    <a:pt x="126" y="258"/>
                  </a:lnTo>
                  <a:lnTo>
                    <a:pt x="136" y="246"/>
                  </a:lnTo>
                  <a:lnTo>
                    <a:pt x="148" y="238"/>
                  </a:lnTo>
                  <a:lnTo>
                    <a:pt x="240" y="196"/>
                  </a:lnTo>
                  <a:lnTo>
                    <a:pt x="240" y="196"/>
                  </a:lnTo>
                  <a:close/>
                  <a:moveTo>
                    <a:pt x="24" y="150"/>
                  </a:moveTo>
                  <a:lnTo>
                    <a:pt x="24" y="150"/>
                  </a:lnTo>
                  <a:lnTo>
                    <a:pt x="26" y="132"/>
                  </a:lnTo>
                  <a:lnTo>
                    <a:pt x="30" y="114"/>
                  </a:lnTo>
                  <a:lnTo>
                    <a:pt x="36" y="96"/>
                  </a:lnTo>
                  <a:lnTo>
                    <a:pt x="44" y="82"/>
                  </a:lnTo>
                  <a:lnTo>
                    <a:pt x="52" y="68"/>
                  </a:lnTo>
                  <a:lnTo>
                    <a:pt x="64" y="56"/>
                  </a:lnTo>
                  <a:lnTo>
                    <a:pt x="74" y="44"/>
                  </a:lnTo>
                  <a:lnTo>
                    <a:pt x="88" y="34"/>
                  </a:lnTo>
                  <a:lnTo>
                    <a:pt x="100" y="26"/>
                  </a:lnTo>
                  <a:lnTo>
                    <a:pt x="114" y="18"/>
                  </a:lnTo>
                  <a:lnTo>
                    <a:pt x="130" y="12"/>
                  </a:lnTo>
                  <a:lnTo>
                    <a:pt x="144" y="8"/>
                  </a:lnTo>
                  <a:lnTo>
                    <a:pt x="174" y="2"/>
                  </a:lnTo>
                  <a:lnTo>
                    <a:pt x="206" y="0"/>
                  </a:lnTo>
                  <a:lnTo>
                    <a:pt x="206" y="0"/>
                  </a:lnTo>
                  <a:lnTo>
                    <a:pt x="232" y="2"/>
                  </a:lnTo>
                  <a:lnTo>
                    <a:pt x="260" y="8"/>
                  </a:lnTo>
                  <a:lnTo>
                    <a:pt x="286" y="18"/>
                  </a:lnTo>
                  <a:lnTo>
                    <a:pt x="310" y="32"/>
                  </a:lnTo>
                  <a:lnTo>
                    <a:pt x="322" y="40"/>
                  </a:lnTo>
                  <a:lnTo>
                    <a:pt x="332" y="50"/>
                  </a:lnTo>
                  <a:lnTo>
                    <a:pt x="340" y="58"/>
                  </a:lnTo>
                  <a:lnTo>
                    <a:pt x="348" y="68"/>
                  </a:lnTo>
                  <a:lnTo>
                    <a:pt x="354" y="80"/>
                  </a:lnTo>
                  <a:lnTo>
                    <a:pt x="358" y="90"/>
                  </a:lnTo>
                  <a:lnTo>
                    <a:pt x="362" y="102"/>
                  </a:lnTo>
                  <a:lnTo>
                    <a:pt x="362" y="114"/>
                  </a:lnTo>
                  <a:lnTo>
                    <a:pt x="362" y="316"/>
                  </a:lnTo>
                  <a:lnTo>
                    <a:pt x="362" y="316"/>
                  </a:lnTo>
                  <a:lnTo>
                    <a:pt x="362" y="330"/>
                  </a:lnTo>
                  <a:lnTo>
                    <a:pt x="366" y="340"/>
                  </a:lnTo>
                  <a:lnTo>
                    <a:pt x="370" y="348"/>
                  </a:lnTo>
                  <a:lnTo>
                    <a:pt x="374" y="352"/>
                  </a:lnTo>
                  <a:lnTo>
                    <a:pt x="382" y="356"/>
                  </a:lnTo>
                  <a:lnTo>
                    <a:pt x="390" y="358"/>
                  </a:lnTo>
                  <a:lnTo>
                    <a:pt x="400" y="356"/>
                  </a:lnTo>
                  <a:lnTo>
                    <a:pt x="412" y="350"/>
                  </a:lnTo>
                  <a:lnTo>
                    <a:pt x="412" y="350"/>
                  </a:lnTo>
                  <a:lnTo>
                    <a:pt x="406" y="364"/>
                  </a:lnTo>
                  <a:lnTo>
                    <a:pt x="398" y="378"/>
                  </a:lnTo>
                  <a:lnTo>
                    <a:pt x="388" y="388"/>
                  </a:lnTo>
                  <a:lnTo>
                    <a:pt x="378" y="398"/>
                  </a:lnTo>
                  <a:lnTo>
                    <a:pt x="366" y="406"/>
                  </a:lnTo>
                  <a:lnTo>
                    <a:pt x="354" y="412"/>
                  </a:lnTo>
                  <a:lnTo>
                    <a:pt x="342" y="416"/>
                  </a:lnTo>
                  <a:lnTo>
                    <a:pt x="330" y="416"/>
                  </a:lnTo>
                  <a:lnTo>
                    <a:pt x="330" y="416"/>
                  </a:lnTo>
                  <a:lnTo>
                    <a:pt x="316" y="416"/>
                  </a:lnTo>
                  <a:lnTo>
                    <a:pt x="304" y="414"/>
                  </a:lnTo>
                  <a:lnTo>
                    <a:pt x="290" y="410"/>
                  </a:lnTo>
                  <a:lnTo>
                    <a:pt x="280" y="402"/>
                  </a:lnTo>
                  <a:lnTo>
                    <a:pt x="270" y="394"/>
                  </a:lnTo>
                  <a:lnTo>
                    <a:pt x="260" y="384"/>
                  </a:lnTo>
                  <a:lnTo>
                    <a:pt x="250" y="370"/>
                  </a:lnTo>
                  <a:lnTo>
                    <a:pt x="244" y="354"/>
                  </a:lnTo>
                  <a:lnTo>
                    <a:pt x="244" y="354"/>
                  </a:lnTo>
                  <a:lnTo>
                    <a:pt x="228" y="368"/>
                  </a:lnTo>
                  <a:lnTo>
                    <a:pt x="212" y="380"/>
                  </a:lnTo>
                  <a:lnTo>
                    <a:pt x="196" y="390"/>
                  </a:lnTo>
                  <a:lnTo>
                    <a:pt x="180" y="400"/>
                  </a:lnTo>
                  <a:lnTo>
                    <a:pt x="164" y="406"/>
                  </a:lnTo>
                  <a:lnTo>
                    <a:pt x="146" y="412"/>
                  </a:lnTo>
                  <a:lnTo>
                    <a:pt x="128" y="414"/>
                  </a:lnTo>
                  <a:lnTo>
                    <a:pt x="110" y="416"/>
                  </a:lnTo>
                  <a:lnTo>
                    <a:pt x="110" y="416"/>
                  </a:lnTo>
                  <a:lnTo>
                    <a:pt x="98" y="416"/>
                  </a:lnTo>
                  <a:lnTo>
                    <a:pt x="84" y="414"/>
                  </a:lnTo>
                  <a:lnTo>
                    <a:pt x="72" y="412"/>
                  </a:lnTo>
                  <a:lnTo>
                    <a:pt x="62" y="408"/>
                  </a:lnTo>
                  <a:lnTo>
                    <a:pt x="52" y="404"/>
                  </a:lnTo>
                  <a:lnTo>
                    <a:pt x="44" y="398"/>
                  </a:lnTo>
                  <a:lnTo>
                    <a:pt x="28" y="384"/>
                  </a:lnTo>
                  <a:lnTo>
                    <a:pt x="16" y="368"/>
                  </a:lnTo>
                  <a:lnTo>
                    <a:pt x="8" y="352"/>
                  </a:lnTo>
                  <a:lnTo>
                    <a:pt x="2" y="334"/>
                  </a:lnTo>
                  <a:lnTo>
                    <a:pt x="0" y="316"/>
                  </a:lnTo>
                  <a:lnTo>
                    <a:pt x="0" y="316"/>
                  </a:lnTo>
                  <a:lnTo>
                    <a:pt x="0" y="298"/>
                  </a:lnTo>
                  <a:lnTo>
                    <a:pt x="4" y="282"/>
                  </a:lnTo>
                  <a:lnTo>
                    <a:pt x="10" y="266"/>
                  </a:lnTo>
                  <a:lnTo>
                    <a:pt x="20" y="252"/>
                  </a:lnTo>
                  <a:lnTo>
                    <a:pt x="32" y="240"/>
                  </a:lnTo>
                  <a:lnTo>
                    <a:pt x="46" y="228"/>
                  </a:lnTo>
                  <a:lnTo>
                    <a:pt x="64" y="218"/>
                  </a:lnTo>
                  <a:lnTo>
                    <a:pt x="84" y="212"/>
                  </a:lnTo>
                  <a:lnTo>
                    <a:pt x="218" y="172"/>
                  </a:lnTo>
                  <a:lnTo>
                    <a:pt x="218" y="172"/>
                  </a:lnTo>
                  <a:lnTo>
                    <a:pt x="224" y="168"/>
                  </a:lnTo>
                  <a:lnTo>
                    <a:pt x="230" y="166"/>
                  </a:lnTo>
                  <a:lnTo>
                    <a:pt x="234" y="162"/>
                  </a:lnTo>
                  <a:lnTo>
                    <a:pt x="236" y="156"/>
                  </a:lnTo>
                  <a:lnTo>
                    <a:pt x="240" y="146"/>
                  </a:lnTo>
                  <a:lnTo>
                    <a:pt x="238" y="132"/>
                  </a:lnTo>
                  <a:lnTo>
                    <a:pt x="234" y="120"/>
                  </a:lnTo>
                  <a:lnTo>
                    <a:pt x="226" y="108"/>
                  </a:lnTo>
                  <a:lnTo>
                    <a:pt x="214" y="96"/>
                  </a:lnTo>
                  <a:lnTo>
                    <a:pt x="200" y="88"/>
                  </a:lnTo>
                  <a:lnTo>
                    <a:pt x="200" y="88"/>
                  </a:lnTo>
                  <a:lnTo>
                    <a:pt x="188" y="84"/>
                  </a:lnTo>
                  <a:lnTo>
                    <a:pt x="174" y="80"/>
                  </a:lnTo>
                  <a:lnTo>
                    <a:pt x="162" y="78"/>
                  </a:lnTo>
                  <a:lnTo>
                    <a:pt x="150" y="78"/>
                  </a:lnTo>
                  <a:lnTo>
                    <a:pt x="126" y="80"/>
                  </a:lnTo>
                  <a:lnTo>
                    <a:pt x="102" y="86"/>
                  </a:lnTo>
                  <a:lnTo>
                    <a:pt x="80" y="96"/>
                  </a:lnTo>
                  <a:lnTo>
                    <a:pt x="60" y="110"/>
                  </a:lnTo>
                  <a:lnTo>
                    <a:pt x="42" y="130"/>
                  </a:lnTo>
                  <a:lnTo>
                    <a:pt x="24" y="150"/>
                  </a:lnTo>
                  <a:lnTo>
                    <a:pt x="24" y="150"/>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p:cNvSpPr>
              <a:spLocks/>
            </p:cNvSpPr>
            <p:nvPr/>
          </p:nvSpPr>
          <p:spPr bwMode="auto">
            <a:xfrm>
              <a:off x="4908" y="4474"/>
              <a:ext cx="1024" cy="1127"/>
            </a:xfrm>
            <a:custGeom>
              <a:avLst/>
              <a:gdLst>
                <a:gd name="T0" fmla="*/ 188 w 380"/>
                <a:gd name="T1" fmla="*/ 8 h 418"/>
                <a:gd name="T2" fmla="*/ 264 w 380"/>
                <a:gd name="T3" fmla="*/ 18 h 418"/>
                <a:gd name="T4" fmla="*/ 272 w 380"/>
                <a:gd name="T5" fmla="*/ 10 h 418"/>
                <a:gd name="T6" fmla="*/ 296 w 380"/>
                <a:gd name="T7" fmla="*/ 0 h 418"/>
                <a:gd name="T8" fmla="*/ 326 w 380"/>
                <a:gd name="T9" fmla="*/ 2 h 418"/>
                <a:gd name="T10" fmla="*/ 362 w 380"/>
                <a:gd name="T11" fmla="*/ 16 h 418"/>
                <a:gd name="T12" fmla="*/ 352 w 380"/>
                <a:gd name="T13" fmla="*/ 180 h 418"/>
                <a:gd name="T14" fmla="*/ 342 w 380"/>
                <a:gd name="T15" fmla="*/ 166 h 418"/>
                <a:gd name="T16" fmla="*/ 318 w 380"/>
                <a:gd name="T17" fmla="*/ 142 h 418"/>
                <a:gd name="T18" fmla="*/ 292 w 380"/>
                <a:gd name="T19" fmla="*/ 124 h 418"/>
                <a:gd name="T20" fmla="*/ 266 w 380"/>
                <a:gd name="T21" fmla="*/ 114 h 418"/>
                <a:gd name="T22" fmla="*/ 252 w 380"/>
                <a:gd name="T23" fmla="*/ 114 h 418"/>
                <a:gd name="T24" fmla="*/ 228 w 380"/>
                <a:gd name="T25" fmla="*/ 118 h 418"/>
                <a:gd name="T26" fmla="*/ 208 w 380"/>
                <a:gd name="T27" fmla="*/ 132 h 418"/>
                <a:gd name="T28" fmla="*/ 192 w 380"/>
                <a:gd name="T29" fmla="*/ 154 h 418"/>
                <a:gd name="T30" fmla="*/ 188 w 380"/>
                <a:gd name="T31" fmla="*/ 188 h 418"/>
                <a:gd name="T32" fmla="*/ 188 w 380"/>
                <a:gd name="T33" fmla="*/ 324 h 418"/>
                <a:gd name="T34" fmla="*/ 192 w 380"/>
                <a:gd name="T35" fmla="*/ 356 h 418"/>
                <a:gd name="T36" fmla="*/ 204 w 380"/>
                <a:gd name="T37" fmla="*/ 378 h 418"/>
                <a:gd name="T38" fmla="*/ 228 w 380"/>
                <a:gd name="T39" fmla="*/ 390 h 418"/>
                <a:gd name="T40" fmla="*/ 258 w 380"/>
                <a:gd name="T41" fmla="*/ 396 h 418"/>
                <a:gd name="T42" fmla="*/ 98 w 380"/>
                <a:gd name="T43" fmla="*/ 404 h 418"/>
                <a:gd name="T44" fmla="*/ 10 w 380"/>
                <a:gd name="T45" fmla="*/ 392 h 418"/>
                <a:gd name="T46" fmla="*/ 38 w 380"/>
                <a:gd name="T47" fmla="*/ 382 h 418"/>
                <a:gd name="T48" fmla="*/ 54 w 380"/>
                <a:gd name="T49" fmla="*/ 372 h 418"/>
                <a:gd name="T50" fmla="*/ 62 w 380"/>
                <a:gd name="T51" fmla="*/ 354 h 418"/>
                <a:gd name="T52" fmla="*/ 66 w 380"/>
                <a:gd name="T53" fmla="*/ 324 h 418"/>
                <a:gd name="T54" fmla="*/ 66 w 380"/>
                <a:gd name="T55" fmla="*/ 82 h 418"/>
                <a:gd name="T56" fmla="*/ 62 w 380"/>
                <a:gd name="T57" fmla="*/ 54 h 418"/>
                <a:gd name="T58" fmla="*/ 50 w 380"/>
                <a:gd name="T59" fmla="*/ 36 h 418"/>
                <a:gd name="T60" fmla="*/ 30 w 380"/>
                <a:gd name="T61" fmla="*/ 28 h 418"/>
                <a:gd name="T62" fmla="*/ 0 w 380"/>
                <a:gd name="T63" fmla="*/ 24 h 418"/>
                <a:gd name="T64" fmla="*/ 0 w 380"/>
                <a:gd name="T65" fmla="*/ 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0" h="418">
                  <a:moveTo>
                    <a:pt x="0" y="8"/>
                  </a:moveTo>
                  <a:lnTo>
                    <a:pt x="188" y="8"/>
                  </a:lnTo>
                  <a:lnTo>
                    <a:pt x="188" y="112"/>
                  </a:lnTo>
                  <a:lnTo>
                    <a:pt x="264" y="18"/>
                  </a:lnTo>
                  <a:lnTo>
                    <a:pt x="264" y="18"/>
                  </a:lnTo>
                  <a:lnTo>
                    <a:pt x="272" y="10"/>
                  </a:lnTo>
                  <a:lnTo>
                    <a:pt x="284" y="4"/>
                  </a:lnTo>
                  <a:lnTo>
                    <a:pt x="296" y="0"/>
                  </a:lnTo>
                  <a:lnTo>
                    <a:pt x="310" y="0"/>
                  </a:lnTo>
                  <a:lnTo>
                    <a:pt x="326" y="2"/>
                  </a:lnTo>
                  <a:lnTo>
                    <a:pt x="344" y="6"/>
                  </a:lnTo>
                  <a:lnTo>
                    <a:pt x="362" y="16"/>
                  </a:lnTo>
                  <a:lnTo>
                    <a:pt x="380" y="28"/>
                  </a:lnTo>
                  <a:lnTo>
                    <a:pt x="352" y="180"/>
                  </a:lnTo>
                  <a:lnTo>
                    <a:pt x="352" y="180"/>
                  </a:lnTo>
                  <a:lnTo>
                    <a:pt x="342" y="166"/>
                  </a:lnTo>
                  <a:lnTo>
                    <a:pt x="330" y="152"/>
                  </a:lnTo>
                  <a:lnTo>
                    <a:pt x="318" y="142"/>
                  </a:lnTo>
                  <a:lnTo>
                    <a:pt x="304" y="132"/>
                  </a:lnTo>
                  <a:lnTo>
                    <a:pt x="292" y="124"/>
                  </a:lnTo>
                  <a:lnTo>
                    <a:pt x="278" y="118"/>
                  </a:lnTo>
                  <a:lnTo>
                    <a:pt x="266" y="114"/>
                  </a:lnTo>
                  <a:lnTo>
                    <a:pt x="252" y="114"/>
                  </a:lnTo>
                  <a:lnTo>
                    <a:pt x="252" y="114"/>
                  </a:lnTo>
                  <a:lnTo>
                    <a:pt x="240" y="114"/>
                  </a:lnTo>
                  <a:lnTo>
                    <a:pt x="228" y="118"/>
                  </a:lnTo>
                  <a:lnTo>
                    <a:pt x="218" y="124"/>
                  </a:lnTo>
                  <a:lnTo>
                    <a:pt x="208" y="132"/>
                  </a:lnTo>
                  <a:lnTo>
                    <a:pt x="200" y="142"/>
                  </a:lnTo>
                  <a:lnTo>
                    <a:pt x="192" y="154"/>
                  </a:lnTo>
                  <a:lnTo>
                    <a:pt x="188" y="170"/>
                  </a:lnTo>
                  <a:lnTo>
                    <a:pt x="188" y="188"/>
                  </a:lnTo>
                  <a:lnTo>
                    <a:pt x="188" y="324"/>
                  </a:lnTo>
                  <a:lnTo>
                    <a:pt x="188" y="324"/>
                  </a:lnTo>
                  <a:lnTo>
                    <a:pt x="188" y="342"/>
                  </a:lnTo>
                  <a:lnTo>
                    <a:pt x="192" y="356"/>
                  </a:lnTo>
                  <a:lnTo>
                    <a:pt x="198" y="368"/>
                  </a:lnTo>
                  <a:lnTo>
                    <a:pt x="204" y="378"/>
                  </a:lnTo>
                  <a:lnTo>
                    <a:pt x="216" y="384"/>
                  </a:lnTo>
                  <a:lnTo>
                    <a:pt x="228" y="390"/>
                  </a:lnTo>
                  <a:lnTo>
                    <a:pt x="242" y="394"/>
                  </a:lnTo>
                  <a:lnTo>
                    <a:pt x="258" y="396"/>
                  </a:lnTo>
                  <a:lnTo>
                    <a:pt x="258" y="418"/>
                  </a:lnTo>
                  <a:lnTo>
                    <a:pt x="98" y="404"/>
                  </a:lnTo>
                  <a:lnTo>
                    <a:pt x="4" y="410"/>
                  </a:lnTo>
                  <a:lnTo>
                    <a:pt x="10" y="392"/>
                  </a:lnTo>
                  <a:lnTo>
                    <a:pt x="10" y="392"/>
                  </a:lnTo>
                  <a:lnTo>
                    <a:pt x="38" y="382"/>
                  </a:lnTo>
                  <a:lnTo>
                    <a:pt x="48" y="378"/>
                  </a:lnTo>
                  <a:lnTo>
                    <a:pt x="54" y="372"/>
                  </a:lnTo>
                  <a:lnTo>
                    <a:pt x="60" y="364"/>
                  </a:lnTo>
                  <a:lnTo>
                    <a:pt x="62" y="354"/>
                  </a:lnTo>
                  <a:lnTo>
                    <a:pt x="64" y="342"/>
                  </a:lnTo>
                  <a:lnTo>
                    <a:pt x="66" y="324"/>
                  </a:lnTo>
                  <a:lnTo>
                    <a:pt x="66" y="82"/>
                  </a:lnTo>
                  <a:lnTo>
                    <a:pt x="66" y="82"/>
                  </a:lnTo>
                  <a:lnTo>
                    <a:pt x="64" y="66"/>
                  </a:lnTo>
                  <a:lnTo>
                    <a:pt x="62" y="54"/>
                  </a:lnTo>
                  <a:lnTo>
                    <a:pt x="58" y="44"/>
                  </a:lnTo>
                  <a:lnTo>
                    <a:pt x="50" y="36"/>
                  </a:lnTo>
                  <a:lnTo>
                    <a:pt x="42" y="32"/>
                  </a:lnTo>
                  <a:lnTo>
                    <a:pt x="30" y="28"/>
                  </a:lnTo>
                  <a:lnTo>
                    <a:pt x="18" y="26"/>
                  </a:lnTo>
                  <a:lnTo>
                    <a:pt x="0" y="24"/>
                  </a:lnTo>
                  <a:lnTo>
                    <a:pt x="0" y="8"/>
                  </a:lnTo>
                  <a:lnTo>
                    <a:pt x="0" y="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p:cNvSpPr>
              <a:spLocks noEditPoints="1"/>
            </p:cNvSpPr>
            <p:nvPr/>
          </p:nvSpPr>
          <p:spPr bwMode="auto">
            <a:xfrm>
              <a:off x="6860" y="4146"/>
              <a:ext cx="1309" cy="1433"/>
            </a:xfrm>
            <a:custGeom>
              <a:avLst/>
              <a:gdLst>
                <a:gd name="T0" fmla="*/ 428 w 486"/>
                <a:gd name="T1" fmla="*/ 0 h 532"/>
                <a:gd name="T2" fmla="*/ 428 w 486"/>
                <a:gd name="T3" fmla="*/ 452 h 532"/>
                <a:gd name="T4" fmla="*/ 432 w 486"/>
                <a:gd name="T5" fmla="*/ 474 h 532"/>
                <a:gd name="T6" fmla="*/ 442 w 486"/>
                <a:gd name="T7" fmla="*/ 492 h 532"/>
                <a:gd name="T8" fmla="*/ 460 w 486"/>
                <a:gd name="T9" fmla="*/ 506 h 532"/>
                <a:gd name="T10" fmla="*/ 486 w 486"/>
                <a:gd name="T11" fmla="*/ 516 h 532"/>
                <a:gd name="T12" fmla="*/ 220 w 486"/>
                <a:gd name="T13" fmla="*/ 532 h 532"/>
                <a:gd name="T14" fmla="*/ 190 w 486"/>
                <a:gd name="T15" fmla="*/ 530 h 532"/>
                <a:gd name="T16" fmla="*/ 140 w 486"/>
                <a:gd name="T17" fmla="*/ 522 h 532"/>
                <a:gd name="T18" fmla="*/ 98 w 486"/>
                <a:gd name="T19" fmla="*/ 508 h 532"/>
                <a:gd name="T20" fmla="*/ 64 w 486"/>
                <a:gd name="T21" fmla="*/ 486 h 532"/>
                <a:gd name="T22" fmla="*/ 38 w 486"/>
                <a:gd name="T23" fmla="*/ 458 h 532"/>
                <a:gd name="T24" fmla="*/ 18 w 486"/>
                <a:gd name="T25" fmla="*/ 426 h 532"/>
                <a:gd name="T26" fmla="*/ 6 w 486"/>
                <a:gd name="T27" fmla="*/ 390 h 532"/>
                <a:gd name="T28" fmla="*/ 2 w 486"/>
                <a:gd name="T29" fmla="*/ 350 h 532"/>
                <a:gd name="T30" fmla="*/ 0 w 486"/>
                <a:gd name="T31" fmla="*/ 330 h 532"/>
                <a:gd name="T32" fmla="*/ 4 w 486"/>
                <a:gd name="T33" fmla="*/ 294 h 532"/>
                <a:gd name="T34" fmla="*/ 14 w 486"/>
                <a:gd name="T35" fmla="*/ 258 h 532"/>
                <a:gd name="T36" fmla="*/ 30 w 486"/>
                <a:gd name="T37" fmla="*/ 224 h 532"/>
                <a:gd name="T38" fmla="*/ 52 w 486"/>
                <a:gd name="T39" fmla="*/ 194 h 532"/>
                <a:gd name="T40" fmla="*/ 78 w 486"/>
                <a:gd name="T41" fmla="*/ 168 h 532"/>
                <a:gd name="T42" fmla="*/ 110 w 486"/>
                <a:gd name="T43" fmla="*/ 146 h 532"/>
                <a:gd name="T44" fmla="*/ 148 w 486"/>
                <a:gd name="T45" fmla="*/ 134 h 532"/>
                <a:gd name="T46" fmla="*/ 188 w 486"/>
                <a:gd name="T47" fmla="*/ 130 h 532"/>
                <a:gd name="T48" fmla="*/ 220 w 486"/>
                <a:gd name="T49" fmla="*/ 132 h 532"/>
                <a:gd name="T50" fmla="*/ 250 w 486"/>
                <a:gd name="T51" fmla="*/ 138 h 532"/>
                <a:gd name="T52" fmla="*/ 278 w 486"/>
                <a:gd name="T53" fmla="*/ 150 h 532"/>
                <a:gd name="T54" fmla="*/ 304 w 486"/>
                <a:gd name="T55" fmla="*/ 170 h 532"/>
                <a:gd name="T56" fmla="*/ 306 w 486"/>
                <a:gd name="T57" fmla="*/ 68 h 532"/>
                <a:gd name="T58" fmla="*/ 302 w 486"/>
                <a:gd name="T59" fmla="*/ 38 h 532"/>
                <a:gd name="T60" fmla="*/ 292 w 486"/>
                <a:gd name="T61" fmla="*/ 24 h 532"/>
                <a:gd name="T62" fmla="*/ 272 w 486"/>
                <a:gd name="T63" fmla="*/ 18 h 532"/>
                <a:gd name="T64" fmla="*/ 242 w 486"/>
                <a:gd name="T65" fmla="*/ 0 h 532"/>
                <a:gd name="T66" fmla="*/ 224 w 486"/>
                <a:gd name="T67" fmla="*/ 170 h 532"/>
                <a:gd name="T68" fmla="*/ 240 w 486"/>
                <a:gd name="T69" fmla="*/ 170 h 532"/>
                <a:gd name="T70" fmla="*/ 270 w 486"/>
                <a:gd name="T71" fmla="*/ 178 h 532"/>
                <a:gd name="T72" fmla="*/ 292 w 486"/>
                <a:gd name="T73" fmla="*/ 194 h 532"/>
                <a:gd name="T74" fmla="*/ 304 w 486"/>
                <a:gd name="T75" fmla="*/ 222 h 532"/>
                <a:gd name="T76" fmla="*/ 306 w 486"/>
                <a:gd name="T77" fmla="*/ 462 h 532"/>
                <a:gd name="T78" fmla="*/ 306 w 486"/>
                <a:gd name="T79" fmla="*/ 468 h 532"/>
                <a:gd name="T80" fmla="*/ 300 w 486"/>
                <a:gd name="T81" fmla="*/ 482 h 532"/>
                <a:gd name="T82" fmla="*/ 288 w 486"/>
                <a:gd name="T83" fmla="*/ 494 h 532"/>
                <a:gd name="T84" fmla="*/ 270 w 486"/>
                <a:gd name="T85" fmla="*/ 502 h 532"/>
                <a:gd name="T86" fmla="*/ 260 w 486"/>
                <a:gd name="T87" fmla="*/ 502 h 532"/>
                <a:gd name="T88" fmla="*/ 230 w 486"/>
                <a:gd name="T89" fmla="*/ 498 h 532"/>
                <a:gd name="T90" fmla="*/ 206 w 486"/>
                <a:gd name="T91" fmla="*/ 486 h 532"/>
                <a:gd name="T92" fmla="*/ 182 w 486"/>
                <a:gd name="T93" fmla="*/ 468 h 532"/>
                <a:gd name="T94" fmla="*/ 162 w 486"/>
                <a:gd name="T95" fmla="*/ 446 h 532"/>
                <a:gd name="T96" fmla="*/ 146 w 486"/>
                <a:gd name="T97" fmla="*/ 418 h 532"/>
                <a:gd name="T98" fmla="*/ 126 w 486"/>
                <a:gd name="T99" fmla="*/ 358 h 532"/>
                <a:gd name="T100" fmla="*/ 122 w 486"/>
                <a:gd name="T101" fmla="*/ 326 h 532"/>
                <a:gd name="T102" fmla="*/ 128 w 486"/>
                <a:gd name="T103" fmla="*/ 276 h 532"/>
                <a:gd name="T104" fmla="*/ 146 w 486"/>
                <a:gd name="T105" fmla="*/ 224 h 532"/>
                <a:gd name="T106" fmla="*/ 160 w 486"/>
                <a:gd name="T107" fmla="*/ 202 h 532"/>
                <a:gd name="T108" fmla="*/ 178 w 486"/>
                <a:gd name="T109" fmla="*/ 186 h 532"/>
                <a:gd name="T110" fmla="*/ 198 w 486"/>
                <a:gd name="T111" fmla="*/ 174 h 532"/>
                <a:gd name="T112" fmla="*/ 224 w 486"/>
                <a:gd name="T113" fmla="*/ 17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6" h="532">
                  <a:moveTo>
                    <a:pt x="242" y="0"/>
                  </a:moveTo>
                  <a:lnTo>
                    <a:pt x="428" y="0"/>
                  </a:lnTo>
                  <a:lnTo>
                    <a:pt x="428" y="452"/>
                  </a:lnTo>
                  <a:lnTo>
                    <a:pt x="428" y="452"/>
                  </a:lnTo>
                  <a:lnTo>
                    <a:pt x="428" y="464"/>
                  </a:lnTo>
                  <a:lnTo>
                    <a:pt x="432" y="474"/>
                  </a:lnTo>
                  <a:lnTo>
                    <a:pt x="436" y="484"/>
                  </a:lnTo>
                  <a:lnTo>
                    <a:pt x="442" y="492"/>
                  </a:lnTo>
                  <a:lnTo>
                    <a:pt x="450" y="500"/>
                  </a:lnTo>
                  <a:lnTo>
                    <a:pt x="460" y="506"/>
                  </a:lnTo>
                  <a:lnTo>
                    <a:pt x="472" y="512"/>
                  </a:lnTo>
                  <a:lnTo>
                    <a:pt x="486" y="516"/>
                  </a:lnTo>
                  <a:lnTo>
                    <a:pt x="486" y="532"/>
                  </a:lnTo>
                  <a:lnTo>
                    <a:pt x="220" y="532"/>
                  </a:lnTo>
                  <a:lnTo>
                    <a:pt x="220" y="532"/>
                  </a:lnTo>
                  <a:lnTo>
                    <a:pt x="190" y="530"/>
                  </a:lnTo>
                  <a:lnTo>
                    <a:pt x="164" y="528"/>
                  </a:lnTo>
                  <a:lnTo>
                    <a:pt x="140" y="522"/>
                  </a:lnTo>
                  <a:lnTo>
                    <a:pt x="118" y="516"/>
                  </a:lnTo>
                  <a:lnTo>
                    <a:pt x="98" y="508"/>
                  </a:lnTo>
                  <a:lnTo>
                    <a:pt x="80" y="498"/>
                  </a:lnTo>
                  <a:lnTo>
                    <a:pt x="64" y="486"/>
                  </a:lnTo>
                  <a:lnTo>
                    <a:pt x="50" y="474"/>
                  </a:lnTo>
                  <a:lnTo>
                    <a:pt x="38" y="458"/>
                  </a:lnTo>
                  <a:lnTo>
                    <a:pt x="28" y="444"/>
                  </a:lnTo>
                  <a:lnTo>
                    <a:pt x="18" y="426"/>
                  </a:lnTo>
                  <a:lnTo>
                    <a:pt x="12" y="408"/>
                  </a:lnTo>
                  <a:lnTo>
                    <a:pt x="6" y="390"/>
                  </a:lnTo>
                  <a:lnTo>
                    <a:pt x="4" y="370"/>
                  </a:lnTo>
                  <a:lnTo>
                    <a:pt x="2" y="350"/>
                  </a:lnTo>
                  <a:lnTo>
                    <a:pt x="0" y="330"/>
                  </a:lnTo>
                  <a:lnTo>
                    <a:pt x="0" y="330"/>
                  </a:lnTo>
                  <a:lnTo>
                    <a:pt x="2" y="312"/>
                  </a:lnTo>
                  <a:lnTo>
                    <a:pt x="4" y="294"/>
                  </a:lnTo>
                  <a:lnTo>
                    <a:pt x="8" y="276"/>
                  </a:lnTo>
                  <a:lnTo>
                    <a:pt x="14" y="258"/>
                  </a:lnTo>
                  <a:lnTo>
                    <a:pt x="22" y="240"/>
                  </a:lnTo>
                  <a:lnTo>
                    <a:pt x="30" y="224"/>
                  </a:lnTo>
                  <a:lnTo>
                    <a:pt x="40" y="208"/>
                  </a:lnTo>
                  <a:lnTo>
                    <a:pt x="52" y="194"/>
                  </a:lnTo>
                  <a:lnTo>
                    <a:pt x="64" y="180"/>
                  </a:lnTo>
                  <a:lnTo>
                    <a:pt x="78" y="168"/>
                  </a:lnTo>
                  <a:lnTo>
                    <a:pt x="94" y="156"/>
                  </a:lnTo>
                  <a:lnTo>
                    <a:pt x="110" y="146"/>
                  </a:lnTo>
                  <a:lnTo>
                    <a:pt x="128" y="140"/>
                  </a:lnTo>
                  <a:lnTo>
                    <a:pt x="148" y="134"/>
                  </a:lnTo>
                  <a:lnTo>
                    <a:pt x="166" y="130"/>
                  </a:lnTo>
                  <a:lnTo>
                    <a:pt x="188" y="130"/>
                  </a:lnTo>
                  <a:lnTo>
                    <a:pt x="188" y="130"/>
                  </a:lnTo>
                  <a:lnTo>
                    <a:pt x="220" y="132"/>
                  </a:lnTo>
                  <a:lnTo>
                    <a:pt x="236" y="134"/>
                  </a:lnTo>
                  <a:lnTo>
                    <a:pt x="250" y="138"/>
                  </a:lnTo>
                  <a:lnTo>
                    <a:pt x="266" y="144"/>
                  </a:lnTo>
                  <a:lnTo>
                    <a:pt x="278" y="150"/>
                  </a:lnTo>
                  <a:lnTo>
                    <a:pt x="292" y="160"/>
                  </a:lnTo>
                  <a:lnTo>
                    <a:pt x="304" y="170"/>
                  </a:lnTo>
                  <a:lnTo>
                    <a:pt x="306" y="68"/>
                  </a:lnTo>
                  <a:lnTo>
                    <a:pt x="306" y="68"/>
                  </a:lnTo>
                  <a:lnTo>
                    <a:pt x="304" y="52"/>
                  </a:lnTo>
                  <a:lnTo>
                    <a:pt x="302" y="38"/>
                  </a:lnTo>
                  <a:lnTo>
                    <a:pt x="298" y="30"/>
                  </a:lnTo>
                  <a:lnTo>
                    <a:pt x="292" y="24"/>
                  </a:lnTo>
                  <a:lnTo>
                    <a:pt x="284" y="20"/>
                  </a:lnTo>
                  <a:lnTo>
                    <a:pt x="272" y="18"/>
                  </a:lnTo>
                  <a:lnTo>
                    <a:pt x="242" y="14"/>
                  </a:lnTo>
                  <a:lnTo>
                    <a:pt x="242" y="0"/>
                  </a:lnTo>
                  <a:lnTo>
                    <a:pt x="242" y="0"/>
                  </a:lnTo>
                  <a:close/>
                  <a:moveTo>
                    <a:pt x="224" y="170"/>
                  </a:moveTo>
                  <a:lnTo>
                    <a:pt x="224" y="170"/>
                  </a:lnTo>
                  <a:lnTo>
                    <a:pt x="240" y="170"/>
                  </a:lnTo>
                  <a:lnTo>
                    <a:pt x="256" y="172"/>
                  </a:lnTo>
                  <a:lnTo>
                    <a:pt x="270" y="178"/>
                  </a:lnTo>
                  <a:lnTo>
                    <a:pt x="282" y="184"/>
                  </a:lnTo>
                  <a:lnTo>
                    <a:pt x="292" y="194"/>
                  </a:lnTo>
                  <a:lnTo>
                    <a:pt x="300" y="206"/>
                  </a:lnTo>
                  <a:lnTo>
                    <a:pt x="304" y="222"/>
                  </a:lnTo>
                  <a:lnTo>
                    <a:pt x="306" y="242"/>
                  </a:lnTo>
                  <a:lnTo>
                    <a:pt x="306" y="462"/>
                  </a:lnTo>
                  <a:lnTo>
                    <a:pt x="306" y="462"/>
                  </a:lnTo>
                  <a:lnTo>
                    <a:pt x="306" y="468"/>
                  </a:lnTo>
                  <a:lnTo>
                    <a:pt x="304" y="476"/>
                  </a:lnTo>
                  <a:lnTo>
                    <a:pt x="300" y="482"/>
                  </a:lnTo>
                  <a:lnTo>
                    <a:pt x="294" y="490"/>
                  </a:lnTo>
                  <a:lnTo>
                    <a:pt x="288" y="494"/>
                  </a:lnTo>
                  <a:lnTo>
                    <a:pt x="280" y="500"/>
                  </a:lnTo>
                  <a:lnTo>
                    <a:pt x="270" y="502"/>
                  </a:lnTo>
                  <a:lnTo>
                    <a:pt x="260" y="502"/>
                  </a:lnTo>
                  <a:lnTo>
                    <a:pt x="260" y="502"/>
                  </a:lnTo>
                  <a:lnTo>
                    <a:pt x="244" y="502"/>
                  </a:lnTo>
                  <a:lnTo>
                    <a:pt x="230" y="498"/>
                  </a:lnTo>
                  <a:lnTo>
                    <a:pt x="218" y="492"/>
                  </a:lnTo>
                  <a:lnTo>
                    <a:pt x="206" y="486"/>
                  </a:lnTo>
                  <a:lnTo>
                    <a:pt x="194" y="478"/>
                  </a:lnTo>
                  <a:lnTo>
                    <a:pt x="182" y="468"/>
                  </a:lnTo>
                  <a:lnTo>
                    <a:pt x="172" y="458"/>
                  </a:lnTo>
                  <a:lnTo>
                    <a:pt x="162" y="446"/>
                  </a:lnTo>
                  <a:lnTo>
                    <a:pt x="154" y="432"/>
                  </a:lnTo>
                  <a:lnTo>
                    <a:pt x="146" y="418"/>
                  </a:lnTo>
                  <a:lnTo>
                    <a:pt x="134" y="390"/>
                  </a:lnTo>
                  <a:lnTo>
                    <a:pt x="126" y="358"/>
                  </a:lnTo>
                  <a:lnTo>
                    <a:pt x="122" y="326"/>
                  </a:lnTo>
                  <a:lnTo>
                    <a:pt x="122" y="326"/>
                  </a:lnTo>
                  <a:lnTo>
                    <a:pt x="124" y="302"/>
                  </a:lnTo>
                  <a:lnTo>
                    <a:pt x="128" y="276"/>
                  </a:lnTo>
                  <a:lnTo>
                    <a:pt x="134" y="250"/>
                  </a:lnTo>
                  <a:lnTo>
                    <a:pt x="146" y="224"/>
                  </a:lnTo>
                  <a:lnTo>
                    <a:pt x="152" y="214"/>
                  </a:lnTo>
                  <a:lnTo>
                    <a:pt x="160" y="202"/>
                  </a:lnTo>
                  <a:lnTo>
                    <a:pt x="168" y="194"/>
                  </a:lnTo>
                  <a:lnTo>
                    <a:pt x="178" y="186"/>
                  </a:lnTo>
                  <a:lnTo>
                    <a:pt x="188" y="178"/>
                  </a:lnTo>
                  <a:lnTo>
                    <a:pt x="198" y="174"/>
                  </a:lnTo>
                  <a:lnTo>
                    <a:pt x="210" y="170"/>
                  </a:lnTo>
                  <a:lnTo>
                    <a:pt x="224" y="170"/>
                  </a:lnTo>
                  <a:lnTo>
                    <a:pt x="224" y="170"/>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descr="NoCircleLineText0521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351" y="5876813"/>
            <a:ext cx="3447229" cy="920674"/>
          </a:xfrm>
          <a:prstGeom prst="rect">
            <a:avLst/>
          </a:prstGeom>
        </p:spPr>
      </p:pic>
    </p:spTree>
    <p:extLst>
      <p:ext uri="{BB962C8B-B14F-4D97-AF65-F5344CB8AC3E}">
        <p14:creationId xmlns:p14="http://schemas.microsoft.com/office/powerpoint/2010/main" val="21883209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blinds(horizontal)">
                                      <p:cBhvr>
                                        <p:cTn id="7" dur="500"/>
                                        <p:tgtEl>
                                          <p:spTgt spid="10">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6" end="6"/>
                                            </p:txEl>
                                          </p:spTgt>
                                        </p:tgtEl>
                                        <p:attrNameLst>
                                          <p:attrName>style.visibility</p:attrName>
                                        </p:attrNameLst>
                                      </p:cBhvr>
                                      <p:to>
                                        <p:strVal val="visible"/>
                                      </p:to>
                                    </p:set>
                                    <p:animEffect transition="in" filter="blinds(horizontal)">
                                      <p:cBhvr>
                                        <p:cTn id="12" dur="500"/>
                                        <p:tgtEl>
                                          <p:spTgt spid="10">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3762" y="320505"/>
            <a:ext cx="8285291" cy="461665"/>
          </a:xfrm>
          <a:prstGeom prst="rect">
            <a:avLst/>
          </a:prstGeom>
          <a:noFill/>
        </p:spPr>
        <p:txBody>
          <a:bodyPr wrap="none" rtlCol="0">
            <a:spAutoFit/>
          </a:bodyPr>
          <a:lstStyle/>
          <a:p>
            <a:r>
              <a:rPr lang="en-US" sz="2400" b="1" dirty="0" smtClean="0"/>
              <a:t>COLLABORATIVE FOREST LANDSCAPE RESTORATION PROGRAM</a:t>
            </a:r>
            <a:endParaRPr lang="en-US" sz="2400" b="1" dirty="0"/>
          </a:p>
        </p:txBody>
      </p:sp>
      <p:sp>
        <p:nvSpPr>
          <p:cNvPr id="10" name="TextBox 9"/>
          <p:cNvSpPr txBox="1"/>
          <p:nvPr/>
        </p:nvSpPr>
        <p:spPr>
          <a:xfrm>
            <a:off x="6842869" y="1030096"/>
            <a:ext cx="2375835" cy="5047535"/>
          </a:xfrm>
          <a:prstGeom prst="rect">
            <a:avLst/>
          </a:prstGeom>
          <a:noFill/>
        </p:spPr>
        <p:txBody>
          <a:bodyPr wrap="square" rtlCol="0">
            <a:spAutoFit/>
          </a:bodyPr>
          <a:lstStyle/>
          <a:p>
            <a:r>
              <a:rPr lang="en-US" sz="1400" dirty="0" smtClean="0">
                <a:solidFill>
                  <a:srgbClr val="000000"/>
                </a:solidFill>
              </a:rPr>
              <a:t>Federal Landscape Restoration Act (2009) &amp; Collaborative Forest Landscape Restoration Program (CFLR):</a:t>
            </a:r>
          </a:p>
          <a:p>
            <a:endParaRPr lang="en-US" sz="1400" dirty="0" smtClean="0">
              <a:solidFill>
                <a:srgbClr val="000000"/>
              </a:solidFill>
            </a:endParaRPr>
          </a:p>
          <a:p>
            <a:pPr marL="285750" indent="-285750">
              <a:buFont typeface="Wingdings" charset="0"/>
              <a:buChar char=""/>
            </a:pPr>
            <a:r>
              <a:rPr lang="en-US" sz="1400" dirty="0" smtClean="0">
                <a:solidFill>
                  <a:srgbClr val="000000"/>
                </a:solidFill>
                <a:ea typeface="Wingdings"/>
                <a:cs typeface="Wingdings"/>
                <a:sym typeface="Wingdings"/>
              </a:rPr>
              <a:t>Competitive funding program thru USFS</a:t>
            </a:r>
          </a:p>
          <a:p>
            <a:pPr marL="285750" indent="-285750">
              <a:buFont typeface="Wingdings" charset="0"/>
              <a:buChar char=""/>
            </a:pPr>
            <a:endParaRPr lang="en-US" sz="1400" dirty="0" smtClean="0">
              <a:solidFill>
                <a:srgbClr val="000000"/>
              </a:solidFill>
              <a:ea typeface="Wingdings"/>
              <a:cs typeface="Wingdings"/>
              <a:sym typeface="Wingdings"/>
            </a:endParaRPr>
          </a:p>
          <a:p>
            <a:pPr marL="285750" indent="-285750">
              <a:buFont typeface="Wingdings" charset="0"/>
              <a:buChar char=""/>
            </a:pPr>
            <a:r>
              <a:rPr lang="en-US" sz="1400" dirty="0" smtClean="0">
                <a:solidFill>
                  <a:srgbClr val="000000"/>
                </a:solidFill>
                <a:ea typeface="Wingdings"/>
                <a:cs typeface="Wingdings"/>
                <a:sym typeface="Wingdings"/>
              </a:rPr>
              <a:t>Collaboratively-developed restoration strategy</a:t>
            </a:r>
          </a:p>
          <a:p>
            <a:pPr marL="285750" indent="-285750">
              <a:buFont typeface="Wingdings" charset="0"/>
              <a:buChar char=""/>
            </a:pPr>
            <a:endParaRPr lang="en-US" sz="1400" dirty="0" smtClean="0">
              <a:solidFill>
                <a:srgbClr val="000000"/>
              </a:solidFill>
              <a:ea typeface="Wingdings"/>
              <a:cs typeface="Wingdings"/>
              <a:sym typeface="Wingdings"/>
            </a:endParaRPr>
          </a:p>
          <a:p>
            <a:pPr marL="285750" indent="-285750">
              <a:buFont typeface="Wingdings" charset="0"/>
              <a:buChar char=""/>
            </a:pPr>
            <a:r>
              <a:rPr lang="en-US" sz="1400" dirty="0" smtClean="0">
                <a:solidFill>
                  <a:srgbClr val="000000"/>
                </a:solidFill>
                <a:ea typeface="Wingdings"/>
                <a:cs typeface="Wingdings"/>
                <a:sym typeface="Wingdings"/>
              </a:rPr>
              <a:t>Solid scientific basis</a:t>
            </a:r>
          </a:p>
          <a:p>
            <a:pPr marL="285750" indent="-285750">
              <a:buFont typeface="Wingdings" charset="0"/>
              <a:buChar char=""/>
            </a:pPr>
            <a:endParaRPr lang="en-US" sz="1400" dirty="0" smtClean="0">
              <a:solidFill>
                <a:srgbClr val="000000"/>
              </a:solidFill>
              <a:ea typeface="Wingdings"/>
              <a:cs typeface="Wingdings"/>
              <a:sym typeface="Wingdings"/>
            </a:endParaRPr>
          </a:p>
          <a:p>
            <a:pPr marL="285750" indent="-285750">
              <a:buFont typeface="Wingdings" charset="0"/>
              <a:buChar char=""/>
            </a:pPr>
            <a:r>
              <a:rPr lang="en-US" sz="1400" dirty="0" smtClean="0">
                <a:solidFill>
                  <a:srgbClr val="000000"/>
                </a:solidFill>
                <a:ea typeface="Wingdings"/>
                <a:cs typeface="Wingdings"/>
                <a:sym typeface="Wingdings"/>
              </a:rPr>
              <a:t>&gt;50,000 acres ready to implement over 10 years</a:t>
            </a:r>
          </a:p>
          <a:p>
            <a:pPr marL="285750" indent="-285750">
              <a:buFont typeface="Wingdings" charset="0"/>
              <a:buChar char=""/>
            </a:pPr>
            <a:endParaRPr lang="en-US" sz="1400" dirty="0" smtClean="0">
              <a:solidFill>
                <a:srgbClr val="000000"/>
              </a:solidFill>
              <a:ea typeface="Wingdings"/>
              <a:cs typeface="Wingdings"/>
              <a:sym typeface="Wingdings"/>
            </a:endParaRPr>
          </a:p>
          <a:p>
            <a:pPr marL="285750" indent="-285750">
              <a:buFont typeface="Wingdings" charset="0"/>
              <a:buChar char=""/>
            </a:pPr>
            <a:r>
              <a:rPr lang="en-US" sz="1400" dirty="0" smtClean="0">
                <a:solidFill>
                  <a:srgbClr val="000000"/>
                </a:solidFill>
                <a:ea typeface="Wingdings"/>
                <a:cs typeface="Wingdings"/>
                <a:sym typeface="Wingdings"/>
              </a:rPr>
              <a:t>Local economic benefits from jobs and wood </a:t>
            </a:r>
            <a:r>
              <a:rPr lang="en-US" sz="1400" dirty="0" err="1" smtClean="0">
                <a:solidFill>
                  <a:srgbClr val="000000"/>
                </a:solidFill>
                <a:ea typeface="Wingdings"/>
                <a:cs typeface="Wingdings"/>
                <a:sym typeface="Wingdings"/>
              </a:rPr>
              <a:t>utliz</a:t>
            </a:r>
            <a:r>
              <a:rPr lang="en-US" sz="1400" dirty="0" smtClean="0">
                <a:solidFill>
                  <a:srgbClr val="000000"/>
                </a:solidFill>
                <a:ea typeface="Wingdings"/>
                <a:cs typeface="Wingdings"/>
                <a:sym typeface="Wingdings"/>
              </a:rPr>
              <a:t>.</a:t>
            </a:r>
          </a:p>
          <a:p>
            <a:endParaRPr lang="en-US" sz="1400" dirty="0" smtClean="0">
              <a:solidFill>
                <a:srgbClr val="000000"/>
              </a:solidFill>
              <a:ea typeface="Wingdings"/>
              <a:cs typeface="Wingdings"/>
              <a:sym typeface="Wingdings"/>
            </a:endParaRPr>
          </a:p>
          <a:p>
            <a:pPr marL="285750" indent="-285750">
              <a:buFont typeface="Wingdings" charset="0"/>
              <a:buChar char=""/>
            </a:pPr>
            <a:r>
              <a:rPr lang="en-US" sz="1400" dirty="0" smtClean="0">
                <a:solidFill>
                  <a:srgbClr val="000000"/>
                </a:solidFill>
                <a:ea typeface="Wingdings"/>
                <a:cs typeface="Wingdings"/>
                <a:sym typeface="Wingdings"/>
              </a:rPr>
              <a:t>Multi-Party Monitoring</a:t>
            </a:r>
          </a:p>
          <a:p>
            <a:endParaRPr lang="en-US" sz="1400" dirty="0">
              <a:solidFill>
                <a:srgbClr val="000000"/>
              </a:solidFill>
              <a:latin typeface="Wingdings"/>
              <a:ea typeface="Wingdings"/>
              <a:cs typeface="Wingdings"/>
              <a:sym typeface="Wingdings"/>
            </a:endParaRPr>
          </a:p>
          <a:p>
            <a:r>
              <a:rPr lang="en-US" sz="1400" dirty="0" smtClean="0">
                <a:solidFill>
                  <a:srgbClr val="000000"/>
                </a:solidFill>
                <a:ea typeface="Wingdings"/>
                <a:cs typeface="Wingdings"/>
                <a:sym typeface="Wingdings"/>
              </a:rPr>
              <a:t>$40 million annually</a:t>
            </a:r>
            <a:r>
              <a:rPr lang="en-US" sz="1400" dirty="0" smtClean="0">
                <a:solidFill>
                  <a:srgbClr val="000000"/>
                </a:solidFill>
                <a:latin typeface="Wingdings"/>
                <a:ea typeface="Wingdings"/>
                <a:cs typeface="Wingdings"/>
                <a:sym typeface="Wingdings"/>
              </a:rPr>
              <a:t> </a:t>
            </a:r>
            <a:endParaRPr lang="en-US" sz="1400" dirty="0" smtClean="0">
              <a:solidFill>
                <a:srgbClr val="000000"/>
              </a:solidFill>
            </a:endParaRPr>
          </a:p>
        </p:txBody>
      </p:sp>
      <p:grpSp>
        <p:nvGrpSpPr>
          <p:cNvPr id="11" name="Group 10"/>
          <p:cNvGrpSpPr/>
          <p:nvPr/>
        </p:nvGrpSpPr>
        <p:grpSpPr>
          <a:xfrm>
            <a:off x="1" y="782171"/>
            <a:ext cx="6902824" cy="5525554"/>
            <a:chOff x="0" y="782170"/>
            <a:chExt cx="7769412" cy="6057900"/>
          </a:xfrm>
        </p:grpSpPr>
        <p:pic>
          <p:nvPicPr>
            <p:cNvPr id="2" name="Picture 1"/>
            <p:cNvPicPr>
              <a:picLocks noChangeAspect="1"/>
            </p:cNvPicPr>
            <p:nvPr/>
          </p:nvPicPr>
          <p:blipFill>
            <a:blip r:embed="rId2"/>
            <a:stretch>
              <a:fillRect/>
            </a:stretch>
          </p:blipFill>
          <p:spPr>
            <a:xfrm>
              <a:off x="0" y="782170"/>
              <a:ext cx="3873500" cy="6057900"/>
            </a:xfrm>
            <a:prstGeom prst="rect">
              <a:avLst/>
            </a:prstGeom>
          </p:spPr>
        </p:pic>
        <p:pic>
          <p:nvPicPr>
            <p:cNvPr id="6" name="Picture 5"/>
            <p:cNvPicPr>
              <a:picLocks noChangeAspect="1"/>
            </p:cNvPicPr>
            <p:nvPr/>
          </p:nvPicPr>
          <p:blipFill>
            <a:blip r:embed="rId3"/>
            <a:stretch>
              <a:fillRect/>
            </a:stretch>
          </p:blipFill>
          <p:spPr>
            <a:xfrm>
              <a:off x="3859972" y="1120589"/>
              <a:ext cx="3909440" cy="5609638"/>
            </a:xfrm>
            <a:prstGeom prst="rect">
              <a:avLst/>
            </a:prstGeom>
          </p:spPr>
        </p:pic>
      </p:grpSp>
    </p:spTree>
    <p:extLst>
      <p:ext uri="{BB962C8B-B14F-4D97-AF65-F5344CB8AC3E}">
        <p14:creationId xmlns:p14="http://schemas.microsoft.com/office/powerpoint/2010/main" val="22213868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6617"/>
            <a:ext cx="8458200" cy="994534"/>
          </a:xfrm>
        </p:spPr>
        <p:txBody>
          <a:bodyPr>
            <a:normAutofit/>
          </a:bodyPr>
          <a:lstStyle/>
          <a:p>
            <a:r>
              <a:rPr lang="en-US" sz="2800" b="1" dirty="0" smtClean="0"/>
              <a:t>Front Range CFLRP 2011 Economic Impacts</a:t>
            </a:r>
            <a:endParaRPr lang="en-US" sz="2800" b="1" dirty="0"/>
          </a:p>
        </p:txBody>
      </p:sp>
      <p:sp>
        <p:nvSpPr>
          <p:cNvPr id="3" name="Content Placeholder 2"/>
          <p:cNvSpPr>
            <a:spLocks noGrp="1"/>
          </p:cNvSpPr>
          <p:nvPr>
            <p:ph idx="1"/>
          </p:nvPr>
        </p:nvSpPr>
        <p:spPr>
          <a:xfrm>
            <a:off x="4437874" y="1107034"/>
            <a:ext cx="4453298" cy="4449763"/>
          </a:xfrm>
        </p:spPr>
        <p:txBody>
          <a:bodyPr>
            <a:noAutofit/>
          </a:bodyPr>
          <a:lstStyle/>
          <a:p>
            <a:pPr>
              <a:spcBef>
                <a:spcPts val="600"/>
              </a:spcBef>
              <a:spcAft>
                <a:spcPts val="1200"/>
              </a:spcAft>
            </a:pPr>
            <a:r>
              <a:rPr lang="en-US" sz="2000" dirty="0" smtClean="0"/>
              <a:t>Total of 6 task orders initiated </a:t>
            </a:r>
          </a:p>
          <a:p>
            <a:pPr>
              <a:spcBef>
                <a:spcPts val="600"/>
              </a:spcBef>
              <a:spcAft>
                <a:spcPts val="1200"/>
              </a:spcAft>
            </a:pPr>
            <a:r>
              <a:rPr lang="en-US" sz="2000" dirty="0" smtClean="0"/>
              <a:t>$1.8 million in labor income</a:t>
            </a:r>
          </a:p>
          <a:p>
            <a:pPr>
              <a:spcBef>
                <a:spcPts val="600"/>
              </a:spcBef>
              <a:spcAft>
                <a:spcPts val="1200"/>
              </a:spcAft>
            </a:pPr>
            <a:r>
              <a:rPr lang="en-US" sz="2000" dirty="0" smtClean="0"/>
              <a:t>$1.6 million in GDP to the local economy</a:t>
            </a:r>
          </a:p>
          <a:p>
            <a:pPr>
              <a:spcBef>
                <a:spcPts val="600"/>
              </a:spcBef>
              <a:spcAft>
                <a:spcPts val="1200"/>
              </a:spcAft>
            </a:pPr>
            <a:r>
              <a:rPr lang="en-US" sz="2000" dirty="0"/>
              <a:t>Total of 38 full- and part-time </a:t>
            </a:r>
            <a:r>
              <a:rPr lang="en-US" sz="2000" dirty="0" smtClean="0"/>
              <a:t>jobs estimated</a:t>
            </a:r>
            <a:endParaRPr lang="en-US" sz="2000" dirty="0"/>
          </a:p>
          <a:p>
            <a:pPr>
              <a:spcBef>
                <a:spcPts val="600"/>
              </a:spcBef>
              <a:spcAft>
                <a:spcPts val="1200"/>
              </a:spcAft>
            </a:pPr>
            <a:r>
              <a:rPr lang="en-US" sz="2000" dirty="0"/>
              <a:t>All company employees reside within CO </a:t>
            </a:r>
          </a:p>
          <a:p>
            <a:pPr>
              <a:spcBef>
                <a:spcPts val="600"/>
              </a:spcBef>
              <a:spcAft>
                <a:spcPts val="1200"/>
              </a:spcAft>
            </a:pPr>
            <a:r>
              <a:rPr lang="en-US" sz="2000" dirty="0"/>
              <a:t>Contractor was responsible for 70% of the total number of hours </a:t>
            </a:r>
            <a:r>
              <a:rPr lang="en-US" sz="2000" dirty="0" smtClean="0"/>
              <a:t>billed</a:t>
            </a:r>
            <a:endParaRPr lang="en-US" sz="2000" dirty="0"/>
          </a:p>
        </p:txBody>
      </p:sp>
      <p:pic>
        <p:nvPicPr>
          <p:cNvPr id="7" name="Picture 6"/>
          <p:cNvPicPr>
            <a:picLocks noChangeAspect="1"/>
          </p:cNvPicPr>
          <p:nvPr/>
        </p:nvPicPr>
        <p:blipFill>
          <a:blip r:embed="rId3"/>
          <a:stretch>
            <a:fillRect/>
          </a:stretch>
        </p:blipFill>
        <p:spPr>
          <a:xfrm>
            <a:off x="14598" y="1069140"/>
            <a:ext cx="4233502" cy="5551561"/>
          </a:xfrm>
          <a:prstGeom prst="rect">
            <a:avLst/>
          </a:prstGeom>
        </p:spPr>
      </p:pic>
    </p:spTree>
    <p:extLst>
      <p:ext uri="{BB962C8B-B14F-4D97-AF65-F5344CB8AC3E}">
        <p14:creationId xmlns:p14="http://schemas.microsoft.com/office/powerpoint/2010/main" val="20252956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1039"/>
            <a:ext cx="8077200" cy="2438400"/>
          </a:xfrm>
        </p:spPr>
        <p:txBody>
          <a:bodyPr>
            <a:normAutofit/>
          </a:bodyPr>
          <a:lstStyle/>
          <a:p>
            <a:pPr>
              <a:spcAft>
                <a:spcPts val="1200"/>
              </a:spcAft>
            </a:pPr>
            <a:r>
              <a:rPr lang="en-US" sz="2400" dirty="0" smtClean="0"/>
              <a:t>3,170 acres were treated under the FR-CFLR project in 2011</a:t>
            </a:r>
          </a:p>
          <a:p>
            <a:pPr>
              <a:spcAft>
                <a:spcPts val="1200"/>
              </a:spcAft>
            </a:pPr>
            <a:r>
              <a:rPr lang="en-US" sz="2400" dirty="0" smtClean="0"/>
              <a:t>99% mechanical treatment materials available for value-added uses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4095750"/>
            <a:ext cx="3581400" cy="2686050"/>
          </a:xfrm>
          <a:prstGeom prst="rect">
            <a:avLst/>
          </a:prstGeom>
        </p:spPr>
      </p:pic>
      <p:sp>
        <p:nvSpPr>
          <p:cNvPr id="7" name="Rectangle 6"/>
          <p:cNvSpPr/>
          <p:nvPr/>
        </p:nvSpPr>
        <p:spPr>
          <a:xfrm>
            <a:off x="442602" y="2609577"/>
            <a:ext cx="8244198" cy="830997"/>
          </a:xfrm>
          <a:prstGeom prst="rect">
            <a:avLst/>
          </a:prstGeom>
        </p:spPr>
        <p:txBody>
          <a:bodyPr wrap="square">
            <a:spAutoFit/>
          </a:bodyPr>
          <a:lstStyle/>
          <a:p>
            <a:pPr marL="457200" indent="-457200">
              <a:spcAft>
                <a:spcPts val="1200"/>
              </a:spcAft>
              <a:buFont typeface="Arial" panose="020B0604020202020204" pitchFamily="34" charset="0"/>
              <a:buChar char="•"/>
            </a:pPr>
            <a:r>
              <a:rPr lang="en-US" sz="2400" dirty="0"/>
              <a:t>All CFLR value-added materials purchased by 12 Colorado businesses in 2011</a:t>
            </a:r>
          </a:p>
        </p:txBody>
      </p:sp>
      <p:sp>
        <p:nvSpPr>
          <p:cNvPr id="8" name="Title 1"/>
          <p:cNvSpPr>
            <a:spLocks noGrp="1"/>
          </p:cNvSpPr>
          <p:nvPr>
            <p:ph type="title"/>
          </p:nvPr>
        </p:nvSpPr>
        <p:spPr>
          <a:xfrm>
            <a:off x="228600" y="56617"/>
            <a:ext cx="8458200" cy="994534"/>
          </a:xfrm>
        </p:spPr>
        <p:txBody>
          <a:bodyPr>
            <a:normAutofit/>
          </a:bodyPr>
          <a:lstStyle/>
          <a:p>
            <a:r>
              <a:rPr lang="en-US" sz="2800" b="1" dirty="0" smtClean="0"/>
              <a:t>Front Range CFLRP 2011 Economic Impacts</a:t>
            </a:r>
            <a:endParaRPr lang="en-US" sz="2800" b="1" dirty="0"/>
          </a:p>
        </p:txBody>
      </p:sp>
      <p:pic>
        <p:nvPicPr>
          <p:cNvPr id="4" name="Picture 3" descr="P100001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51" y="4095750"/>
            <a:ext cx="3386802" cy="2540102"/>
          </a:xfrm>
          <a:prstGeom prst="rect">
            <a:avLst/>
          </a:prstGeom>
        </p:spPr>
      </p:pic>
    </p:spTree>
    <p:extLst>
      <p:ext uri="{BB962C8B-B14F-4D97-AF65-F5344CB8AC3E}">
        <p14:creationId xmlns:p14="http://schemas.microsoft.com/office/powerpoint/2010/main" val="13418723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2800" b="1" dirty="0" smtClean="0"/>
              <a:t>Front Range CFLRP Collaboration</a:t>
            </a:r>
            <a:endParaRPr lang="en-US" sz="2800" b="1" dirty="0"/>
          </a:p>
        </p:txBody>
      </p:sp>
      <p:sp>
        <p:nvSpPr>
          <p:cNvPr id="7" name="Content Placeholder 2"/>
          <p:cNvSpPr>
            <a:spLocks noGrp="1"/>
          </p:cNvSpPr>
          <p:nvPr>
            <p:ph idx="1"/>
          </p:nvPr>
        </p:nvSpPr>
        <p:spPr>
          <a:xfrm>
            <a:off x="4291896" y="1066800"/>
            <a:ext cx="4547304" cy="5410200"/>
          </a:xfrm>
        </p:spPr>
        <p:txBody>
          <a:bodyPr>
            <a:noAutofit/>
          </a:bodyPr>
          <a:lstStyle/>
          <a:p>
            <a:pPr marL="215900" indent="12700">
              <a:lnSpc>
                <a:spcPct val="120000"/>
              </a:lnSpc>
              <a:spcBef>
                <a:spcPts val="0"/>
              </a:spcBef>
              <a:buNone/>
            </a:pPr>
            <a:r>
              <a:rPr lang="en-US" sz="1800" u="sng" dirty="0" smtClean="0"/>
              <a:t>Achievements</a:t>
            </a:r>
            <a:r>
              <a:rPr lang="en-US" sz="1800" dirty="0" smtClean="0"/>
              <a:t>:</a:t>
            </a:r>
          </a:p>
          <a:p>
            <a:pPr marL="393700" indent="12700">
              <a:spcBef>
                <a:spcPts val="0"/>
              </a:spcBef>
              <a:spcAft>
                <a:spcPts val="600"/>
              </a:spcAft>
            </a:pPr>
            <a:r>
              <a:rPr lang="en-US" sz="1800" dirty="0" smtClean="0"/>
              <a:t>Diverse representation of interests</a:t>
            </a:r>
          </a:p>
          <a:p>
            <a:pPr marL="393700" indent="12700">
              <a:spcBef>
                <a:spcPts val="0"/>
              </a:spcBef>
              <a:spcAft>
                <a:spcPts val="600"/>
              </a:spcAft>
            </a:pPr>
            <a:r>
              <a:rPr lang="en-US" sz="1800" dirty="0" smtClean="0"/>
              <a:t>Positive effect on relations</a:t>
            </a:r>
          </a:p>
          <a:p>
            <a:pPr marL="393700" indent="12700">
              <a:spcBef>
                <a:spcPts val="0"/>
              </a:spcBef>
              <a:spcAft>
                <a:spcPts val="600"/>
              </a:spcAft>
            </a:pPr>
            <a:r>
              <a:rPr lang="en-US" sz="1800" dirty="0" smtClean="0"/>
              <a:t>High levels of trust and strong commitment to project</a:t>
            </a:r>
          </a:p>
          <a:p>
            <a:pPr marL="393700" indent="12700">
              <a:spcBef>
                <a:spcPts val="0"/>
              </a:spcBef>
              <a:spcAft>
                <a:spcPts val="600"/>
              </a:spcAft>
            </a:pPr>
            <a:r>
              <a:rPr lang="en-US" sz="1800" dirty="0" smtClean="0"/>
              <a:t>Provides feedback and resources to CFLRP implementation</a:t>
            </a:r>
            <a:endParaRPr lang="en-US" sz="1800" dirty="0"/>
          </a:p>
          <a:p>
            <a:pPr marL="228600" lvl="1" indent="0">
              <a:lnSpc>
                <a:spcPct val="120000"/>
              </a:lnSpc>
              <a:spcBef>
                <a:spcPts val="600"/>
              </a:spcBef>
              <a:buNone/>
            </a:pPr>
            <a:r>
              <a:rPr lang="en-US" sz="1800" u="sng" dirty="0" smtClean="0"/>
              <a:t>Challenges</a:t>
            </a:r>
            <a:r>
              <a:rPr lang="en-US" sz="1800" dirty="0" smtClean="0"/>
              <a:t>:</a:t>
            </a:r>
          </a:p>
          <a:p>
            <a:pPr marL="457200" lvl="1" indent="0">
              <a:spcBef>
                <a:spcPts val="0"/>
              </a:spcBef>
              <a:spcAft>
                <a:spcPts val="600"/>
              </a:spcAft>
              <a:buFont typeface="Arial" panose="020B0604020202020204" pitchFamily="34" charset="0"/>
              <a:buChar char="•"/>
            </a:pPr>
            <a:r>
              <a:rPr lang="en-US" sz="1800" dirty="0" smtClean="0"/>
              <a:t>Some missing interests</a:t>
            </a:r>
          </a:p>
          <a:p>
            <a:pPr marL="457200" lvl="1" indent="0">
              <a:spcBef>
                <a:spcPts val="0"/>
              </a:spcBef>
              <a:spcAft>
                <a:spcPts val="600"/>
              </a:spcAft>
              <a:buFont typeface="Arial" panose="020B0604020202020204" pitchFamily="34" charset="0"/>
              <a:buChar char="•"/>
            </a:pPr>
            <a:r>
              <a:rPr lang="en-US" sz="1800" dirty="0" smtClean="0"/>
              <a:t>Developing clear roles for collaborative in implementation</a:t>
            </a:r>
          </a:p>
          <a:p>
            <a:pPr marL="457200" lvl="1" indent="0">
              <a:spcBef>
                <a:spcPts val="0"/>
              </a:spcBef>
              <a:spcAft>
                <a:spcPts val="600"/>
              </a:spcAft>
              <a:buFont typeface="Arial" panose="020B0604020202020204" pitchFamily="34" charset="0"/>
              <a:buChar char="•"/>
            </a:pPr>
            <a:r>
              <a:rPr lang="en-US" sz="1800" dirty="0" smtClean="0"/>
              <a:t>Less influence on initial  CFLRP projects</a:t>
            </a:r>
          </a:p>
          <a:p>
            <a:pPr marL="0" lvl="1" indent="0" algn="ctr">
              <a:lnSpc>
                <a:spcPct val="120000"/>
              </a:lnSpc>
              <a:spcBef>
                <a:spcPts val="600"/>
              </a:spcBef>
              <a:spcAft>
                <a:spcPts val="600"/>
              </a:spcAft>
              <a:buNone/>
            </a:pPr>
            <a:r>
              <a:rPr lang="en-US" sz="1800" b="1" i="1" dirty="0" smtClean="0"/>
              <a:t>Members are optimistic </a:t>
            </a:r>
            <a:r>
              <a:rPr lang="en-US" sz="1800" b="1" i="1" dirty="0"/>
              <a:t>about the collaborative effort and regard the </a:t>
            </a:r>
            <a:r>
              <a:rPr lang="en-US" sz="1800" b="1" i="1" dirty="0" smtClean="0"/>
              <a:t>FR-CFLRP </a:t>
            </a:r>
            <a:r>
              <a:rPr lang="en-US" sz="1800" b="1" i="1" dirty="0"/>
              <a:t>as a significant opportunity to achieve common objectives across diverse </a:t>
            </a:r>
            <a:r>
              <a:rPr lang="en-US" sz="1800" b="1" i="1" dirty="0" smtClean="0"/>
              <a:t>interests</a:t>
            </a:r>
            <a:endParaRPr lang="en-US" sz="1800" b="1" i="1" dirty="0"/>
          </a:p>
        </p:txBody>
      </p:sp>
      <p:cxnSp>
        <p:nvCxnSpPr>
          <p:cNvPr id="4" name="Straight Connector 3"/>
          <p:cNvCxnSpPr/>
          <p:nvPr/>
        </p:nvCxnSpPr>
        <p:spPr>
          <a:xfrm>
            <a:off x="381000" y="5334000"/>
            <a:ext cx="8534400"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0" y="919753"/>
            <a:ext cx="4443859" cy="5810504"/>
          </a:xfrm>
          <a:prstGeom prst="rect">
            <a:avLst/>
          </a:prstGeom>
        </p:spPr>
      </p:pic>
    </p:spTree>
    <p:extLst>
      <p:ext uri="{BB962C8B-B14F-4D97-AF65-F5344CB8AC3E}">
        <p14:creationId xmlns:p14="http://schemas.microsoft.com/office/powerpoint/2010/main" val="173687173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053599" cy="557520"/>
          </a:xfrm>
        </p:spPr>
        <p:txBody>
          <a:bodyPr>
            <a:normAutofit/>
          </a:bodyPr>
          <a:lstStyle/>
          <a:p>
            <a:r>
              <a:rPr lang="en-US" sz="2800" b="1" dirty="0" smtClean="0"/>
              <a:t>Upcoming Monitoring</a:t>
            </a:r>
            <a:endParaRPr lang="en-US" sz="2800" b="1" dirty="0"/>
          </a:p>
        </p:txBody>
      </p:sp>
      <p:sp>
        <p:nvSpPr>
          <p:cNvPr id="3" name="Content Placeholder 2"/>
          <p:cNvSpPr>
            <a:spLocks noGrp="1"/>
          </p:cNvSpPr>
          <p:nvPr>
            <p:ph idx="1"/>
          </p:nvPr>
        </p:nvSpPr>
        <p:spPr>
          <a:xfrm>
            <a:off x="457200" y="1074627"/>
            <a:ext cx="8229600" cy="2826190"/>
          </a:xfrm>
        </p:spPr>
        <p:txBody>
          <a:bodyPr>
            <a:normAutofit/>
          </a:bodyPr>
          <a:lstStyle/>
          <a:p>
            <a:r>
              <a:rPr lang="en-US" sz="2200" dirty="0" smtClean="0"/>
              <a:t>2012 monitoring for the FR-CFLRP is underway</a:t>
            </a:r>
          </a:p>
          <a:p>
            <a:endParaRPr lang="en-US" sz="2200" dirty="0" smtClean="0"/>
          </a:p>
          <a:p>
            <a:r>
              <a:rPr lang="en-US" sz="2200" dirty="0" smtClean="0"/>
              <a:t>Jobs and wood utilization monitoring for the Uncompahgre CFLRP is in progress (collaboration case study completed)</a:t>
            </a:r>
          </a:p>
          <a:p>
            <a:endParaRPr lang="en-US" sz="2200" dirty="0" smtClean="0"/>
          </a:p>
          <a:p>
            <a:r>
              <a:rPr lang="en-US" sz="2200" dirty="0" smtClean="0"/>
              <a:t>Potential exists to expand on this work</a:t>
            </a:r>
          </a:p>
          <a:p>
            <a:pPr marL="0" indent="0">
              <a:buNone/>
            </a:pPr>
            <a:endParaRPr lang="en-US" sz="2200" dirty="0"/>
          </a:p>
          <a:p>
            <a:endParaRPr lang="en-US" sz="2200" dirty="0" smtClean="0"/>
          </a:p>
          <a:p>
            <a:endParaRPr lang="en-US" sz="2200" dirty="0"/>
          </a:p>
        </p:txBody>
      </p:sp>
      <p:pic>
        <p:nvPicPr>
          <p:cNvPr id="5" name="Picture 4"/>
          <p:cNvPicPr>
            <a:picLocks noChangeAspect="1"/>
          </p:cNvPicPr>
          <p:nvPr/>
        </p:nvPicPr>
        <p:blipFill>
          <a:blip r:embed="rId2"/>
          <a:stretch>
            <a:fillRect/>
          </a:stretch>
        </p:blipFill>
        <p:spPr>
          <a:xfrm>
            <a:off x="5894706" y="2730061"/>
            <a:ext cx="3087353" cy="4061639"/>
          </a:xfrm>
          <a:prstGeom prst="rect">
            <a:avLst/>
          </a:prstGeom>
        </p:spPr>
      </p:pic>
      <p:sp>
        <p:nvSpPr>
          <p:cNvPr id="7" name="TextBox 6"/>
          <p:cNvSpPr txBox="1"/>
          <p:nvPr/>
        </p:nvSpPr>
        <p:spPr>
          <a:xfrm>
            <a:off x="160581" y="4812215"/>
            <a:ext cx="3613339" cy="369332"/>
          </a:xfrm>
          <a:prstGeom prst="rect">
            <a:avLst/>
          </a:prstGeom>
          <a:noFill/>
        </p:spPr>
        <p:txBody>
          <a:bodyPr wrap="none" rtlCol="0">
            <a:spAutoFit/>
          </a:bodyPr>
          <a:lstStyle/>
          <a:p>
            <a:r>
              <a:rPr lang="en-US" dirty="0" smtClean="0"/>
              <a:t>http://</a:t>
            </a:r>
            <a:r>
              <a:rPr lang="en-US" dirty="0" err="1" smtClean="0"/>
              <a:t>coloradoforestrestoration.org</a:t>
            </a:r>
            <a:endParaRPr lang="en-US" dirty="0"/>
          </a:p>
        </p:txBody>
      </p:sp>
      <p:grpSp>
        <p:nvGrpSpPr>
          <p:cNvPr id="8" name="Group 1"/>
          <p:cNvGrpSpPr>
            <a:grpSpLocks/>
          </p:cNvGrpSpPr>
          <p:nvPr/>
        </p:nvGrpSpPr>
        <p:grpSpPr bwMode="auto">
          <a:xfrm>
            <a:off x="560091" y="5547718"/>
            <a:ext cx="2307696" cy="1087946"/>
            <a:chOff x="720" y="4140"/>
            <a:chExt cx="8640" cy="3746"/>
          </a:xfrm>
        </p:grpSpPr>
        <p:sp>
          <p:nvSpPr>
            <p:cNvPr id="9" name="Freeform 2"/>
            <p:cNvSpPr>
              <a:spLocks/>
            </p:cNvSpPr>
            <p:nvPr/>
          </p:nvSpPr>
          <p:spPr bwMode="auto">
            <a:xfrm>
              <a:off x="8562" y="7358"/>
              <a:ext cx="453" cy="528"/>
            </a:xfrm>
            <a:custGeom>
              <a:avLst/>
              <a:gdLst>
                <a:gd name="T0" fmla="*/ 96 w 168"/>
                <a:gd name="T1" fmla="*/ 118 h 196"/>
                <a:gd name="T2" fmla="*/ 130 w 168"/>
                <a:gd name="T3" fmla="*/ 32 h 196"/>
                <a:gd name="T4" fmla="*/ 130 w 168"/>
                <a:gd name="T5" fmla="*/ 32 h 196"/>
                <a:gd name="T6" fmla="*/ 132 w 168"/>
                <a:gd name="T7" fmla="*/ 24 h 196"/>
                <a:gd name="T8" fmla="*/ 132 w 168"/>
                <a:gd name="T9" fmla="*/ 18 h 196"/>
                <a:gd name="T10" fmla="*/ 130 w 168"/>
                <a:gd name="T11" fmla="*/ 12 h 196"/>
                <a:gd name="T12" fmla="*/ 126 w 168"/>
                <a:gd name="T13" fmla="*/ 10 h 196"/>
                <a:gd name="T14" fmla="*/ 122 w 168"/>
                <a:gd name="T15" fmla="*/ 6 h 196"/>
                <a:gd name="T16" fmla="*/ 116 w 168"/>
                <a:gd name="T17" fmla="*/ 6 h 196"/>
                <a:gd name="T18" fmla="*/ 106 w 168"/>
                <a:gd name="T19" fmla="*/ 4 h 196"/>
                <a:gd name="T20" fmla="*/ 106 w 168"/>
                <a:gd name="T21" fmla="*/ 2 h 196"/>
                <a:gd name="T22" fmla="*/ 168 w 168"/>
                <a:gd name="T23" fmla="*/ 2 h 196"/>
                <a:gd name="T24" fmla="*/ 168 w 168"/>
                <a:gd name="T25" fmla="*/ 6 h 196"/>
                <a:gd name="T26" fmla="*/ 168 w 168"/>
                <a:gd name="T27" fmla="*/ 6 h 196"/>
                <a:gd name="T28" fmla="*/ 160 w 168"/>
                <a:gd name="T29" fmla="*/ 8 h 196"/>
                <a:gd name="T30" fmla="*/ 154 w 168"/>
                <a:gd name="T31" fmla="*/ 10 h 196"/>
                <a:gd name="T32" fmla="*/ 146 w 168"/>
                <a:gd name="T33" fmla="*/ 18 h 196"/>
                <a:gd name="T34" fmla="*/ 140 w 168"/>
                <a:gd name="T35" fmla="*/ 30 h 196"/>
                <a:gd name="T36" fmla="*/ 86 w 168"/>
                <a:gd name="T37" fmla="*/ 158 h 196"/>
                <a:gd name="T38" fmla="*/ 86 w 168"/>
                <a:gd name="T39" fmla="*/ 158 h 196"/>
                <a:gd name="T40" fmla="*/ 76 w 168"/>
                <a:gd name="T41" fmla="*/ 178 h 196"/>
                <a:gd name="T42" fmla="*/ 66 w 168"/>
                <a:gd name="T43" fmla="*/ 190 h 196"/>
                <a:gd name="T44" fmla="*/ 58 w 168"/>
                <a:gd name="T45" fmla="*/ 196 h 196"/>
                <a:gd name="T46" fmla="*/ 48 w 168"/>
                <a:gd name="T47" fmla="*/ 196 h 196"/>
                <a:gd name="T48" fmla="*/ 40 w 168"/>
                <a:gd name="T49" fmla="*/ 194 h 196"/>
                <a:gd name="T50" fmla="*/ 34 w 168"/>
                <a:gd name="T51" fmla="*/ 188 h 196"/>
                <a:gd name="T52" fmla="*/ 30 w 168"/>
                <a:gd name="T53" fmla="*/ 180 h 196"/>
                <a:gd name="T54" fmla="*/ 30 w 168"/>
                <a:gd name="T55" fmla="*/ 172 h 196"/>
                <a:gd name="T56" fmla="*/ 30 w 168"/>
                <a:gd name="T57" fmla="*/ 172 h 196"/>
                <a:gd name="T58" fmla="*/ 30 w 168"/>
                <a:gd name="T59" fmla="*/ 166 h 196"/>
                <a:gd name="T60" fmla="*/ 32 w 168"/>
                <a:gd name="T61" fmla="*/ 162 h 196"/>
                <a:gd name="T62" fmla="*/ 38 w 168"/>
                <a:gd name="T63" fmla="*/ 156 h 196"/>
                <a:gd name="T64" fmla="*/ 44 w 168"/>
                <a:gd name="T65" fmla="*/ 154 h 196"/>
                <a:gd name="T66" fmla="*/ 52 w 168"/>
                <a:gd name="T67" fmla="*/ 156 h 196"/>
                <a:gd name="T68" fmla="*/ 52 w 168"/>
                <a:gd name="T69" fmla="*/ 156 h 196"/>
                <a:gd name="T70" fmla="*/ 58 w 168"/>
                <a:gd name="T71" fmla="*/ 160 h 196"/>
                <a:gd name="T72" fmla="*/ 60 w 168"/>
                <a:gd name="T73" fmla="*/ 164 h 196"/>
                <a:gd name="T74" fmla="*/ 66 w 168"/>
                <a:gd name="T75" fmla="*/ 174 h 196"/>
                <a:gd name="T76" fmla="*/ 68 w 168"/>
                <a:gd name="T77" fmla="*/ 174 h 196"/>
                <a:gd name="T78" fmla="*/ 70 w 168"/>
                <a:gd name="T79" fmla="*/ 172 h 196"/>
                <a:gd name="T80" fmla="*/ 74 w 168"/>
                <a:gd name="T81" fmla="*/ 168 h 196"/>
                <a:gd name="T82" fmla="*/ 80 w 168"/>
                <a:gd name="T83" fmla="*/ 156 h 196"/>
                <a:gd name="T84" fmla="*/ 22 w 168"/>
                <a:gd name="T85" fmla="*/ 30 h 196"/>
                <a:gd name="T86" fmla="*/ 22 w 168"/>
                <a:gd name="T87" fmla="*/ 30 h 196"/>
                <a:gd name="T88" fmla="*/ 20 w 168"/>
                <a:gd name="T89" fmla="*/ 22 h 196"/>
                <a:gd name="T90" fmla="*/ 16 w 168"/>
                <a:gd name="T91" fmla="*/ 14 h 196"/>
                <a:gd name="T92" fmla="*/ 10 w 168"/>
                <a:gd name="T93" fmla="*/ 8 h 196"/>
                <a:gd name="T94" fmla="*/ 0 w 168"/>
                <a:gd name="T95" fmla="*/ 6 h 196"/>
                <a:gd name="T96" fmla="*/ 0 w 168"/>
                <a:gd name="T97" fmla="*/ 0 h 196"/>
                <a:gd name="T98" fmla="*/ 78 w 168"/>
                <a:gd name="T99" fmla="*/ 0 h 196"/>
                <a:gd name="T100" fmla="*/ 78 w 168"/>
                <a:gd name="T101" fmla="*/ 6 h 196"/>
                <a:gd name="T102" fmla="*/ 78 w 168"/>
                <a:gd name="T103" fmla="*/ 6 h 196"/>
                <a:gd name="T104" fmla="*/ 70 w 168"/>
                <a:gd name="T105" fmla="*/ 6 h 196"/>
                <a:gd name="T106" fmla="*/ 62 w 168"/>
                <a:gd name="T107" fmla="*/ 8 h 196"/>
                <a:gd name="T108" fmla="*/ 58 w 168"/>
                <a:gd name="T109" fmla="*/ 10 h 196"/>
                <a:gd name="T110" fmla="*/ 56 w 168"/>
                <a:gd name="T111" fmla="*/ 14 h 196"/>
                <a:gd name="T112" fmla="*/ 56 w 168"/>
                <a:gd name="T113" fmla="*/ 20 h 196"/>
                <a:gd name="T114" fmla="*/ 58 w 168"/>
                <a:gd name="T115" fmla="*/ 26 h 196"/>
                <a:gd name="T116" fmla="*/ 96 w 168"/>
                <a:gd name="T117" fmla="*/ 118 h 196"/>
                <a:gd name="T118" fmla="*/ 96 w 168"/>
                <a:gd name="T119" fmla="*/ 11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8" h="196">
                  <a:moveTo>
                    <a:pt x="96" y="118"/>
                  </a:moveTo>
                  <a:lnTo>
                    <a:pt x="130" y="32"/>
                  </a:lnTo>
                  <a:lnTo>
                    <a:pt x="130" y="32"/>
                  </a:lnTo>
                  <a:lnTo>
                    <a:pt x="132" y="24"/>
                  </a:lnTo>
                  <a:lnTo>
                    <a:pt x="132" y="18"/>
                  </a:lnTo>
                  <a:lnTo>
                    <a:pt x="130" y="12"/>
                  </a:lnTo>
                  <a:lnTo>
                    <a:pt x="126" y="10"/>
                  </a:lnTo>
                  <a:lnTo>
                    <a:pt x="122" y="6"/>
                  </a:lnTo>
                  <a:lnTo>
                    <a:pt x="116" y="6"/>
                  </a:lnTo>
                  <a:lnTo>
                    <a:pt x="106" y="4"/>
                  </a:lnTo>
                  <a:lnTo>
                    <a:pt x="106" y="2"/>
                  </a:lnTo>
                  <a:lnTo>
                    <a:pt x="168" y="2"/>
                  </a:lnTo>
                  <a:lnTo>
                    <a:pt x="168" y="6"/>
                  </a:lnTo>
                  <a:lnTo>
                    <a:pt x="168" y="6"/>
                  </a:lnTo>
                  <a:lnTo>
                    <a:pt x="160" y="8"/>
                  </a:lnTo>
                  <a:lnTo>
                    <a:pt x="154" y="10"/>
                  </a:lnTo>
                  <a:lnTo>
                    <a:pt x="146" y="18"/>
                  </a:lnTo>
                  <a:lnTo>
                    <a:pt x="140" y="30"/>
                  </a:lnTo>
                  <a:lnTo>
                    <a:pt x="86" y="158"/>
                  </a:lnTo>
                  <a:lnTo>
                    <a:pt x="86" y="158"/>
                  </a:lnTo>
                  <a:lnTo>
                    <a:pt x="76" y="178"/>
                  </a:lnTo>
                  <a:lnTo>
                    <a:pt x="66" y="190"/>
                  </a:lnTo>
                  <a:lnTo>
                    <a:pt x="58" y="196"/>
                  </a:lnTo>
                  <a:lnTo>
                    <a:pt x="48" y="196"/>
                  </a:lnTo>
                  <a:lnTo>
                    <a:pt x="40" y="194"/>
                  </a:lnTo>
                  <a:lnTo>
                    <a:pt x="34" y="188"/>
                  </a:lnTo>
                  <a:lnTo>
                    <a:pt x="30" y="180"/>
                  </a:lnTo>
                  <a:lnTo>
                    <a:pt x="30" y="172"/>
                  </a:lnTo>
                  <a:lnTo>
                    <a:pt x="30" y="172"/>
                  </a:lnTo>
                  <a:lnTo>
                    <a:pt x="30" y="166"/>
                  </a:lnTo>
                  <a:lnTo>
                    <a:pt x="32" y="162"/>
                  </a:lnTo>
                  <a:lnTo>
                    <a:pt x="38" y="156"/>
                  </a:lnTo>
                  <a:lnTo>
                    <a:pt x="44" y="154"/>
                  </a:lnTo>
                  <a:lnTo>
                    <a:pt x="52" y="156"/>
                  </a:lnTo>
                  <a:lnTo>
                    <a:pt x="52" y="156"/>
                  </a:lnTo>
                  <a:lnTo>
                    <a:pt x="58" y="160"/>
                  </a:lnTo>
                  <a:lnTo>
                    <a:pt x="60" y="164"/>
                  </a:lnTo>
                  <a:lnTo>
                    <a:pt x="66" y="174"/>
                  </a:lnTo>
                  <a:lnTo>
                    <a:pt x="68" y="174"/>
                  </a:lnTo>
                  <a:lnTo>
                    <a:pt x="70" y="172"/>
                  </a:lnTo>
                  <a:lnTo>
                    <a:pt x="74" y="168"/>
                  </a:lnTo>
                  <a:lnTo>
                    <a:pt x="80" y="156"/>
                  </a:lnTo>
                  <a:lnTo>
                    <a:pt x="22" y="30"/>
                  </a:lnTo>
                  <a:lnTo>
                    <a:pt x="22" y="30"/>
                  </a:lnTo>
                  <a:lnTo>
                    <a:pt x="20" y="22"/>
                  </a:lnTo>
                  <a:lnTo>
                    <a:pt x="16" y="14"/>
                  </a:lnTo>
                  <a:lnTo>
                    <a:pt x="10" y="8"/>
                  </a:lnTo>
                  <a:lnTo>
                    <a:pt x="0" y="6"/>
                  </a:lnTo>
                  <a:lnTo>
                    <a:pt x="0" y="0"/>
                  </a:lnTo>
                  <a:lnTo>
                    <a:pt x="78" y="0"/>
                  </a:lnTo>
                  <a:lnTo>
                    <a:pt x="78" y="6"/>
                  </a:lnTo>
                  <a:lnTo>
                    <a:pt x="78" y="6"/>
                  </a:lnTo>
                  <a:lnTo>
                    <a:pt x="70" y="6"/>
                  </a:lnTo>
                  <a:lnTo>
                    <a:pt x="62" y="8"/>
                  </a:lnTo>
                  <a:lnTo>
                    <a:pt x="58" y="10"/>
                  </a:lnTo>
                  <a:lnTo>
                    <a:pt x="56" y="14"/>
                  </a:lnTo>
                  <a:lnTo>
                    <a:pt x="56" y="20"/>
                  </a:lnTo>
                  <a:lnTo>
                    <a:pt x="58" y="26"/>
                  </a:lnTo>
                  <a:lnTo>
                    <a:pt x="96" y="118"/>
                  </a:lnTo>
                  <a:lnTo>
                    <a:pt x="96" y="11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3"/>
            <p:cNvSpPr>
              <a:spLocks/>
            </p:cNvSpPr>
            <p:nvPr/>
          </p:nvSpPr>
          <p:spPr bwMode="auto">
            <a:xfrm>
              <a:off x="8309" y="7266"/>
              <a:ext cx="280" cy="501"/>
            </a:xfrm>
            <a:custGeom>
              <a:avLst/>
              <a:gdLst>
                <a:gd name="T0" fmla="*/ 0 w 104"/>
                <a:gd name="T1" fmla="*/ 50 h 186"/>
                <a:gd name="T2" fmla="*/ 50 w 104"/>
                <a:gd name="T3" fmla="*/ 0 h 186"/>
                <a:gd name="T4" fmla="*/ 50 w 104"/>
                <a:gd name="T5" fmla="*/ 34 h 186"/>
                <a:gd name="T6" fmla="*/ 94 w 104"/>
                <a:gd name="T7" fmla="*/ 34 h 186"/>
                <a:gd name="T8" fmla="*/ 94 w 104"/>
                <a:gd name="T9" fmla="*/ 50 h 186"/>
                <a:gd name="T10" fmla="*/ 50 w 104"/>
                <a:gd name="T11" fmla="*/ 50 h 186"/>
                <a:gd name="T12" fmla="*/ 50 w 104"/>
                <a:gd name="T13" fmla="*/ 144 h 186"/>
                <a:gd name="T14" fmla="*/ 50 w 104"/>
                <a:gd name="T15" fmla="*/ 144 h 186"/>
                <a:gd name="T16" fmla="*/ 50 w 104"/>
                <a:gd name="T17" fmla="*/ 152 h 186"/>
                <a:gd name="T18" fmla="*/ 54 w 104"/>
                <a:gd name="T19" fmla="*/ 160 h 186"/>
                <a:gd name="T20" fmla="*/ 58 w 104"/>
                <a:gd name="T21" fmla="*/ 164 h 186"/>
                <a:gd name="T22" fmla="*/ 66 w 104"/>
                <a:gd name="T23" fmla="*/ 168 h 186"/>
                <a:gd name="T24" fmla="*/ 72 w 104"/>
                <a:gd name="T25" fmla="*/ 170 h 186"/>
                <a:gd name="T26" fmla="*/ 82 w 104"/>
                <a:gd name="T27" fmla="*/ 168 h 186"/>
                <a:gd name="T28" fmla="*/ 92 w 104"/>
                <a:gd name="T29" fmla="*/ 164 h 186"/>
                <a:gd name="T30" fmla="*/ 102 w 104"/>
                <a:gd name="T31" fmla="*/ 156 h 186"/>
                <a:gd name="T32" fmla="*/ 104 w 104"/>
                <a:gd name="T33" fmla="*/ 160 h 186"/>
                <a:gd name="T34" fmla="*/ 104 w 104"/>
                <a:gd name="T35" fmla="*/ 160 h 186"/>
                <a:gd name="T36" fmla="*/ 100 w 104"/>
                <a:gd name="T37" fmla="*/ 166 h 186"/>
                <a:gd name="T38" fmla="*/ 94 w 104"/>
                <a:gd name="T39" fmla="*/ 172 h 186"/>
                <a:gd name="T40" fmla="*/ 80 w 104"/>
                <a:gd name="T41" fmla="*/ 182 h 186"/>
                <a:gd name="T42" fmla="*/ 66 w 104"/>
                <a:gd name="T43" fmla="*/ 186 h 186"/>
                <a:gd name="T44" fmla="*/ 52 w 104"/>
                <a:gd name="T45" fmla="*/ 186 h 186"/>
                <a:gd name="T46" fmla="*/ 38 w 104"/>
                <a:gd name="T47" fmla="*/ 184 h 186"/>
                <a:gd name="T48" fmla="*/ 28 w 104"/>
                <a:gd name="T49" fmla="*/ 178 h 186"/>
                <a:gd name="T50" fmla="*/ 24 w 104"/>
                <a:gd name="T51" fmla="*/ 174 h 186"/>
                <a:gd name="T52" fmla="*/ 20 w 104"/>
                <a:gd name="T53" fmla="*/ 168 h 186"/>
                <a:gd name="T54" fmla="*/ 18 w 104"/>
                <a:gd name="T55" fmla="*/ 162 h 186"/>
                <a:gd name="T56" fmla="*/ 18 w 104"/>
                <a:gd name="T57" fmla="*/ 156 h 186"/>
                <a:gd name="T58" fmla="*/ 18 w 104"/>
                <a:gd name="T59" fmla="*/ 50 h 186"/>
                <a:gd name="T60" fmla="*/ 0 w 104"/>
                <a:gd name="T61" fmla="*/ 50 h 186"/>
                <a:gd name="T62" fmla="*/ 0 w 104"/>
                <a:gd name="T63" fmla="*/ 5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186">
                  <a:moveTo>
                    <a:pt x="0" y="50"/>
                  </a:moveTo>
                  <a:lnTo>
                    <a:pt x="50" y="0"/>
                  </a:lnTo>
                  <a:lnTo>
                    <a:pt x="50" y="34"/>
                  </a:lnTo>
                  <a:lnTo>
                    <a:pt x="94" y="34"/>
                  </a:lnTo>
                  <a:lnTo>
                    <a:pt x="94" y="50"/>
                  </a:lnTo>
                  <a:lnTo>
                    <a:pt x="50" y="50"/>
                  </a:lnTo>
                  <a:lnTo>
                    <a:pt x="50" y="144"/>
                  </a:lnTo>
                  <a:lnTo>
                    <a:pt x="50" y="144"/>
                  </a:lnTo>
                  <a:lnTo>
                    <a:pt x="50" y="152"/>
                  </a:lnTo>
                  <a:lnTo>
                    <a:pt x="54" y="160"/>
                  </a:lnTo>
                  <a:lnTo>
                    <a:pt x="58" y="164"/>
                  </a:lnTo>
                  <a:lnTo>
                    <a:pt x="66" y="168"/>
                  </a:lnTo>
                  <a:lnTo>
                    <a:pt x="72" y="170"/>
                  </a:lnTo>
                  <a:lnTo>
                    <a:pt x="82" y="168"/>
                  </a:lnTo>
                  <a:lnTo>
                    <a:pt x="92" y="164"/>
                  </a:lnTo>
                  <a:lnTo>
                    <a:pt x="102" y="156"/>
                  </a:lnTo>
                  <a:lnTo>
                    <a:pt x="104" y="160"/>
                  </a:lnTo>
                  <a:lnTo>
                    <a:pt x="104" y="160"/>
                  </a:lnTo>
                  <a:lnTo>
                    <a:pt x="100" y="166"/>
                  </a:lnTo>
                  <a:lnTo>
                    <a:pt x="94" y="172"/>
                  </a:lnTo>
                  <a:lnTo>
                    <a:pt x="80" y="182"/>
                  </a:lnTo>
                  <a:lnTo>
                    <a:pt x="66" y="186"/>
                  </a:lnTo>
                  <a:lnTo>
                    <a:pt x="52" y="186"/>
                  </a:lnTo>
                  <a:lnTo>
                    <a:pt x="38" y="184"/>
                  </a:lnTo>
                  <a:lnTo>
                    <a:pt x="28" y="178"/>
                  </a:lnTo>
                  <a:lnTo>
                    <a:pt x="24" y="174"/>
                  </a:lnTo>
                  <a:lnTo>
                    <a:pt x="20" y="168"/>
                  </a:lnTo>
                  <a:lnTo>
                    <a:pt x="18" y="162"/>
                  </a:lnTo>
                  <a:lnTo>
                    <a:pt x="18" y="156"/>
                  </a:lnTo>
                  <a:lnTo>
                    <a:pt x="18" y="50"/>
                  </a:lnTo>
                  <a:lnTo>
                    <a:pt x="0" y="50"/>
                  </a:lnTo>
                  <a:lnTo>
                    <a:pt x="0" y="50"/>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
            <p:cNvSpPr>
              <a:spLocks/>
            </p:cNvSpPr>
            <p:nvPr/>
          </p:nvSpPr>
          <p:spPr bwMode="auto">
            <a:xfrm>
              <a:off x="7802" y="7352"/>
              <a:ext cx="297" cy="421"/>
            </a:xfrm>
            <a:custGeom>
              <a:avLst/>
              <a:gdLst>
                <a:gd name="T0" fmla="*/ 6 w 110"/>
                <a:gd name="T1" fmla="*/ 100 h 156"/>
                <a:gd name="T2" fmla="*/ 12 w 110"/>
                <a:gd name="T3" fmla="*/ 122 h 156"/>
                <a:gd name="T4" fmla="*/ 22 w 110"/>
                <a:gd name="T5" fmla="*/ 138 h 156"/>
                <a:gd name="T6" fmla="*/ 36 w 110"/>
                <a:gd name="T7" fmla="*/ 146 h 156"/>
                <a:gd name="T8" fmla="*/ 56 w 110"/>
                <a:gd name="T9" fmla="*/ 148 h 156"/>
                <a:gd name="T10" fmla="*/ 64 w 110"/>
                <a:gd name="T11" fmla="*/ 146 h 156"/>
                <a:gd name="T12" fmla="*/ 76 w 110"/>
                <a:gd name="T13" fmla="*/ 134 h 156"/>
                <a:gd name="T14" fmla="*/ 78 w 110"/>
                <a:gd name="T15" fmla="*/ 122 h 156"/>
                <a:gd name="T16" fmla="*/ 72 w 110"/>
                <a:gd name="T17" fmla="*/ 108 h 156"/>
                <a:gd name="T18" fmla="*/ 44 w 110"/>
                <a:gd name="T19" fmla="*/ 92 h 156"/>
                <a:gd name="T20" fmla="*/ 28 w 110"/>
                <a:gd name="T21" fmla="*/ 84 h 156"/>
                <a:gd name="T22" fmla="*/ 10 w 110"/>
                <a:gd name="T23" fmla="*/ 66 h 156"/>
                <a:gd name="T24" fmla="*/ 2 w 110"/>
                <a:gd name="T25" fmla="*/ 50 h 156"/>
                <a:gd name="T26" fmla="*/ 2 w 110"/>
                <a:gd name="T27" fmla="*/ 38 h 156"/>
                <a:gd name="T28" fmla="*/ 6 w 110"/>
                <a:gd name="T29" fmla="*/ 22 h 156"/>
                <a:gd name="T30" fmla="*/ 18 w 110"/>
                <a:gd name="T31" fmla="*/ 10 h 156"/>
                <a:gd name="T32" fmla="*/ 32 w 110"/>
                <a:gd name="T33" fmla="*/ 2 h 156"/>
                <a:gd name="T34" fmla="*/ 50 w 110"/>
                <a:gd name="T35" fmla="*/ 0 h 156"/>
                <a:gd name="T36" fmla="*/ 66 w 110"/>
                <a:gd name="T37" fmla="*/ 0 h 156"/>
                <a:gd name="T38" fmla="*/ 90 w 110"/>
                <a:gd name="T39" fmla="*/ 8 h 156"/>
                <a:gd name="T40" fmla="*/ 102 w 110"/>
                <a:gd name="T41" fmla="*/ 50 h 156"/>
                <a:gd name="T42" fmla="*/ 94 w 110"/>
                <a:gd name="T43" fmla="*/ 50 h 156"/>
                <a:gd name="T44" fmla="*/ 88 w 110"/>
                <a:gd name="T45" fmla="*/ 26 h 156"/>
                <a:gd name="T46" fmla="*/ 76 w 110"/>
                <a:gd name="T47" fmla="*/ 12 h 156"/>
                <a:gd name="T48" fmla="*/ 64 w 110"/>
                <a:gd name="T49" fmla="*/ 8 h 156"/>
                <a:gd name="T50" fmla="*/ 56 w 110"/>
                <a:gd name="T51" fmla="*/ 6 h 156"/>
                <a:gd name="T52" fmla="*/ 46 w 110"/>
                <a:gd name="T53" fmla="*/ 6 h 156"/>
                <a:gd name="T54" fmla="*/ 36 w 110"/>
                <a:gd name="T55" fmla="*/ 12 h 156"/>
                <a:gd name="T56" fmla="*/ 28 w 110"/>
                <a:gd name="T57" fmla="*/ 26 h 156"/>
                <a:gd name="T58" fmla="*/ 28 w 110"/>
                <a:gd name="T59" fmla="*/ 32 h 156"/>
                <a:gd name="T60" fmla="*/ 32 w 110"/>
                <a:gd name="T61" fmla="*/ 42 h 156"/>
                <a:gd name="T62" fmla="*/ 68 w 110"/>
                <a:gd name="T63" fmla="*/ 62 h 156"/>
                <a:gd name="T64" fmla="*/ 80 w 110"/>
                <a:gd name="T65" fmla="*/ 70 h 156"/>
                <a:gd name="T66" fmla="*/ 100 w 110"/>
                <a:gd name="T67" fmla="*/ 86 h 156"/>
                <a:gd name="T68" fmla="*/ 108 w 110"/>
                <a:gd name="T69" fmla="*/ 102 h 156"/>
                <a:gd name="T70" fmla="*/ 110 w 110"/>
                <a:gd name="T71" fmla="*/ 114 h 156"/>
                <a:gd name="T72" fmla="*/ 104 w 110"/>
                <a:gd name="T73" fmla="*/ 134 h 156"/>
                <a:gd name="T74" fmla="*/ 88 w 110"/>
                <a:gd name="T75" fmla="*/ 148 h 156"/>
                <a:gd name="T76" fmla="*/ 70 w 110"/>
                <a:gd name="T77" fmla="*/ 154 h 156"/>
                <a:gd name="T78" fmla="*/ 54 w 110"/>
                <a:gd name="T79" fmla="*/ 156 h 156"/>
                <a:gd name="T80" fmla="*/ 24 w 110"/>
                <a:gd name="T81" fmla="*/ 152 h 156"/>
                <a:gd name="T82" fmla="*/ 0 w 110"/>
                <a:gd name="T83" fmla="*/ 10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156">
                  <a:moveTo>
                    <a:pt x="0" y="100"/>
                  </a:moveTo>
                  <a:lnTo>
                    <a:pt x="6" y="100"/>
                  </a:lnTo>
                  <a:lnTo>
                    <a:pt x="6" y="100"/>
                  </a:lnTo>
                  <a:lnTo>
                    <a:pt x="12" y="122"/>
                  </a:lnTo>
                  <a:lnTo>
                    <a:pt x="18" y="130"/>
                  </a:lnTo>
                  <a:lnTo>
                    <a:pt x="22" y="138"/>
                  </a:lnTo>
                  <a:lnTo>
                    <a:pt x="28" y="142"/>
                  </a:lnTo>
                  <a:lnTo>
                    <a:pt x="36" y="146"/>
                  </a:lnTo>
                  <a:lnTo>
                    <a:pt x="44" y="148"/>
                  </a:lnTo>
                  <a:lnTo>
                    <a:pt x="56" y="148"/>
                  </a:lnTo>
                  <a:lnTo>
                    <a:pt x="56" y="148"/>
                  </a:lnTo>
                  <a:lnTo>
                    <a:pt x="64" y="146"/>
                  </a:lnTo>
                  <a:lnTo>
                    <a:pt x="72" y="142"/>
                  </a:lnTo>
                  <a:lnTo>
                    <a:pt x="76" y="134"/>
                  </a:lnTo>
                  <a:lnTo>
                    <a:pt x="78" y="122"/>
                  </a:lnTo>
                  <a:lnTo>
                    <a:pt x="78" y="122"/>
                  </a:lnTo>
                  <a:lnTo>
                    <a:pt x="76" y="114"/>
                  </a:lnTo>
                  <a:lnTo>
                    <a:pt x="72" y="108"/>
                  </a:lnTo>
                  <a:lnTo>
                    <a:pt x="60" y="100"/>
                  </a:lnTo>
                  <a:lnTo>
                    <a:pt x="44" y="92"/>
                  </a:lnTo>
                  <a:lnTo>
                    <a:pt x="44" y="92"/>
                  </a:lnTo>
                  <a:lnTo>
                    <a:pt x="28" y="84"/>
                  </a:lnTo>
                  <a:lnTo>
                    <a:pt x="16" y="74"/>
                  </a:lnTo>
                  <a:lnTo>
                    <a:pt x="10" y="66"/>
                  </a:lnTo>
                  <a:lnTo>
                    <a:pt x="4" y="58"/>
                  </a:lnTo>
                  <a:lnTo>
                    <a:pt x="2" y="50"/>
                  </a:lnTo>
                  <a:lnTo>
                    <a:pt x="2" y="38"/>
                  </a:lnTo>
                  <a:lnTo>
                    <a:pt x="2" y="38"/>
                  </a:lnTo>
                  <a:lnTo>
                    <a:pt x="2" y="30"/>
                  </a:lnTo>
                  <a:lnTo>
                    <a:pt x="6" y="22"/>
                  </a:lnTo>
                  <a:lnTo>
                    <a:pt x="10" y="16"/>
                  </a:lnTo>
                  <a:lnTo>
                    <a:pt x="18" y="10"/>
                  </a:lnTo>
                  <a:lnTo>
                    <a:pt x="24" y="6"/>
                  </a:lnTo>
                  <a:lnTo>
                    <a:pt x="32" y="2"/>
                  </a:lnTo>
                  <a:lnTo>
                    <a:pt x="42" y="0"/>
                  </a:lnTo>
                  <a:lnTo>
                    <a:pt x="50" y="0"/>
                  </a:lnTo>
                  <a:lnTo>
                    <a:pt x="50" y="0"/>
                  </a:lnTo>
                  <a:lnTo>
                    <a:pt x="66" y="0"/>
                  </a:lnTo>
                  <a:lnTo>
                    <a:pt x="78" y="4"/>
                  </a:lnTo>
                  <a:lnTo>
                    <a:pt x="90" y="8"/>
                  </a:lnTo>
                  <a:lnTo>
                    <a:pt x="100" y="12"/>
                  </a:lnTo>
                  <a:lnTo>
                    <a:pt x="102" y="50"/>
                  </a:lnTo>
                  <a:lnTo>
                    <a:pt x="94" y="50"/>
                  </a:lnTo>
                  <a:lnTo>
                    <a:pt x="94" y="50"/>
                  </a:lnTo>
                  <a:lnTo>
                    <a:pt x="92" y="36"/>
                  </a:lnTo>
                  <a:lnTo>
                    <a:pt x="88" y="26"/>
                  </a:lnTo>
                  <a:lnTo>
                    <a:pt x="82" y="18"/>
                  </a:lnTo>
                  <a:lnTo>
                    <a:pt x="76" y="12"/>
                  </a:lnTo>
                  <a:lnTo>
                    <a:pt x="70" y="10"/>
                  </a:lnTo>
                  <a:lnTo>
                    <a:pt x="64" y="8"/>
                  </a:lnTo>
                  <a:lnTo>
                    <a:pt x="56" y="6"/>
                  </a:lnTo>
                  <a:lnTo>
                    <a:pt x="56" y="6"/>
                  </a:lnTo>
                  <a:lnTo>
                    <a:pt x="50" y="6"/>
                  </a:lnTo>
                  <a:lnTo>
                    <a:pt x="46" y="6"/>
                  </a:lnTo>
                  <a:lnTo>
                    <a:pt x="40" y="8"/>
                  </a:lnTo>
                  <a:lnTo>
                    <a:pt x="36" y="12"/>
                  </a:lnTo>
                  <a:lnTo>
                    <a:pt x="30" y="22"/>
                  </a:lnTo>
                  <a:lnTo>
                    <a:pt x="28" y="26"/>
                  </a:lnTo>
                  <a:lnTo>
                    <a:pt x="28" y="32"/>
                  </a:lnTo>
                  <a:lnTo>
                    <a:pt x="28" y="32"/>
                  </a:lnTo>
                  <a:lnTo>
                    <a:pt x="30" y="38"/>
                  </a:lnTo>
                  <a:lnTo>
                    <a:pt x="32" y="42"/>
                  </a:lnTo>
                  <a:lnTo>
                    <a:pt x="40" y="48"/>
                  </a:lnTo>
                  <a:lnTo>
                    <a:pt x="68" y="62"/>
                  </a:lnTo>
                  <a:lnTo>
                    <a:pt x="68" y="62"/>
                  </a:lnTo>
                  <a:lnTo>
                    <a:pt x="80" y="70"/>
                  </a:lnTo>
                  <a:lnTo>
                    <a:pt x="94" y="78"/>
                  </a:lnTo>
                  <a:lnTo>
                    <a:pt x="100" y="86"/>
                  </a:lnTo>
                  <a:lnTo>
                    <a:pt x="106" y="94"/>
                  </a:lnTo>
                  <a:lnTo>
                    <a:pt x="108" y="102"/>
                  </a:lnTo>
                  <a:lnTo>
                    <a:pt x="110" y="114"/>
                  </a:lnTo>
                  <a:lnTo>
                    <a:pt x="110" y="114"/>
                  </a:lnTo>
                  <a:lnTo>
                    <a:pt x="108" y="124"/>
                  </a:lnTo>
                  <a:lnTo>
                    <a:pt x="104" y="134"/>
                  </a:lnTo>
                  <a:lnTo>
                    <a:pt x="96" y="142"/>
                  </a:lnTo>
                  <a:lnTo>
                    <a:pt x="88" y="148"/>
                  </a:lnTo>
                  <a:lnTo>
                    <a:pt x="80" y="152"/>
                  </a:lnTo>
                  <a:lnTo>
                    <a:pt x="70" y="154"/>
                  </a:lnTo>
                  <a:lnTo>
                    <a:pt x="54" y="156"/>
                  </a:lnTo>
                  <a:lnTo>
                    <a:pt x="54" y="156"/>
                  </a:lnTo>
                  <a:lnTo>
                    <a:pt x="38" y="156"/>
                  </a:lnTo>
                  <a:lnTo>
                    <a:pt x="24" y="152"/>
                  </a:lnTo>
                  <a:lnTo>
                    <a:pt x="0" y="144"/>
                  </a:lnTo>
                  <a:lnTo>
                    <a:pt x="0" y="100"/>
                  </a:lnTo>
                  <a:lnTo>
                    <a:pt x="0" y="100"/>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5"/>
            <p:cNvSpPr>
              <a:spLocks/>
            </p:cNvSpPr>
            <p:nvPr/>
          </p:nvSpPr>
          <p:spPr bwMode="auto">
            <a:xfrm>
              <a:off x="7511" y="7347"/>
              <a:ext cx="291" cy="415"/>
            </a:xfrm>
            <a:custGeom>
              <a:avLst/>
              <a:gdLst>
                <a:gd name="T0" fmla="*/ 52 w 108"/>
                <a:gd name="T1" fmla="*/ 32 h 154"/>
                <a:gd name="T2" fmla="*/ 52 w 108"/>
                <a:gd name="T3" fmla="*/ 32 h 154"/>
                <a:gd name="T4" fmla="*/ 60 w 108"/>
                <a:gd name="T5" fmla="*/ 18 h 154"/>
                <a:gd name="T6" fmla="*/ 68 w 108"/>
                <a:gd name="T7" fmla="*/ 8 h 154"/>
                <a:gd name="T8" fmla="*/ 76 w 108"/>
                <a:gd name="T9" fmla="*/ 2 h 154"/>
                <a:gd name="T10" fmla="*/ 88 w 108"/>
                <a:gd name="T11" fmla="*/ 0 h 154"/>
                <a:gd name="T12" fmla="*/ 88 w 108"/>
                <a:gd name="T13" fmla="*/ 0 h 154"/>
                <a:gd name="T14" fmla="*/ 96 w 108"/>
                <a:gd name="T15" fmla="*/ 2 h 154"/>
                <a:gd name="T16" fmla="*/ 102 w 108"/>
                <a:gd name="T17" fmla="*/ 8 h 154"/>
                <a:gd name="T18" fmla="*/ 108 w 108"/>
                <a:gd name="T19" fmla="*/ 14 h 154"/>
                <a:gd name="T20" fmla="*/ 108 w 108"/>
                <a:gd name="T21" fmla="*/ 24 h 154"/>
                <a:gd name="T22" fmla="*/ 108 w 108"/>
                <a:gd name="T23" fmla="*/ 24 h 154"/>
                <a:gd name="T24" fmla="*/ 104 w 108"/>
                <a:gd name="T25" fmla="*/ 32 h 154"/>
                <a:gd name="T26" fmla="*/ 96 w 108"/>
                <a:gd name="T27" fmla="*/ 38 h 154"/>
                <a:gd name="T28" fmla="*/ 92 w 108"/>
                <a:gd name="T29" fmla="*/ 38 h 154"/>
                <a:gd name="T30" fmla="*/ 88 w 108"/>
                <a:gd name="T31" fmla="*/ 38 h 154"/>
                <a:gd name="T32" fmla="*/ 84 w 108"/>
                <a:gd name="T33" fmla="*/ 38 h 154"/>
                <a:gd name="T34" fmla="*/ 80 w 108"/>
                <a:gd name="T35" fmla="*/ 34 h 154"/>
                <a:gd name="T36" fmla="*/ 80 w 108"/>
                <a:gd name="T37" fmla="*/ 34 h 154"/>
                <a:gd name="T38" fmla="*/ 74 w 108"/>
                <a:gd name="T39" fmla="*/ 30 h 154"/>
                <a:gd name="T40" fmla="*/ 68 w 108"/>
                <a:gd name="T41" fmla="*/ 28 h 154"/>
                <a:gd name="T42" fmla="*/ 62 w 108"/>
                <a:gd name="T43" fmla="*/ 28 h 154"/>
                <a:gd name="T44" fmla="*/ 60 w 108"/>
                <a:gd name="T45" fmla="*/ 32 h 154"/>
                <a:gd name="T46" fmla="*/ 56 w 108"/>
                <a:gd name="T47" fmla="*/ 36 h 154"/>
                <a:gd name="T48" fmla="*/ 54 w 108"/>
                <a:gd name="T49" fmla="*/ 42 h 154"/>
                <a:gd name="T50" fmla="*/ 52 w 108"/>
                <a:gd name="T51" fmla="*/ 54 h 154"/>
                <a:gd name="T52" fmla="*/ 52 w 108"/>
                <a:gd name="T53" fmla="*/ 128 h 154"/>
                <a:gd name="T54" fmla="*/ 52 w 108"/>
                <a:gd name="T55" fmla="*/ 128 h 154"/>
                <a:gd name="T56" fmla="*/ 54 w 108"/>
                <a:gd name="T57" fmla="*/ 140 h 154"/>
                <a:gd name="T58" fmla="*/ 56 w 108"/>
                <a:gd name="T59" fmla="*/ 148 h 154"/>
                <a:gd name="T60" fmla="*/ 64 w 108"/>
                <a:gd name="T61" fmla="*/ 150 h 154"/>
                <a:gd name="T62" fmla="*/ 74 w 108"/>
                <a:gd name="T63" fmla="*/ 152 h 154"/>
                <a:gd name="T64" fmla="*/ 74 w 108"/>
                <a:gd name="T65" fmla="*/ 154 h 154"/>
                <a:gd name="T66" fmla="*/ 0 w 108"/>
                <a:gd name="T67" fmla="*/ 154 h 154"/>
                <a:gd name="T68" fmla="*/ 0 w 108"/>
                <a:gd name="T69" fmla="*/ 152 h 154"/>
                <a:gd name="T70" fmla="*/ 0 w 108"/>
                <a:gd name="T71" fmla="*/ 152 h 154"/>
                <a:gd name="T72" fmla="*/ 10 w 108"/>
                <a:gd name="T73" fmla="*/ 150 h 154"/>
                <a:gd name="T74" fmla="*/ 18 w 108"/>
                <a:gd name="T75" fmla="*/ 148 h 154"/>
                <a:gd name="T76" fmla="*/ 20 w 108"/>
                <a:gd name="T77" fmla="*/ 140 h 154"/>
                <a:gd name="T78" fmla="*/ 22 w 108"/>
                <a:gd name="T79" fmla="*/ 130 h 154"/>
                <a:gd name="T80" fmla="*/ 22 w 108"/>
                <a:gd name="T81" fmla="*/ 48 h 154"/>
                <a:gd name="T82" fmla="*/ 22 w 108"/>
                <a:gd name="T83" fmla="*/ 48 h 154"/>
                <a:gd name="T84" fmla="*/ 22 w 108"/>
                <a:gd name="T85" fmla="*/ 38 h 154"/>
                <a:gd name="T86" fmla="*/ 18 w 108"/>
                <a:gd name="T87" fmla="*/ 32 h 154"/>
                <a:gd name="T88" fmla="*/ 12 w 108"/>
                <a:gd name="T89" fmla="*/ 28 h 154"/>
                <a:gd name="T90" fmla="*/ 2 w 108"/>
                <a:gd name="T91" fmla="*/ 26 h 154"/>
                <a:gd name="T92" fmla="*/ 2 w 108"/>
                <a:gd name="T93" fmla="*/ 26 h 154"/>
                <a:gd name="T94" fmla="*/ 30 w 108"/>
                <a:gd name="T95" fmla="*/ 14 h 154"/>
                <a:gd name="T96" fmla="*/ 52 w 108"/>
                <a:gd name="T97" fmla="*/ 2 h 154"/>
                <a:gd name="T98" fmla="*/ 52 w 108"/>
                <a:gd name="T99" fmla="*/ 32 h 154"/>
                <a:gd name="T100" fmla="*/ 52 w 108"/>
                <a:gd name="T101" fmla="*/ 3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8" h="154">
                  <a:moveTo>
                    <a:pt x="52" y="32"/>
                  </a:moveTo>
                  <a:lnTo>
                    <a:pt x="52" y="32"/>
                  </a:lnTo>
                  <a:lnTo>
                    <a:pt x="60" y="18"/>
                  </a:lnTo>
                  <a:lnTo>
                    <a:pt x="68" y="8"/>
                  </a:lnTo>
                  <a:lnTo>
                    <a:pt x="76" y="2"/>
                  </a:lnTo>
                  <a:lnTo>
                    <a:pt x="88" y="0"/>
                  </a:lnTo>
                  <a:lnTo>
                    <a:pt x="88" y="0"/>
                  </a:lnTo>
                  <a:lnTo>
                    <a:pt x="96" y="2"/>
                  </a:lnTo>
                  <a:lnTo>
                    <a:pt x="102" y="8"/>
                  </a:lnTo>
                  <a:lnTo>
                    <a:pt x="108" y="14"/>
                  </a:lnTo>
                  <a:lnTo>
                    <a:pt x="108" y="24"/>
                  </a:lnTo>
                  <a:lnTo>
                    <a:pt x="108" y="24"/>
                  </a:lnTo>
                  <a:lnTo>
                    <a:pt x="104" y="32"/>
                  </a:lnTo>
                  <a:lnTo>
                    <a:pt x="96" y="38"/>
                  </a:lnTo>
                  <a:lnTo>
                    <a:pt x="92" y="38"/>
                  </a:lnTo>
                  <a:lnTo>
                    <a:pt x="88" y="38"/>
                  </a:lnTo>
                  <a:lnTo>
                    <a:pt x="84" y="38"/>
                  </a:lnTo>
                  <a:lnTo>
                    <a:pt x="80" y="34"/>
                  </a:lnTo>
                  <a:lnTo>
                    <a:pt x="80" y="34"/>
                  </a:lnTo>
                  <a:lnTo>
                    <a:pt x="74" y="30"/>
                  </a:lnTo>
                  <a:lnTo>
                    <a:pt x="68" y="28"/>
                  </a:lnTo>
                  <a:lnTo>
                    <a:pt x="62" y="28"/>
                  </a:lnTo>
                  <a:lnTo>
                    <a:pt x="60" y="32"/>
                  </a:lnTo>
                  <a:lnTo>
                    <a:pt x="56" y="36"/>
                  </a:lnTo>
                  <a:lnTo>
                    <a:pt x="54" y="42"/>
                  </a:lnTo>
                  <a:lnTo>
                    <a:pt x="52" y="54"/>
                  </a:lnTo>
                  <a:lnTo>
                    <a:pt x="52" y="128"/>
                  </a:lnTo>
                  <a:lnTo>
                    <a:pt x="52" y="128"/>
                  </a:lnTo>
                  <a:lnTo>
                    <a:pt x="54" y="140"/>
                  </a:lnTo>
                  <a:lnTo>
                    <a:pt x="56" y="148"/>
                  </a:lnTo>
                  <a:lnTo>
                    <a:pt x="64" y="150"/>
                  </a:lnTo>
                  <a:lnTo>
                    <a:pt x="74" y="152"/>
                  </a:lnTo>
                  <a:lnTo>
                    <a:pt x="74" y="154"/>
                  </a:lnTo>
                  <a:lnTo>
                    <a:pt x="0" y="154"/>
                  </a:lnTo>
                  <a:lnTo>
                    <a:pt x="0" y="152"/>
                  </a:lnTo>
                  <a:lnTo>
                    <a:pt x="0" y="152"/>
                  </a:lnTo>
                  <a:lnTo>
                    <a:pt x="10" y="150"/>
                  </a:lnTo>
                  <a:lnTo>
                    <a:pt x="18" y="148"/>
                  </a:lnTo>
                  <a:lnTo>
                    <a:pt x="20" y="140"/>
                  </a:lnTo>
                  <a:lnTo>
                    <a:pt x="22" y="130"/>
                  </a:lnTo>
                  <a:lnTo>
                    <a:pt x="22" y="48"/>
                  </a:lnTo>
                  <a:lnTo>
                    <a:pt x="22" y="48"/>
                  </a:lnTo>
                  <a:lnTo>
                    <a:pt x="22" y="38"/>
                  </a:lnTo>
                  <a:lnTo>
                    <a:pt x="18" y="32"/>
                  </a:lnTo>
                  <a:lnTo>
                    <a:pt x="12" y="28"/>
                  </a:lnTo>
                  <a:lnTo>
                    <a:pt x="2" y="26"/>
                  </a:lnTo>
                  <a:lnTo>
                    <a:pt x="2" y="26"/>
                  </a:lnTo>
                  <a:lnTo>
                    <a:pt x="30" y="14"/>
                  </a:lnTo>
                  <a:lnTo>
                    <a:pt x="52" y="2"/>
                  </a:lnTo>
                  <a:lnTo>
                    <a:pt x="52" y="32"/>
                  </a:lnTo>
                  <a:lnTo>
                    <a:pt x="52" y="32"/>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noEditPoints="1"/>
            </p:cNvSpPr>
            <p:nvPr/>
          </p:nvSpPr>
          <p:spPr bwMode="auto">
            <a:xfrm>
              <a:off x="7145" y="7347"/>
              <a:ext cx="366" cy="420"/>
            </a:xfrm>
            <a:custGeom>
              <a:avLst/>
              <a:gdLst>
                <a:gd name="T0" fmla="*/ 96 w 136"/>
                <a:gd name="T1" fmla="*/ 50 h 156"/>
                <a:gd name="T2" fmla="*/ 90 w 136"/>
                <a:gd name="T3" fmla="*/ 20 h 156"/>
                <a:gd name="T4" fmla="*/ 80 w 136"/>
                <a:gd name="T5" fmla="*/ 12 h 156"/>
                <a:gd name="T6" fmla="*/ 70 w 136"/>
                <a:gd name="T7" fmla="*/ 8 h 156"/>
                <a:gd name="T8" fmla="*/ 60 w 136"/>
                <a:gd name="T9" fmla="*/ 10 h 156"/>
                <a:gd name="T10" fmla="*/ 48 w 136"/>
                <a:gd name="T11" fmla="*/ 16 h 156"/>
                <a:gd name="T12" fmla="*/ 38 w 136"/>
                <a:gd name="T13" fmla="*/ 28 h 156"/>
                <a:gd name="T14" fmla="*/ 32 w 136"/>
                <a:gd name="T15" fmla="*/ 50 h 156"/>
                <a:gd name="T16" fmla="*/ 96 w 136"/>
                <a:gd name="T17" fmla="*/ 50 h 156"/>
                <a:gd name="T18" fmla="*/ 136 w 136"/>
                <a:gd name="T19" fmla="*/ 106 h 156"/>
                <a:gd name="T20" fmla="*/ 132 w 136"/>
                <a:gd name="T21" fmla="*/ 114 h 156"/>
                <a:gd name="T22" fmla="*/ 122 w 136"/>
                <a:gd name="T23" fmla="*/ 130 h 156"/>
                <a:gd name="T24" fmla="*/ 106 w 136"/>
                <a:gd name="T25" fmla="*/ 144 h 156"/>
                <a:gd name="T26" fmla="*/ 84 w 136"/>
                <a:gd name="T27" fmla="*/ 154 h 156"/>
                <a:gd name="T28" fmla="*/ 70 w 136"/>
                <a:gd name="T29" fmla="*/ 156 h 156"/>
                <a:gd name="T30" fmla="*/ 46 w 136"/>
                <a:gd name="T31" fmla="*/ 152 h 156"/>
                <a:gd name="T32" fmla="*/ 22 w 136"/>
                <a:gd name="T33" fmla="*/ 138 h 156"/>
                <a:gd name="T34" fmla="*/ 6 w 136"/>
                <a:gd name="T35" fmla="*/ 118 h 156"/>
                <a:gd name="T36" fmla="*/ 0 w 136"/>
                <a:gd name="T37" fmla="*/ 86 h 156"/>
                <a:gd name="T38" fmla="*/ 0 w 136"/>
                <a:gd name="T39" fmla="*/ 68 h 156"/>
                <a:gd name="T40" fmla="*/ 10 w 136"/>
                <a:gd name="T41" fmla="*/ 38 h 156"/>
                <a:gd name="T42" fmla="*/ 28 w 136"/>
                <a:gd name="T43" fmla="*/ 14 h 156"/>
                <a:gd name="T44" fmla="*/ 56 w 136"/>
                <a:gd name="T45" fmla="*/ 2 h 156"/>
                <a:gd name="T46" fmla="*/ 74 w 136"/>
                <a:gd name="T47" fmla="*/ 0 h 156"/>
                <a:gd name="T48" fmla="*/ 96 w 136"/>
                <a:gd name="T49" fmla="*/ 4 h 156"/>
                <a:gd name="T50" fmla="*/ 114 w 136"/>
                <a:gd name="T51" fmla="*/ 14 h 156"/>
                <a:gd name="T52" fmla="*/ 128 w 136"/>
                <a:gd name="T53" fmla="*/ 32 h 156"/>
                <a:gd name="T54" fmla="*/ 136 w 136"/>
                <a:gd name="T55" fmla="*/ 58 h 156"/>
                <a:gd name="T56" fmla="*/ 30 w 136"/>
                <a:gd name="T57" fmla="*/ 58 h 156"/>
                <a:gd name="T58" fmla="*/ 30 w 136"/>
                <a:gd name="T59" fmla="*/ 86 h 156"/>
                <a:gd name="T60" fmla="*/ 40 w 136"/>
                <a:gd name="T61" fmla="*/ 112 h 156"/>
                <a:gd name="T62" fmla="*/ 60 w 136"/>
                <a:gd name="T63" fmla="*/ 128 h 156"/>
                <a:gd name="T64" fmla="*/ 86 w 136"/>
                <a:gd name="T65" fmla="*/ 132 h 156"/>
                <a:gd name="T66" fmla="*/ 100 w 136"/>
                <a:gd name="T67" fmla="*/ 130 h 156"/>
                <a:gd name="T68" fmla="*/ 122 w 136"/>
                <a:gd name="T69" fmla="*/ 116 h 156"/>
                <a:gd name="T70" fmla="*/ 132 w 136"/>
                <a:gd name="T71" fmla="*/ 10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 h="156">
                  <a:moveTo>
                    <a:pt x="96" y="50"/>
                  </a:moveTo>
                  <a:lnTo>
                    <a:pt x="96" y="50"/>
                  </a:lnTo>
                  <a:lnTo>
                    <a:pt x="94" y="34"/>
                  </a:lnTo>
                  <a:lnTo>
                    <a:pt x="90" y="20"/>
                  </a:lnTo>
                  <a:lnTo>
                    <a:pt x="86" y="16"/>
                  </a:lnTo>
                  <a:lnTo>
                    <a:pt x="80" y="12"/>
                  </a:lnTo>
                  <a:lnTo>
                    <a:pt x="76" y="10"/>
                  </a:lnTo>
                  <a:lnTo>
                    <a:pt x="70" y="8"/>
                  </a:lnTo>
                  <a:lnTo>
                    <a:pt x="70" y="8"/>
                  </a:lnTo>
                  <a:lnTo>
                    <a:pt x="60" y="10"/>
                  </a:lnTo>
                  <a:lnTo>
                    <a:pt x="54" y="12"/>
                  </a:lnTo>
                  <a:lnTo>
                    <a:pt x="48" y="16"/>
                  </a:lnTo>
                  <a:lnTo>
                    <a:pt x="42" y="22"/>
                  </a:lnTo>
                  <a:lnTo>
                    <a:pt x="38" y="28"/>
                  </a:lnTo>
                  <a:lnTo>
                    <a:pt x="34" y="38"/>
                  </a:lnTo>
                  <a:lnTo>
                    <a:pt x="32" y="50"/>
                  </a:lnTo>
                  <a:lnTo>
                    <a:pt x="96" y="50"/>
                  </a:lnTo>
                  <a:lnTo>
                    <a:pt x="96" y="50"/>
                  </a:lnTo>
                  <a:close/>
                  <a:moveTo>
                    <a:pt x="132" y="104"/>
                  </a:moveTo>
                  <a:lnTo>
                    <a:pt x="136" y="106"/>
                  </a:lnTo>
                  <a:lnTo>
                    <a:pt x="136" y="106"/>
                  </a:lnTo>
                  <a:lnTo>
                    <a:pt x="132" y="114"/>
                  </a:lnTo>
                  <a:lnTo>
                    <a:pt x="128" y="122"/>
                  </a:lnTo>
                  <a:lnTo>
                    <a:pt x="122" y="130"/>
                  </a:lnTo>
                  <a:lnTo>
                    <a:pt x="114" y="138"/>
                  </a:lnTo>
                  <a:lnTo>
                    <a:pt x="106" y="144"/>
                  </a:lnTo>
                  <a:lnTo>
                    <a:pt x="94" y="150"/>
                  </a:lnTo>
                  <a:lnTo>
                    <a:pt x="84" y="154"/>
                  </a:lnTo>
                  <a:lnTo>
                    <a:pt x="70" y="156"/>
                  </a:lnTo>
                  <a:lnTo>
                    <a:pt x="70" y="156"/>
                  </a:lnTo>
                  <a:lnTo>
                    <a:pt x="58" y="154"/>
                  </a:lnTo>
                  <a:lnTo>
                    <a:pt x="46" y="152"/>
                  </a:lnTo>
                  <a:lnTo>
                    <a:pt x="34" y="146"/>
                  </a:lnTo>
                  <a:lnTo>
                    <a:pt x="22" y="138"/>
                  </a:lnTo>
                  <a:lnTo>
                    <a:pt x="14" y="130"/>
                  </a:lnTo>
                  <a:lnTo>
                    <a:pt x="6" y="118"/>
                  </a:lnTo>
                  <a:lnTo>
                    <a:pt x="2" y="102"/>
                  </a:lnTo>
                  <a:lnTo>
                    <a:pt x="0" y="86"/>
                  </a:lnTo>
                  <a:lnTo>
                    <a:pt x="0" y="86"/>
                  </a:lnTo>
                  <a:lnTo>
                    <a:pt x="0" y="68"/>
                  </a:lnTo>
                  <a:lnTo>
                    <a:pt x="4" y="52"/>
                  </a:lnTo>
                  <a:lnTo>
                    <a:pt x="10" y="38"/>
                  </a:lnTo>
                  <a:lnTo>
                    <a:pt x="18" y="26"/>
                  </a:lnTo>
                  <a:lnTo>
                    <a:pt x="28" y="14"/>
                  </a:lnTo>
                  <a:lnTo>
                    <a:pt x="42" y="8"/>
                  </a:lnTo>
                  <a:lnTo>
                    <a:pt x="56" y="2"/>
                  </a:lnTo>
                  <a:lnTo>
                    <a:pt x="74" y="0"/>
                  </a:lnTo>
                  <a:lnTo>
                    <a:pt x="74" y="0"/>
                  </a:lnTo>
                  <a:lnTo>
                    <a:pt x="84" y="2"/>
                  </a:lnTo>
                  <a:lnTo>
                    <a:pt x="96" y="4"/>
                  </a:lnTo>
                  <a:lnTo>
                    <a:pt x="106" y="8"/>
                  </a:lnTo>
                  <a:lnTo>
                    <a:pt x="114" y="14"/>
                  </a:lnTo>
                  <a:lnTo>
                    <a:pt x="122" y="22"/>
                  </a:lnTo>
                  <a:lnTo>
                    <a:pt x="128" y="32"/>
                  </a:lnTo>
                  <a:lnTo>
                    <a:pt x="134" y="44"/>
                  </a:lnTo>
                  <a:lnTo>
                    <a:pt x="136" y="58"/>
                  </a:lnTo>
                  <a:lnTo>
                    <a:pt x="30" y="58"/>
                  </a:lnTo>
                  <a:lnTo>
                    <a:pt x="30" y="58"/>
                  </a:lnTo>
                  <a:lnTo>
                    <a:pt x="28" y="72"/>
                  </a:lnTo>
                  <a:lnTo>
                    <a:pt x="30" y="86"/>
                  </a:lnTo>
                  <a:lnTo>
                    <a:pt x="34" y="100"/>
                  </a:lnTo>
                  <a:lnTo>
                    <a:pt x="40" y="112"/>
                  </a:lnTo>
                  <a:lnTo>
                    <a:pt x="50" y="122"/>
                  </a:lnTo>
                  <a:lnTo>
                    <a:pt x="60" y="128"/>
                  </a:lnTo>
                  <a:lnTo>
                    <a:pt x="72" y="132"/>
                  </a:lnTo>
                  <a:lnTo>
                    <a:pt x="86" y="132"/>
                  </a:lnTo>
                  <a:lnTo>
                    <a:pt x="86" y="132"/>
                  </a:lnTo>
                  <a:lnTo>
                    <a:pt x="100" y="130"/>
                  </a:lnTo>
                  <a:lnTo>
                    <a:pt x="112" y="126"/>
                  </a:lnTo>
                  <a:lnTo>
                    <a:pt x="122" y="116"/>
                  </a:lnTo>
                  <a:lnTo>
                    <a:pt x="132" y="104"/>
                  </a:lnTo>
                  <a:lnTo>
                    <a:pt x="132" y="104"/>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6752" y="7358"/>
              <a:ext cx="441" cy="426"/>
            </a:xfrm>
            <a:custGeom>
              <a:avLst/>
              <a:gdLst>
                <a:gd name="T0" fmla="*/ 24 w 164"/>
                <a:gd name="T1" fmla="*/ 28 h 158"/>
                <a:gd name="T2" fmla="*/ 24 w 164"/>
                <a:gd name="T3" fmla="*/ 28 h 158"/>
                <a:gd name="T4" fmla="*/ 22 w 164"/>
                <a:gd name="T5" fmla="*/ 24 h 158"/>
                <a:gd name="T6" fmla="*/ 18 w 164"/>
                <a:gd name="T7" fmla="*/ 16 h 158"/>
                <a:gd name="T8" fmla="*/ 10 w 164"/>
                <a:gd name="T9" fmla="*/ 8 h 158"/>
                <a:gd name="T10" fmla="*/ 6 w 164"/>
                <a:gd name="T11" fmla="*/ 6 h 158"/>
                <a:gd name="T12" fmla="*/ 0 w 164"/>
                <a:gd name="T13" fmla="*/ 4 h 158"/>
                <a:gd name="T14" fmla="*/ 0 w 164"/>
                <a:gd name="T15" fmla="*/ 0 h 158"/>
                <a:gd name="T16" fmla="*/ 72 w 164"/>
                <a:gd name="T17" fmla="*/ 0 h 158"/>
                <a:gd name="T18" fmla="*/ 72 w 164"/>
                <a:gd name="T19" fmla="*/ 4 h 158"/>
                <a:gd name="T20" fmla="*/ 72 w 164"/>
                <a:gd name="T21" fmla="*/ 4 h 158"/>
                <a:gd name="T22" fmla="*/ 62 w 164"/>
                <a:gd name="T23" fmla="*/ 6 h 158"/>
                <a:gd name="T24" fmla="*/ 60 w 164"/>
                <a:gd name="T25" fmla="*/ 8 h 158"/>
                <a:gd name="T26" fmla="*/ 56 w 164"/>
                <a:gd name="T27" fmla="*/ 12 h 158"/>
                <a:gd name="T28" fmla="*/ 56 w 164"/>
                <a:gd name="T29" fmla="*/ 16 h 158"/>
                <a:gd name="T30" fmla="*/ 56 w 164"/>
                <a:gd name="T31" fmla="*/ 20 h 158"/>
                <a:gd name="T32" fmla="*/ 60 w 164"/>
                <a:gd name="T33" fmla="*/ 34 h 158"/>
                <a:gd name="T34" fmla="*/ 92 w 164"/>
                <a:gd name="T35" fmla="*/ 110 h 158"/>
                <a:gd name="T36" fmla="*/ 126 w 164"/>
                <a:gd name="T37" fmla="*/ 30 h 158"/>
                <a:gd name="T38" fmla="*/ 126 w 164"/>
                <a:gd name="T39" fmla="*/ 30 h 158"/>
                <a:gd name="T40" fmla="*/ 128 w 164"/>
                <a:gd name="T41" fmla="*/ 20 h 158"/>
                <a:gd name="T42" fmla="*/ 126 w 164"/>
                <a:gd name="T43" fmla="*/ 10 h 158"/>
                <a:gd name="T44" fmla="*/ 120 w 164"/>
                <a:gd name="T45" fmla="*/ 6 h 158"/>
                <a:gd name="T46" fmla="*/ 114 w 164"/>
                <a:gd name="T47" fmla="*/ 4 h 158"/>
                <a:gd name="T48" fmla="*/ 114 w 164"/>
                <a:gd name="T49" fmla="*/ 2 h 158"/>
                <a:gd name="T50" fmla="*/ 164 w 164"/>
                <a:gd name="T51" fmla="*/ 2 h 158"/>
                <a:gd name="T52" fmla="*/ 164 w 164"/>
                <a:gd name="T53" fmla="*/ 4 h 158"/>
                <a:gd name="T54" fmla="*/ 164 w 164"/>
                <a:gd name="T55" fmla="*/ 4 h 158"/>
                <a:gd name="T56" fmla="*/ 156 w 164"/>
                <a:gd name="T57" fmla="*/ 6 h 158"/>
                <a:gd name="T58" fmla="*/ 150 w 164"/>
                <a:gd name="T59" fmla="*/ 10 h 158"/>
                <a:gd name="T60" fmla="*/ 142 w 164"/>
                <a:gd name="T61" fmla="*/ 18 h 158"/>
                <a:gd name="T62" fmla="*/ 136 w 164"/>
                <a:gd name="T63" fmla="*/ 30 h 158"/>
                <a:gd name="T64" fmla="*/ 84 w 164"/>
                <a:gd name="T65" fmla="*/ 158 h 158"/>
                <a:gd name="T66" fmla="*/ 24 w 164"/>
                <a:gd name="T67" fmla="*/ 28 h 158"/>
                <a:gd name="T68" fmla="*/ 24 w 164"/>
                <a:gd name="T69" fmla="*/ 2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 h="158">
                  <a:moveTo>
                    <a:pt x="24" y="28"/>
                  </a:moveTo>
                  <a:lnTo>
                    <a:pt x="24" y="28"/>
                  </a:lnTo>
                  <a:lnTo>
                    <a:pt x="22" y="24"/>
                  </a:lnTo>
                  <a:lnTo>
                    <a:pt x="18" y="16"/>
                  </a:lnTo>
                  <a:lnTo>
                    <a:pt x="10" y="8"/>
                  </a:lnTo>
                  <a:lnTo>
                    <a:pt x="6" y="6"/>
                  </a:lnTo>
                  <a:lnTo>
                    <a:pt x="0" y="4"/>
                  </a:lnTo>
                  <a:lnTo>
                    <a:pt x="0" y="0"/>
                  </a:lnTo>
                  <a:lnTo>
                    <a:pt x="72" y="0"/>
                  </a:lnTo>
                  <a:lnTo>
                    <a:pt x="72" y="4"/>
                  </a:lnTo>
                  <a:lnTo>
                    <a:pt x="72" y="4"/>
                  </a:lnTo>
                  <a:lnTo>
                    <a:pt x="62" y="6"/>
                  </a:lnTo>
                  <a:lnTo>
                    <a:pt x="60" y="8"/>
                  </a:lnTo>
                  <a:lnTo>
                    <a:pt x="56" y="12"/>
                  </a:lnTo>
                  <a:lnTo>
                    <a:pt x="56" y="16"/>
                  </a:lnTo>
                  <a:lnTo>
                    <a:pt x="56" y="20"/>
                  </a:lnTo>
                  <a:lnTo>
                    <a:pt x="60" y="34"/>
                  </a:lnTo>
                  <a:lnTo>
                    <a:pt x="92" y="110"/>
                  </a:lnTo>
                  <a:lnTo>
                    <a:pt x="126" y="30"/>
                  </a:lnTo>
                  <a:lnTo>
                    <a:pt x="126" y="30"/>
                  </a:lnTo>
                  <a:lnTo>
                    <a:pt x="128" y="20"/>
                  </a:lnTo>
                  <a:lnTo>
                    <a:pt x="126" y="10"/>
                  </a:lnTo>
                  <a:lnTo>
                    <a:pt x="120" y="6"/>
                  </a:lnTo>
                  <a:lnTo>
                    <a:pt x="114" y="4"/>
                  </a:lnTo>
                  <a:lnTo>
                    <a:pt x="114" y="2"/>
                  </a:lnTo>
                  <a:lnTo>
                    <a:pt x="164" y="2"/>
                  </a:lnTo>
                  <a:lnTo>
                    <a:pt x="164" y="4"/>
                  </a:lnTo>
                  <a:lnTo>
                    <a:pt x="164" y="4"/>
                  </a:lnTo>
                  <a:lnTo>
                    <a:pt x="156" y="6"/>
                  </a:lnTo>
                  <a:lnTo>
                    <a:pt x="150" y="10"/>
                  </a:lnTo>
                  <a:lnTo>
                    <a:pt x="142" y="18"/>
                  </a:lnTo>
                  <a:lnTo>
                    <a:pt x="136" y="30"/>
                  </a:lnTo>
                  <a:lnTo>
                    <a:pt x="84" y="158"/>
                  </a:lnTo>
                  <a:lnTo>
                    <a:pt x="24" y="28"/>
                  </a:lnTo>
                  <a:lnTo>
                    <a:pt x="24" y="2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p:nvSpPr>
          <p:spPr bwMode="auto">
            <a:xfrm>
              <a:off x="6142" y="7347"/>
              <a:ext cx="448" cy="415"/>
            </a:xfrm>
            <a:custGeom>
              <a:avLst/>
              <a:gdLst>
                <a:gd name="T0" fmla="*/ 52 w 166"/>
                <a:gd name="T1" fmla="*/ 38 h 154"/>
                <a:gd name="T2" fmla="*/ 64 w 166"/>
                <a:gd name="T3" fmla="*/ 20 h 154"/>
                <a:gd name="T4" fmla="*/ 76 w 166"/>
                <a:gd name="T5" fmla="*/ 10 h 154"/>
                <a:gd name="T6" fmla="*/ 104 w 166"/>
                <a:gd name="T7" fmla="*/ 2 h 154"/>
                <a:gd name="T8" fmla="*/ 114 w 166"/>
                <a:gd name="T9" fmla="*/ 4 h 154"/>
                <a:gd name="T10" fmla="*/ 130 w 166"/>
                <a:gd name="T11" fmla="*/ 8 h 154"/>
                <a:gd name="T12" fmla="*/ 140 w 166"/>
                <a:gd name="T13" fmla="*/ 22 h 154"/>
                <a:gd name="T14" fmla="*/ 146 w 166"/>
                <a:gd name="T15" fmla="*/ 44 h 154"/>
                <a:gd name="T16" fmla="*/ 146 w 166"/>
                <a:gd name="T17" fmla="*/ 128 h 154"/>
                <a:gd name="T18" fmla="*/ 148 w 166"/>
                <a:gd name="T19" fmla="*/ 142 h 154"/>
                <a:gd name="T20" fmla="*/ 156 w 166"/>
                <a:gd name="T21" fmla="*/ 150 h 154"/>
                <a:gd name="T22" fmla="*/ 166 w 166"/>
                <a:gd name="T23" fmla="*/ 154 h 154"/>
                <a:gd name="T24" fmla="*/ 102 w 166"/>
                <a:gd name="T25" fmla="*/ 152 h 154"/>
                <a:gd name="T26" fmla="*/ 108 w 166"/>
                <a:gd name="T27" fmla="*/ 150 h 154"/>
                <a:gd name="T28" fmla="*/ 116 w 166"/>
                <a:gd name="T29" fmla="*/ 138 h 154"/>
                <a:gd name="T30" fmla="*/ 116 w 166"/>
                <a:gd name="T31" fmla="*/ 54 h 154"/>
                <a:gd name="T32" fmla="*/ 116 w 166"/>
                <a:gd name="T33" fmla="*/ 46 h 154"/>
                <a:gd name="T34" fmla="*/ 110 w 166"/>
                <a:gd name="T35" fmla="*/ 36 h 154"/>
                <a:gd name="T36" fmla="*/ 96 w 166"/>
                <a:gd name="T37" fmla="*/ 26 h 154"/>
                <a:gd name="T38" fmla="*/ 72 w 166"/>
                <a:gd name="T39" fmla="*/ 28 h 154"/>
                <a:gd name="T40" fmla="*/ 58 w 166"/>
                <a:gd name="T41" fmla="*/ 40 h 154"/>
                <a:gd name="T42" fmla="*/ 54 w 166"/>
                <a:gd name="T43" fmla="*/ 52 h 154"/>
                <a:gd name="T44" fmla="*/ 52 w 166"/>
                <a:gd name="T45" fmla="*/ 130 h 154"/>
                <a:gd name="T46" fmla="*/ 54 w 166"/>
                <a:gd name="T47" fmla="*/ 140 h 154"/>
                <a:gd name="T48" fmla="*/ 68 w 166"/>
                <a:gd name="T49" fmla="*/ 150 h 154"/>
                <a:gd name="T50" fmla="*/ 78 w 166"/>
                <a:gd name="T51" fmla="*/ 154 h 154"/>
                <a:gd name="T52" fmla="*/ 0 w 166"/>
                <a:gd name="T53" fmla="*/ 152 h 154"/>
                <a:gd name="T54" fmla="*/ 10 w 166"/>
                <a:gd name="T55" fmla="*/ 150 h 154"/>
                <a:gd name="T56" fmla="*/ 20 w 166"/>
                <a:gd name="T57" fmla="*/ 136 h 154"/>
                <a:gd name="T58" fmla="*/ 22 w 166"/>
                <a:gd name="T59" fmla="*/ 54 h 154"/>
                <a:gd name="T60" fmla="*/ 20 w 166"/>
                <a:gd name="T61" fmla="*/ 38 h 154"/>
                <a:gd name="T62" fmla="*/ 12 w 166"/>
                <a:gd name="T63" fmla="*/ 28 h 154"/>
                <a:gd name="T64" fmla="*/ 2 w 166"/>
                <a:gd name="T65" fmla="*/ 26 h 154"/>
                <a:gd name="T66" fmla="*/ 52 w 166"/>
                <a:gd name="T67" fmla="*/ 0 h 154"/>
                <a:gd name="T68" fmla="*/ 52 w 166"/>
                <a:gd name="T69" fmla="*/ 38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154">
                  <a:moveTo>
                    <a:pt x="52" y="38"/>
                  </a:moveTo>
                  <a:lnTo>
                    <a:pt x="52" y="38"/>
                  </a:lnTo>
                  <a:lnTo>
                    <a:pt x="58" y="28"/>
                  </a:lnTo>
                  <a:lnTo>
                    <a:pt x="64" y="20"/>
                  </a:lnTo>
                  <a:lnTo>
                    <a:pt x="70" y="14"/>
                  </a:lnTo>
                  <a:lnTo>
                    <a:pt x="76" y="10"/>
                  </a:lnTo>
                  <a:lnTo>
                    <a:pt x="90" y="4"/>
                  </a:lnTo>
                  <a:lnTo>
                    <a:pt x="104" y="2"/>
                  </a:lnTo>
                  <a:lnTo>
                    <a:pt x="104" y="2"/>
                  </a:lnTo>
                  <a:lnTo>
                    <a:pt x="114" y="4"/>
                  </a:lnTo>
                  <a:lnTo>
                    <a:pt x="124" y="6"/>
                  </a:lnTo>
                  <a:lnTo>
                    <a:pt x="130" y="8"/>
                  </a:lnTo>
                  <a:lnTo>
                    <a:pt x="136" y="14"/>
                  </a:lnTo>
                  <a:lnTo>
                    <a:pt x="140" y="22"/>
                  </a:lnTo>
                  <a:lnTo>
                    <a:pt x="144" y="32"/>
                  </a:lnTo>
                  <a:lnTo>
                    <a:pt x="146" y="44"/>
                  </a:lnTo>
                  <a:lnTo>
                    <a:pt x="146" y="58"/>
                  </a:lnTo>
                  <a:lnTo>
                    <a:pt x="146" y="128"/>
                  </a:lnTo>
                  <a:lnTo>
                    <a:pt x="146" y="128"/>
                  </a:lnTo>
                  <a:lnTo>
                    <a:pt x="148" y="142"/>
                  </a:lnTo>
                  <a:lnTo>
                    <a:pt x="152" y="148"/>
                  </a:lnTo>
                  <a:lnTo>
                    <a:pt x="156" y="150"/>
                  </a:lnTo>
                  <a:lnTo>
                    <a:pt x="164" y="152"/>
                  </a:lnTo>
                  <a:lnTo>
                    <a:pt x="166" y="154"/>
                  </a:lnTo>
                  <a:lnTo>
                    <a:pt x="102" y="154"/>
                  </a:lnTo>
                  <a:lnTo>
                    <a:pt x="102" y="152"/>
                  </a:lnTo>
                  <a:lnTo>
                    <a:pt x="102" y="152"/>
                  </a:lnTo>
                  <a:lnTo>
                    <a:pt x="108" y="150"/>
                  </a:lnTo>
                  <a:lnTo>
                    <a:pt x="114" y="146"/>
                  </a:lnTo>
                  <a:lnTo>
                    <a:pt x="116" y="138"/>
                  </a:lnTo>
                  <a:lnTo>
                    <a:pt x="116" y="128"/>
                  </a:lnTo>
                  <a:lnTo>
                    <a:pt x="116" y="54"/>
                  </a:lnTo>
                  <a:lnTo>
                    <a:pt x="116" y="54"/>
                  </a:lnTo>
                  <a:lnTo>
                    <a:pt x="116" y="46"/>
                  </a:lnTo>
                  <a:lnTo>
                    <a:pt x="114" y="40"/>
                  </a:lnTo>
                  <a:lnTo>
                    <a:pt x="110" y="36"/>
                  </a:lnTo>
                  <a:lnTo>
                    <a:pt x="106" y="30"/>
                  </a:lnTo>
                  <a:lnTo>
                    <a:pt x="96" y="26"/>
                  </a:lnTo>
                  <a:lnTo>
                    <a:pt x="84" y="24"/>
                  </a:lnTo>
                  <a:lnTo>
                    <a:pt x="72" y="28"/>
                  </a:lnTo>
                  <a:lnTo>
                    <a:pt x="62" y="34"/>
                  </a:lnTo>
                  <a:lnTo>
                    <a:pt x="58" y="40"/>
                  </a:lnTo>
                  <a:lnTo>
                    <a:pt x="56" y="46"/>
                  </a:lnTo>
                  <a:lnTo>
                    <a:pt x="54" y="52"/>
                  </a:lnTo>
                  <a:lnTo>
                    <a:pt x="52" y="60"/>
                  </a:lnTo>
                  <a:lnTo>
                    <a:pt x="52" y="130"/>
                  </a:lnTo>
                  <a:lnTo>
                    <a:pt x="52" y="130"/>
                  </a:lnTo>
                  <a:lnTo>
                    <a:pt x="54" y="140"/>
                  </a:lnTo>
                  <a:lnTo>
                    <a:pt x="60" y="146"/>
                  </a:lnTo>
                  <a:lnTo>
                    <a:pt x="68" y="150"/>
                  </a:lnTo>
                  <a:lnTo>
                    <a:pt x="78" y="152"/>
                  </a:lnTo>
                  <a:lnTo>
                    <a:pt x="78" y="154"/>
                  </a:lnTo>
                  <a:lnTo>
                    <a:pt x="0" y="154"/>
                  </a:lnTo>
                  <a:lnTo>
                    <a:pt x="0" y="152"/>
                  </a:lnTo>
                  <a:lnTo>
                    <a:pt x="0" y="152"/>
                  </a:lnTo>
                  <a:lnTo>
                    <a:pt x="10" y="150"/>
                  </a:lnTo>
                  <a:lnTo>
                    <a:pt x="16" y="144"/>
                  </a:lnTo>
                  <a:lnTo>
                    <a:pt x="20" y="136"/>
                  </a:lnTo>
                  <a:lnTo>
                    <a:pt x="22" y="124"/>
                  </a:lnTo>
                  <a:lnTo>
                    <a:pt x="22" y="54"/>
                  </a:lnTo>
                  <a:lnTo>
                    <a:pt x="22" y="54"/>
                  </a:lnTo>
                  <a:lnTo>
                    <a:pt x="20" y="38"/>
                  </a:lnTo>
                  <a:lnTo>
                    <a:pt x="18" y="30"/>
                  </a:lnTo>
                  <a:lnTo>
                    <a:pt x="12" y="28"/>
                  </a:lnTo>
                  <a:lnTo>
                    <a:pt x="2" y="26"/>
                  </a:lnTo>
                  <a:lnTo>
                    <a:pt x="2" y="26"/>
                  </a:lnTo>
                  <a:lnTo>
                    <a:pt x="28" y="14"/>
                  </a:lnTo>
                  <a:lnTo>
                    <a:pt x="52" y="0"/>
                  </a:lnTo>
                  <a:lnTo>
                    <a:pt x="52" y="38"/>
                  </a:lnTo>
                  <a:lnTo>
                    <a:pt x="52" y="3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p:nvSpPr>
          <p:spPr bwMode="auto">
            <a:xfrm>
              <a:off x="5593" y="7169"/>
              <a:ext cx="614" cy="620"/>
            </a:xfrm>
            <a:custGeom>
              <a:avLst/>
              <a:gdLst>
                <a:gd name="T0" fmla="*/ 0 w 228"/>
                <a:gd name="T1" fmla="*/ 0 h 230"/>
                <a:gd name="T2" fmla="*/ 98 w 228"/>
                <a:gd name="T3" fmla="*/ 8 h 230"/>
                <a:gd name="T4" fmla="*/ 82 w 228"/>
                <a:gd name="T5" fmla="*/ 8 h 230"/>
                <a:gd name="T6" fmla="*/ 72 w 228"/>
                <a:gd name="T7" fmla="*/ 14 h 230"/>
                <a:gd name="T8" fmla="*/ 66 w 228"/>
                <a:gd name="T9" fmla="*/ 22 h 230"/>
                <a:gd name="T10" fmla="*/ 64 w 228"/>
                <a:gd name="T11" fmla="*/ 40 h 230"/>
                <a:gd name="T12" fmla="*/ 64 w 228"/>
                <a:gd name="T13" fmla="*/ 152 h 230"/>
                <a:gd name="T14" fmla="*/ 68 w 228"/>
                <a:gd name="T15" fmla="*/ 184 h 230"/>
                <a:gd name="T16" fmla="*/ 80 w 228"/>
                <a:gd name="T17" fmla="*/ 204 h 230"/>
                <a:gd name="T18" fmla="*/ 100 w 228"/>
                <a:gd name="T19" fmla="*/ 216 h 230"/>
                <a:gd name="T20" fmla="*/ 126 w 228"/>
                <a:gd name="T21" fmla="*/ 218 h 230"/>
                <a:gd name="T22" fmla="*/ 136 w 228"/>
                <a:gd name="T23" fmla="*/ 216 h 230"/>
                <a:gd name="T24" fmla="*/ 156 w 228"/>
                <a:gd name="T25" fmla="*/ 206 h 230"/>
                <a:gd name="T26" fmla="*/ 172 w 228"/>
                <a:gd name="T27" fmla="*/ 190 h 230"/>
                <a:gd name="T28" fmla="*/ 184 w 228"/>
                <a:gd name="T29" fmla="*/ 164 h 230"/>
                <a:gd name="T30" fmla="*/ 186 w 228"/>
                <a:gd name="T31" fmla="*/ 36 h 230"/>
                <a:gd name="T32" fmla="*/ 186 w 228"/>
                <a:gd name="T33" fmla="*/ 26 h 230"/>
                <a:gd name="T34" fmla="*/ 178 w 228"/>
                <a:gd name="T35" fmla="*/ 14 h 230"/>
                <a:gd name="T36" fmla="*/ 162 w 228"/>
                <a:gd name="T37" fmla="*/ 8 h 230"/>
                <a:gd name="T38" fmla="*/ 154 w 228"/>
                <a:gd name="T39" fmla="*/ 0 h 230"/>
                <a:gd name="T40" fmla="*/ 228 w 228"/>
                <a:gd name="T41" fmla="*/ 8 h 230"/>
                <a:gd name="T42" fmla="*/ 220 w 228"/>
                <a:gd name="T43" fmla="*/ 8 h 230"/>
                <a:gd name="T44" fmla="*/ 204 w 228"/>
                <a:gd name="T45" fmla="*/ 14 h 230"/>
                <a:gd name="T46" fmla="*/ 198 w 228"/>
                <a:gd name="T47" fmla="*/ 26 h 230"/>
                <a:gd name="T48" fmla="*/ 196 w 228"/>
                <a:gd name="T49" fmla="*/ 154 h 230"/>
                <a:gd name="T50" fmla="*/ 194 w 228"/>
                <a:gd name="T51" fmla="*/ 172 h 230"/>
                <a:gd name="T52" fmla="*/ 180 w 228"/>
                <a:gd name="T53" fmla="*/ 202 h 230"/>
                <a:gd name="T54" fmla="*/ 156 w 228"/>
                <a:gd name="T55" fmla="*/ 220 h 230"/>
                <a:gd name="T56" fmla="*/ 130 w 228"/>
                <a:gd name="T57" fmla="*/ 228 h 230"/>
                <a:gd name="T58" fmla="*/ 120 w 228"/>
                <a:gd name="T59" fmla="*/ 230 h 230"/>
                <a:gd name="T60" fmla="*/ 88 w 228"/>
                <a:gd name="T61" fmla="*/ 228 h 230"/>
                <a:gd name="T62" fmla="*/ 58 w 228"/>
                <a:gd name="T63" fmla="*/ 218 h 230"/>
                <a:gd name="T64" fmla="*/ 42 w 228"/>
                <a:gd name="T65" fmla="*/ 200 h 230"/>
                <a:gd name="T66" fmla="*/ 34 w 228"/>
                <a:gd name="T67" fmla="*/ 186 h 230"/>
                <a:gd name="T68" fmla="*/ 30 w 228"/>
                <a:gd name="T69" fmla="*/ 164 h 230"/>
                <a:gd name="T70" fmla="*/ 28 w 228"/>
                <a:gd name="T71" fmla="*/ 36 h 230"/>
                <a:gd name="T72" fmla="*/ 28 w 228"/>
                <a:gd name="T73" fmla="*/ 24 h 230"/>
                <a:gd name="T74" fmla="*/ 22 w 228"/>
                <a:gd name="T75" fmla="*/ 14 h 230"/>
                <a:gd name="T76" fmla="*/ 14 w 228"/>
                <a:gd name="T77" fmla="*/ 10 h 230"/>
                <a:gd name="T78" fmla="*/ 0 w 228"/>
                <a:gd name="T79"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8" h="230">
                  <a:moveTo>
                    <a:pt x="0" y="8"/>
                  </a:moveTo>
                  <a:lnTo>
                    <a:pt x="0" y="0"/>
                  </a:lnTo>
                  <a:lnTo>
                    <a:pt x="98" y="0"/>
                  </a:lnTo>
                  <a:lnTo>
                    <a:pt x="98" y="8"/>
                  </a:lnTo>
                  <a:lnTo>
                    <a:pt x="98" y="8"/>
                  </a:lnTo>
                  <a:lnTo>
                    <a:pt x="82" y="8"/>
                  </a:lnTo>
                  <a:lnTo>
                    <a:pt x="78" y="10"/>
                  </a:lnTo>
                  <a:lnTo>
                    <a:pt x="72" y="14"/>
                  </a:lnTo>
                  <a:lnTo>
                    <a:pt x="68" y="18"/>
                  </a:lnTo>
                  <a:lnTo>
                    <a:pt x="66" y="22"/>
                  </a:lnTo>
                  <a:lnTo>
                    <a:pt x="64" y="30"/>
                  </a:lnTo>
                  <a:lnTo>
                    <a:pt x="64" y="40"/>
                  </a:lnTo>
                  <a:lnTo>
                    <a:pt x="64" y="152"/>
                  </a:lnTo>
                  <a:lnTo>
                    <a:pt x="64" y="152"/>
                  </a:lnTo>
                  <a:lnTo>
                    <a:pt x="66" y="170"/>
                  </a:lnTo>
                  <a:lnTo>
                    <a:pt x="68" y="184"/>
                  </a:lnTo>
                  <a:lnTo>
                    <a:pt x="74" y="196"/>
                  </a:lnTo>
                  <a:lnTo>
                    <a:pt x="80" y="204"/>
                  </a:lnTo>
                  <a:lnTo>
                    <a:pt x="88" y="212"/>
                  </a:lnTo>
                  <a:lnTo>
                    <a:pt x="100" y="216"/>
                  </a:lnTo>
                  <a:lnTo>
                    <a:pt x="112" y="218"/>
                  </a:lnTo>
                  <a:lnTo>
                    <a:pt x="126" y="218"/>
                  </a:lnTo>
                  <a:lnTo>
                    <a:pt x="126" y="218"/>
                  </a:lnTo>
                  <a:lnTo>
                    <a:pt x="136" y="216"/>
                  </a:lnTo>
                  <a:lnTo>
                    <a:pt x="146" y="212"/>
                  </a:lnTo>
                  <a:lnTo>
                    <a:pt x="156" y="206"/>
                  </a:lnTo>
                  <a:lnTo>
                    <a:pt x="164" y="198"/>
                  </a:lnTo>
                  <a:lnTo>
                    <a:pt x="172" y="190"/>
                  </a:lnTo>
                  <a:lnTo>
                    <a:pt x="180" y="178"/>
                  </a:lnTo>
                  <a:lnTo>
                    <a:pt x="184" y="164"/>
                  </a:lnTo>
                  <a:lnTo>
                    <a:pt x="186" y="152"/>
                  </a:lnTo>
                  <a:lnTo>
                    <a:pt x="186" y="36"/>
                  </a:lnTo>
                  <a:lnTo>
                    <a:pt x="186" y="36"/>
                  </a:lnTo>
                  <a:lnTo>
                    <a:pt x="186" y="26"/>
                  </a:lnTo>
                  <a:lnTo>
                    <a:pt x="182" y="18"/>
                  </a:lnTo>
                  <a:lnTo>
                    <a:pt x="178" y="14"/>
                  </a:lnTo>
                  <a:lnTo>
                    <a:pt x="172" y="10"/>
                  </a:lnTo>
                  <a:lnTo>
                    <a:pt x="162" y="8"/>
                  </a:lnTo>
                  <a:lnTo>
                    <a:pt x="154" y="8"/>
                  </a:lnTo>
                  <a:lnTo>
                    <a:pt x="154" y="0"/>
                  </a:lnTo>
                  <a:lnTo>
                    <a:pt x="228" y="0"/>
                  </a:lnTo>
                  <a:lnTo>
                    <a:pt x="228" y="8"/>
                  </a:lnTo>
                  <a:lnTo>
                    <a:pt x="228" y="8"/>
                  </a:lnTo>
                  <a:lnTo>
                    <a:pt x="220" y="8"/>
                  </a:lnTo>
                  <a:lnTo>
                    <a:pt x="208" y="10"/>
                  </a:lnTo>
                  <a:lnTo>
                    <a:pt x="204" y="14"/>
                  </a:lnTo>
                  <a:lnTo>
                    <a:pt x="200" y="18"/>
                  </a:lnTo>
                  <a:lnTo>
                    <a:pt x="198" y="26"/>
                  </a:lnTo>
                  <a:lnTo>
                    <a:pt x="196" y="36"/>
                  </a:lnTo>
                  <a:lnTo>
                    <a:pt x="196" y="154"/>
                  </a:lnTo>
                  <a:lnTo>
                    <a:pt x="196" y="154"/>
                  </a:lnTo>
                  <a:lnTo>
                    <a:pt x="194" y="172"/>
                  </a:lnTo>
                  <a:lnTo>
                    <a:pt x="188" y="188"/>
                  </a:lnTo>
                  <a:lnTo>
                    <a:pt x="180" y="202"/>
                  </a:lnTo>
                  <a:lnTo>
                    <a:pt x="168" y="212"/>
                  </a:lnTo>
                  <a:lnTo>
                    <a:pt x="156" y="220"/>
                  </a:lnTo>
                  <a:lnTo>
                    <a:pt x="144" y="226"/>
                  </a:lnTo>
                  <a:lnTo>
                    <a:pt x="130" y="228"/>
                  </a:lnTo>
                  <a:lnTo>
                    <a:pt x="120" y="230"/>
                  </a:lnTo>
                  <a:lnTo>
                    <a:pt x="120" y="230"/>
                  </a:lnTo>
                  <a:lnTo>
                    <a:pt x="104" y="230"/>
                  </a:lnTo>
                  <a:lnTo>
                    <a:pt x="88" y="228"/>
                  </a:lnTo>
                  <a:lnTo>
                    <a:pt x="72" y="224"/>
                  </a:lnTo>
                  <a:lnTo>
                    <a:pt x="58" y="218"/>
                  </a:lnTo>
                  <a:lnTo>
                    <a:pt x="46" y="208"/>
                  </a:lnTo>
                  <a:lnTo>
                    <a:pt x="42" y="200"/>
                  </a:lnTo>
                  <a:lnTo>
                    <a:pt x="38" y="194"/>
                  </a:lnTo>
                  <a:lnTo>
                    <a:pt x="34" y="186"/>
                  </a:lnTo>
                  <a:lnTo>
                    <a:pt x="32" y="176"/>
                  </a:lnTo>
                  <a:lnTo>
                    <a:pt x="30" y="164"/>
                  </a:lnTo>
                  <a:lnTo>
                    <a:pt x="30" y="152"/>
                  </a:lnTo>
                  <a:lnTo>
                    <a:pt x="28" y="36"/>
                  </a:lnTo>
                  <a:lnTo>
                    <a:pt x="28" y="36"/>
                  </a:lnTo>
                  <a:lnTo>
                    <a:pt x="28" y="24"/>
                  </a:lnTo>
                  <a:lnTo>
                    <a:pt x="26" y="18"/>
                  </a:lnTo>
                  <a:lnTo>
                    <a:pt x="22" y="14"/>
                  </a:lnTo>
                  <a:lnTo>
                    <a:pt x="20" y="12"/>
                  </a:lnTo>
                  <a:lnTo>
                    <a:pt x="14" y="10"/>
                  </a:lnTo>
                  <a:lnTo>
                    <a:pt x="0" y="8"/>
                  </a:lnTo>
                  <a:lnTo>
                    <a:pt x="0" y="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noEditPoints="1"/>
            </p:cNvSpPr>
            <p:nvPr/>
          </p:nvSpPr>
          <p:spPr bwMode="auto">
            <a:xfrm>
              <a:off x="6584" y="7202"/>
              <a:ext cx="189" cy="560"/>
            </a:xfrm>
            <a:custGeom>
              <a:avLst/>
              <a:gdLst>
                <a:gd name="T0" fmla="*/ 40 w 70"/>
                <a:gd name="T1" fmla="*/ 0 h 208"/>
                <a:gd name="T2" fmla="*/ 40 w 70"/>
                <a:gd name="T3" fmla="*/ 0 h 208"/>
                <a:gd name="T4" fmla="*/ 48 w 70"/>
                <a:gd name="T5" fmla="*/ 0 h 208"/>
                <a:gd name="T6" fmla="*/ 54 w 70"/>
                <a:gd name="T7" fmla="*/ 6 h 208"/>
                <a:gd name="T8" fmla="*/ 58 w 70"/>
                <a:gd name="T9" fmla="*/ 12 h 208"/>
                <a:gd name="T10" fmla="*/ 60 w 70"/>
                <a:gd name="T11" fmla="*/ 18 h 208"/>
                <a:gd name="T12" fmla="*/ 60 w 70"/>
                <a:gd name="T13" fmla="*/ 18 h 208"/>
                <a:gd name="T14" fmla="*/ 58 w 70"/>
                <a:gd name="T15" fmla="*/ 26 h 208"/>
                <a:gd name="T16" fmla="*/ 54 w 70"/>
                <a:gd name="T17" fmla="*/ 34 h 208"/>
                <a:gd name="T18" fmla="*/ 48 w 70"/>
                <a:gd name="T19" fmla="*/ 38 h 208"/>
                <a:gd name="T20" fmla="*/ 40 w 70"/>
                <a:gd name="T21" fmla="*/ 40 h 208"/>
                <a:gd name="T22" fmla="*/ 40 w 70"/>
                <a:gd name="T23" fmla="*/ 40 h 208"/>
                <a:gd name="T24" fmla="*/ 32 w 70"/>
                <a:gd name="T25" fmla="*/ 38 h 208"/>
                <a:gd name="T26" fmla="*/ 26 w 70"/>
                <a:gd name="T27" fmla="*/ 34 h 208"/>
                <a:gd name="T28" fmla="*/ 22 w 70"/>
                <a:gd name="T29" fmla="*/ 26 h 208"/>
                <a:gd name="T30" fmla="*/ 20 w 70"/>
                <a:gd name="T31" fmla="*/ 18 h 208"/>
                <a:gd name="T32" fmla="*/ 20 w 70"/>
                <a:gd name="T33" fmla="*/ 18 h 208"/>
                <a:gd name="T34" fmla="*/ 22 w 70"/>
                <a:gd name="T35" fmla="*/ 12 h 208"/>
                <a:gd name="T36" fmla="*/ 26 w 70"/>
                <a:gd name="T37" fmla="*/ 6 h 208"/>
                <a:gd name="T38" fmla="*/ 32 w 70"/>
                <a:gd name="T39" fmla="*/ 0 h 208"/>
                <a:gd name="T40" fmla="*/ 40 w 70"/>
                <a:gd name="T41" fmla="*/ 0 h 208"/>
                <a:gd name="T42" fmla="*/ 40 w 70"/>
                <a:gd name="T43" fmla="*/ 0 h 208"/>
                <a:gd name="T44" fmla="*/ 24 w 70"/>
                <a:gd name="T45" fmla="*/ 98 h 208"/>
                <a:gd name="T46" fmla="*/ 24 w 70"/>
                <a:gd name="T47" fmla="*/ 98 h 208"/>
                <a:gd name="T48" fmla="*/ 24 w 70"/>
                <a:gd name="T49" fmla="*/ 92 h 208"/>
                <a:gd name="T50" fmla="*/ 22 w 70"/>
                <a:gd name="T51" fmla="*/ 86 h 208"/>
                <a:gd name="T52" fmla="*/ 20 w 70"/>
                <a:gd name="T53" fmla="*/ 84 h 208"/>
                <a:gd name="T54" fmla="*/ 16 w 70"/>
                <a:gd name="T55" fmla="*/ 82 h 208"/>
                <a:gd name="T56" fmla="*/ 4 w 70"/>
                <a:gd name="T57" fmla="*/ 80 h 208"/>
                <a:gd name="T58" fmla="*/ 4 w 70"/>
                <a:gd name="T59" fmla="*/ 80 h 208"/>
                <a:gd name="T60" fmla="*/ 30 w 70"/>
                <a:gd name="T61" fmla="*/ 68 h 208"/>
                <a:gd name="T62" fmla="*/ 54 w 70"/>
                <a:gd name="T63" fmla="*/ 56 h 208"/>
                <a:gd name="T64" fmla="*/ 54 w 70"/>
                <a:gd name="T65" fmla="*/ 182 h 208"/>
                <a:gd name="T66" fmla="*/ 54 w 70"/>
                <a:gd name="T67" fmla="*/ 182 h 208"/>
                <a:gd name="T68" fmla="*/ 54 w 70"/>
                <a:gd name="T69" fmla="*/ 194 h 208"/>
                <a:gd name="T70" fmla="*/ 56 w 70"/>
                <a:gd name="T71" fmla="*/ 202 h 208"/>
                <a:gd name="T72" fmla="*/ 62 w 70"/>
                <a:gd name="T73" fmla="*/ 204 h 208"/>
                <a:gd name="T74" fmla="*/ 70 w 70"/>
                <a:gd name="T75" fmla="*/ 206 h 208"/>
                <a:gd name="T76" fmla="*/ 70 w 70"/>
                <a:gd name="T77" fmla="*/ 208 h 208"/>
                <a:gd name="T78" fmla="*/ 0 w 70"/>
                <a:gd name="T79" fmla="*/ 208 h 208"/>
                <a:gd name="T80" fmla="*/ 0 w 70"/>
                <a:gd name="T81" fmla="*/ 206 h 208"/>
                <a:gd name="T82" fmla="*/ 0 w 70"/>
                <a:gd name="T83" fmla="*/ 206 h 208"/>
                <a:gd name="T84" fmla="*/ 12 w 70"/>
                <a:gd name="T85" fmla="*/ 204 h 208"/>
                <a:gd name="T86" fmla="*/ 20 w 70"/>
                <a:gd name="T87" fmla="*/ 200 h 208"/>
                <a:gd name="T88" fmla="*/ 22 w 70"/>
                <a:gd name="T89" fmla="*/ 192 h 208"/>
                <a:gd name="T90" fmla="*/ 24 w 70"/>
                <a:gd name="T91" fmla="*/ 182 h 208"/>
                <a:gd name="T92" fmla="*/ 24 w 70"/>
                <a:gd name="T93" fmla="*/ 98 h 208"/>
                <a:gd name="T94" fmla="*/ 24 w 70"/>
                <a:gd name="T95" fmla="*/ 9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 h="208">
                  <a:moveTo>
                    <a:pt x="40" y="0"/>
                  </a:moveTo>
                  <a:lnTo>
                    <a:pt x="40" y="0"/>
                  </a:lnTo>
                  <a:lnTo>
                    <a:pt x="48" y="0"/>
                  </a:lnTo>
                  <a:lnTo>
                    <a:pt x="54" y="6"/>
                  </a:lnTo>
                  <a:lnTo>
                    <a:pt x="58" y="12"/>
                  </a:lnTo>
                  <a:lnTo>
                    <a:pt x="60" y="18"/>
                  </a:lnTo>
                  <a:lnTo>
                    <a:pt x="60" y="18"/>
                  </a:lnTo>
                  <a:lnTo>
                    <a:pt x="58" y="26"/>
                  </a:lnTo>
                  <a:lnTo>
                    <a:pt x="54" y="34"/>
                  </a:lnTo>
                  <a:lnTo>
                    <a:pt x="48" y="38"/>
                  </a:lnTo>
                  <a:lnTo>
                    <a:pt x="40" y="40"/>
                  </a:lnTo>
                  <a:lnTo>
                    <a:pt x="40" y="40"/>
                  </a:lnTo>
                  <a:lnTo>
                    <a:pt x="32" y="38"/>
                  </a:lnTo>
                  <a:lnTo>
                    <a:pt x="26" y="34"/>
                  </a:lnTo>
                  <a:lnTo>
                    <a:pt x="22" y="26"/>
                  </a:lnTo>
                  <a:lnTo>
                    <a:pt x="20" y="18"/>
                  </a:lnTo>
                  <a:lnTo>
                    <a:pt x="20" y="18"/>
                  </a:lnTo>
                  <a:lnTo>
                    <a:pt x="22" y="12"/>
                  </a:lnTo>
                  <a:lnTo>
                    <a:pt x="26" y="6"/>
                  </a:lnTo>
                  <a:lnTo>
                    <a:pt x="32" y="0"/>
                  </a:lnTo>
                  <a:lnTo>
                    <a:pt x="40" y="0"/>
                  </a:lnTo>
                  <a:lnTo>
                    <a:pt x="40" y="0"/>
                  </a:lnTo>
                  <a:close/>
                  <a:moveTo>
                    <a:pt x="24" y="98"/>
                  </a:moveTo>
                  <a:lnTo>
                    <a:pt x="24" y="98"/>
                  </a:lnTo>
                  <a:lnTo>
                    <a:pt x="24" y="92"/>
                  </a:lnTo>
                  <a:lnTo>
                    <a:pt x="22" y="86"/>
                  </a:lnTo>
                  <a:lnTo>
                    <a:pt x="20" y="84"/>
                  </a:lnTo>
                  <a:lnTo>
                    <a:pt x="16" y="82"/>
                  </a:lnTo>
                  <a:lnTo>
                    <a:pt x="4" y="80"/>
                  </a:lnTo>
                  <a:lnTo>
                    <a:pt x="4" y="80"/>
                  </a:lnTo>
                  <a:lnTo>
                    <a:pt x="30" y="68"/>
                  </a:lnTo>
                  <a:lnTo>
                    <a:pt x="54" y="56"/>
                  </a:lnTo>
                  <a:lnTo>
                    <a:pt x="54" y="182"/>
                  </a:lnTo>
                  <a:lnTo>
                    <a:pt x="54" y="182"/>
                  </a:lnTo>
                  <a:lnTo>
                    <a:pt x="54" y="194"/>
                  </a:lnTo>
                  <a:lnTo>
                    <a:pt x="56" y="202"/>
                  </a:lnTo>
                  <a:lnTo>
                    <a:pt x="62" y="204"/>
                  </a:lnTo>
                  <a:lnTo>
                    <a:pt x="70" y="206"/>
                  </a:lnTo>
                  <a:lnTo>
                    <a:pt x="70" y="208"/>
                  </a:lnTo>
                  <a:lnTo>
                    <a:pt x="0" y="208"/>
                  </a:lnTo>
                  <a:lnTo>
                    <a:pt x="0" y="206"/>
                  </a:lnTo>
                  <a:lnTo>
                    <a:pt x="0" y="206"/>
                  </a:lnTo>
                  <a:lnTo>
                    <a:pt x="12" y="204"/>
                  </a:lnTo>
                  <a:lnTo>
                    <a:pt x="20" y="200"/>
                  </a:lnTo>
                  <a:lnTo>
                    <a:pt x="22" y="192"/>
                  </a:lnTo>
                  <a:lnTo>
                    <a:pt x="24" y="182"/>
                  </a:lnTo>
                  <a:lnTo>
                    <a:pt x="24" y="98"/>
                  </a:lnTo>
                  <a:lnTo>
                    <a:pt x="24" y="9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noEditPoints="1"/>
            </p:cNvSpPr>
            <p:nvPr/>
          </p:nvSpPr>
          <p:spPr bwMode="auto">
            <a:xfrm>
              <a:off x="8109" y="7202"/>
              <a:ext cx="200" cy="560"/>
            </a:xfrm>
            <a:custGeom>
              <a:avLst/>
              <a:gdLst>
                <a:gd name="T0" fmla="*/ 40 w 74"/>
                <a:gd name="T1" fmla="*/ 0 h 208"/>
                <a:gd name="T2" fmla="*/ 40 w 74"/>
                <a:gd name="T3" fmla="*/ 0 h 208"/>
                <a:gd name="T4" fmla="*/ 48 w 74"/>
                <a:gd name="T5" fmla="*/ 0 h 208"/>
                <a:gd name="T6" fmla="*/ 54 w 74"/>
                <a:gd name="T7" fmla="*/ 6 h 208"/>
                <a:gd name="T8" fmla="*/ 58 w 74"/>
                <a:gd name="T9" fmla="*/ 12 h 208"/>
                <a:gd name="T10" fmla="*/ 60 w 74"/>
                <a:gd name="T11" fmla="*/ 18 h 208"/>
                <a:gd name="T12" fmla="*/ 60 w 74"/>
                <a:gd name="T13" fmla="*/ 18 h 208"/>
                <a:gd name="T14" fmla="*/ 58 w 74"/>
                <a:gd name="T15" fmla="*/ 26 h 208"/>
                <a:gd name="T16" fmla="*/ 54 w 74"/>
                <a:gd name="T17" fmla="*/ 34 h 208"/>
                <a:gd name="T18" fmla="*/ 48 w 74"/>
                <a:gd name="T19" fmla="*/ 38 h 208"/>
                <a:gd name="T20" fmla="*/ 40 w 74"/>
                <a:gd name="T21" fmla="*/ 40 h 208"/>
                <a:gd name="T22" fmla="*/ 40 w 74"/>
                <a:gd name="T23" fmla="*/ 40 h 208"/>
                <a:gd name="T24" fmla="*/ 32 w 74"/>
                <a:gd name="T25" fmla="*/ 38 h 208"/>
                <a:gd name="T26" fmla="*/ 26 w 74"/>
                <a:gd name="T27" fmla="*/ 34 h 208"/>
                <a:gd name="T28" fmla="*/ 22 w 74"/>
                <a:gd name="T29" fmla="*/ 26 h 208"/>
                <a:gd name="T30" fmla="*/ 20 w 74"/>
                <a:gd name="T31" fmla="*/ 18 h 208"/>
                <a:gd name="T32" fmla="*/ 20 w 74"/>
                <a:gd name="T33" fmla="*/ 18 h 208"/>
                <a:gd name="T34" fmla="*/ 22 w 74"/>
                <a:gd name="T35" fmla="*/ 12 h 208"/>
                <a:gd name="T36" fmla="*/ 26 w 74"/>
                <a:gd name="T37" fmla="*/ 6 h 208"/>
                <a:gd name="T38" fmla="*/ 32 w 74"/>
                <a:gd name="T39" fmla="*/ 0 h 208"/>
                <a:gd name="T40" fmla="*/ 40 w 74"/>
                <a:gd name="T41" fmla="*/ 0 h 208"/>
                <a:gd name="T42" fmla="*/ 40 w 74"/>
                <a:gd name="T43" fmla="*/ 0 h 208"/>
                <a:gd name="T44" fmla="*/ 24 w 74"/>
                <a:gd name="T45" fmla="*/ 98 h 208"/>
                <a:gd name="T46" fmla="*/ 24 w 74"/>
                <a:gd name="T47" fmla="*/ 98 h 208"/>
                <a:gd name="T48" fmla="*/ 24 w 74"/>
                <a:gd name="T49" fmla="*/ 92 h 208"/>
                <a:gd name="T50" fmla="*/ 22 w 74"/>
                <a:gd name="T51" fmla="*/ 86 h 208"/>
                <a:gd name="T52" fmla="*/ 20 w 74"/>
                <a:gd name="T53" fmla="*/ 84 h 208"/>
                <a:gd name="T54" fmla="*/ 16 w 74"/>
                <a:gd name="T55" fmla="*/ 82 h 208"/>
                <a:gd name="T56" fmla="*/ 4 w 74"/>
                <a:gd name="T57" fmla="*/ 80 h 208"/>
                <a:gd name="T58" fmla="*/ 4 w 74"/>
                <a:gd name="T59" fmla="*/ 80 h 208"/>
                <a:gd name="T60" fmla="*/ 30 w 74"/>
                <a:gd name="T61" fmla="*/ 68 h 208"/>
                <a:gd name="T62" fmla="*/ 54 w 74"/>
                <a:gd name="T63" fmla="*/ 56 h 208"/>
                <a:gd name="T64" fmla="*/ 54 w 74"/>
                <a:gd name="T65" fmla="*/ 182 h 208"/>
                <a:gd name="T66" fmla="*/ 54 w 74"/>
                <a:gd name="T67" fmla="*/ 182 h 208"/>
                <a:gd name="T68" fmla="*/ 56 w 74"/>
                <a:gd name="T69" fmla="*/ 194 h 208"/>
                <a:gd name="T70" fmla="*/ 60 w 74"/>
                <a:gd name="T71" fmla="*/ 202 h 208"/>
                <a:gd name="T72" fmla="*/ 66 w 74"/>
                <a:gd name="T73" fmla="*/ 204 h 208"/>
                <a:gd name="T74" fmla="*/ 74 w 74"/>
                <a:gd name="T75" fmla="*/ 206 h 208"/>
                <a:gd name="T76" fmla="*/ 74 w 74"/>
                <a:gd name="T77" fmla="*/ 208 h 208"/>
                <a:gd name="T78" fmla="*/ 0 w 74"/>
                <a:gd name="T79" fmla="*/ 208 h 208"/>
                <a:gd name="T80" fmla="*/ 0 w 74"/>
                <a:gd name="T81" fmla="*/ 206 h 208"/>
                <a:gd name="T82" fmla="*/ 0 w 74"/>
                <a:gd name="T83" fmla="*/ 206 h 208"/>
                <a:gd name="T84" fmla="*/ 12 w 74"/>
                <a:gd name="T85" fmla="*/ 204 h 208"/>
                <a:gd name="T86" fmla="*/ 20 w 74"/>
                <a:gd name="T87" fmla="*/ 200 h 208"/>
                <a:gd name="T88" fmla="*/ 22 w 74"/>
                <a:gd name="T89" fmla="*/ 192 h 208"/>
                <a:gd name="T90" fmla="*/ 24 w 74"/>
                <a:gd name="T91" fmla="*/ 182 h 208"/>
                <a:gd name="T92" fmla="*/ 24 w 74"/>
                <a:gd name="T93" fmla="*/ 98 h 208"/>
                <a:gd name="T94" fmla="*/ 24 w 74"/>
                <a:gd name="T95" fmla="*/ 9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208">
                  <a:moveTo>
                    <a:pt x="40" y="0"/>
                  </a:moveTo>
                  <a:lnTo>
                    <a:pt x="40" y="0"/>
                  </a:lnTo>
                  <a:lnTo>
                    <a:pt x="48" y="0"/>
                  </a:lnTo>
                  <a:lnTo>
                    <a:pt x="54" y="6"/>
                  </a:lnTo>
                  <a:lnTo>
                    <a:pt x="58" y="12"/>
                  </a:lnTo>
                  <a:lnTo>
                    <a:pt x="60" y="18"/>
                  </a:lnTo>
                  <a:lnTo>
                    <a:pt x="60" y="18"/>
                  </a:lnTo>
                  <a:lnTo>
                    <a:pt x="58" y="26"/>
                  </a:lnTo>
                  <a:lnTo>
                    <a:pt x="54" y="34"/>
                  </a:lnTo>
                  <a:lnTo>
                    <a:pt x="48" y="38"/>
                  </a:lnTo>
                  <a:lnTo>
                    <a:pt x="40" y="40"/>
                  </a:lnTo>
                  <a:lnTo>
                    <a:pt x="40" y="40"/>
                  </a:lnTo>
                  <a:lnTo>
                    <a:pt x="32" y="38"/>
                  </a:lnTo>
                  <a:lnTo>
                    <a:pt x="26" y="34"/>
                  </a:lnTo>
                  <a:lnTo>
                    <a:pt x="22" y="26"/>
                  </a:lnTo>
                  <a:lnTo>
                    <a:pt x="20" y="18"/>
                  </a:lnTo>
                  <a:lnTo>
                    <a:pt x="20" y="18"/>
                  </a:lnTo>
                  <a:lnTo>
                    <a:pt x="22" y="12"/>
                  </a:lnTo>
                  <a:lnTo>
                    <a:pt x="26" y="6"/>
                  </a:lnTo>
                  <a:lnTo>
                    <a:pt x="32" y="0"/>
                  </a:lnTo>
                  <a:lnTo>
                    <a:pt x="40" y="0"/>
                  </a:lnTo>
                  <a:lnTo>
                    <a:pt x="40" y="0"/>
                  </a:lnTo>
                  <a:close/>
                  <a:moveTo>
                    <a:pt x="24" y="98"/>
                  </a:moveTo>
                  <a:lnTo>
                    <a:pt x="24" y="98"/>
                  </a:lnTo>
                  <a:lnTo>
                    <a:pt x="24" y="92"/>
                  </a:lnTo>
                  <a:lnTo>
                    <a:pt x="22" y="86"/>
                  </a:lnTo>
                  <a:lnTo>
                    <a:pt x="20" y="84"/>
                  </a:lnTo>
                  <a:lnTo>
                    <a:pt x="16" y="82"/>
                  </a:lnTo>
                  <a:lnTo>
                    <a:pt x="4" y="80"/>
                  </a:lnTo>
                  <a:lnTo>
                    <a:pt x="4" y="80"/>
                  </a:lnTo>
                  <a:lnTo>
                    <a:pt x="30" y="68"/>
                  </a:lnTo>
                  <a:lnTo>
                    <a:pt x="54" y="56"/>
                  </a:lnTo>
                  <a:lnTo>
                    <a:pt x="54" y="182"/>
                  </a:lnTo>
                  <a:lnTo>
                    <a:pt x="54" y="182"/>
                  </a:lnTo>
                  <a:lnTo>
                    <a:pt x="56" y="194"/>
                  </a:lnTo>
                  <a:lnTo>
                    <a:pt x="60" y="202"/>
                  </a:lnTo>
                  <a:lnTo>
                    <a:pt x="66" y="204"/>
                  </a:lnTo>
                  <a:lnTo>
                    <a:pt x="74" y="206"/>
                  </a:lnTo>
                  <a:lnTo>
                    <a:pt x="74" y="208"/>
                  </a:lnTo>
                  <a:lnTo>
                    <a:pt x="0" y="208"/>
                  </a:lnTo>
                  <a:lnTo>
                    <a:pt x="0" y="206"/>
                  </a:lnTo>
                  <a:lnTo>
                    <a:pt x="0" y="206"/>
                  </a:lnTo>
                  <a:lnTo>
                    <a:pt x="12" y="204"/>
                  </a:lnTo>
                  <a:lnTo>
                    <a:pt x="20" y="200"/>
                  </a:lnTo>
                  <a:lnTo>
                    <a:pt x="22" y="192"/>
                  </a:lnTo>
                  <a:lnTo>
                    <a:pt x="24" y="182"/>
                  </a:lnTo>
                  <a:lnTo>
                    <a:pt x="24" y="98"/>
                  </a:lnTo>
                  <a:lnTo>
                    <a:pt x="24" y="9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p:nvSpPr>
          <p:spPr bwMode="auto">
            <a:xfrm>
              <a:off x="7193" y="5558"/>
              <a:ext cx="803" cy="1525"/>
            </a:xfrm>
            <a:custGeom>
              <a:avLst/>
              <a:gdLst>
                <a:gd name="T0" fmla="*/ 174 w 298"/>
                <a:gd name="T1" fmla="*/ 6 h 566"/>
                <a:gd name="T2" fmla="*/ 288 w 298"/>
                <a:gd name="T3" fmla="*/ 176 h 566"/>
                <a:gd name="T4" fmla="*/ 174 w 298"/>
                <a:gd name="T5" fmla="*/ 214 h 566"/>
                <a:gd name="T6" fmla="*/ 174 w 298"/>
                <a:gd name="T7" fmla="*/ 428 h 566"/>
                <a:gd name="T8" fmla="*/ 178 w 298"/>
                <a:gd name="T9" fmla="*/ 456 h 566"/>
                <a:gd name="T10" fmla="*/ 186 w 298"/>
                <a:gd name="T11" fmla="*/ 476 h 566"/>
                <a:gd name="T12" fmla="*/ 196 w 298"/>
                <a:gd name="T13" fmla="*/ 490 h 566"/>
                <a:gd name="T14" fmla="*/ 212 w 298"/>
                <a:gd name="T15" fmla="*/ 498 h 566"/>
                <a:gd name="T16" fmla="*/ 228 w 298"/>
                <a:gd name="T17" fmla="*/ 498 h 566"/>
                <a:gd name="T18" fmla="*/ 246 w 298"/>
                <a:gd name="T19" fmla="*/ 494 h 566"/>
                <a:gd name="T20" fmla="*/ 264 w 298"/>
                <a:gd name="T21" fmla="*/ 484 h 566"/>
                <a:gd name="T22" fmla="*/ 282 w 298"/>
                <a:gd name="T23" fmla="*/ 466 h 566"/>
                <a:gd name="T24" fmla="*/ 284 w 298"/>
                <a:gd name="T25" fmla="*/ 464 h 566"/>
                <a:gd name="T26" fmla="*/ 290 w 298"/>
                <a:gd name="T27" fmla="*/ 472 h 566"/>
                <a:gd name="T28" fmla="*/ 296 w 298"/>
                <a:gd name="T29" fmla="*/ 480 h 566"/>
                <a:gd name="T30" fmla="*/ 298 w 298"/>
                <a:gd name="T31" fmla="*/ 480 h 566"/>
                <a:gd name="T32" fmla="*/ 266 w 298"/>
                <a:gd name="T33" fmla="*/ 526 h 566"/>
                <a:gd name="T34" fmla="*/ 234 w 298"/>
                <a:gd name="T35" fmla="*/ 550 h 566"/>
                <a:gd name="T36" fmla="*/ 212 w 298"/>
                <a:gd name="T37" fmla="*/ 560 h 566"/>
                <a:gd name="T38" fmla="*/ 188 w 298"/>
                <a:gd name="T39" fmla="*/ 566 h 566"/>
                <a:gd name="T40" fmla="*/ 162 w 298"/>
                <a:gd name="T41" fmla="*/ 566 h 566"/>
                <a:gd name="T42" fmla="*/ 136 w 298"/>
                <a:gd name="T43" fmla="*/ 560 h 566"/>
                <a:gd name="T44" fmla="*/ 122 w 298"/>
                <a:gd name="T45" fmla="*/ 554 h 566"/>
                <a:gd name="T46" fmla="*/ 94 w 298"/>
                <a:gd name="T47" fmla="*/ 540 h 566"/>
                <a:gd name="T48" fmla="*/ 72 w 298"/>
                <a:gd name="T49" fmla="*/ 516 h 566"/>
                <a:gd name="T50" fmla="*/ 56 w 298"/>
                <a:gd name="T51" fmla="*/ 484 h 566"/>
                <a:gd name="T52" fmla="*/ 50 w 298"/>
                <a:gd name="T53" fmla="*/ 444 h 566"/>
                <a:gd name="T54" fmla="*/ 0 w 298"/>
                <a:gd name="T55" fmla="*/ 214 h 566"/>
                <a:gd name="T56" fmla="*/ 0 w 298"/>
                <a:gd name="T57" fmla="*/ 184 h 566"/>
                <a:gd name="T58" fmla="*/ 56 w 298"/>
                <a:gd name="T59" fmla="*/ 162 h 566"/>
                <a:gd name="T60" fmla="*/ 102 w 298"/>
                <a:gd name="T61" fmla="*/ 126 h 566"/>
                <a:gd name="T62" fmla="*/ 122 w 298"/>
                <a:gd name="T63" fmla="*/ 100 h 566"/>
                <a:gd name="T64" fmla="*/ 138 w 298"/>
                <a:gd name="T65" fmla="*/ 72 h 566"/>
                <a:gd name="T66" fmla="*/ 150 w 298"/>
                <a:gd name="T67" fmla="*/ 38 h 566"/>
                <a:gd name="T68" fmla="*/ 160 w 298"/>
                <a:gd name="T69"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8" h="566">
                  <a:moveTo>
                    <a:pt x="160" y="0"/>
                  </a:moveTo>
                  <a:lnTo>
                    <a:pt x="174" y="6"/>
                  </a:lnTo>
                  <a:lnTo>
                    <a:pt x="174" y="178"/>
                  </a:lnTo>
                  <a:lnTo>
                    <a:pt x="288" y="176"/>
                  </a:lnTo>
                  <a:lnTo>
                    <a:pt x="288" y="214"/>
                  </a:lnTo>
                  <a:lnTo>
                    <a:pt x="174" y="214"/>
                  </a:lnTo>
                  <a:lnTo>
                    <a:pt x="174" y="428"/>
                  </a:lnTo>
                  <a:lnTo>
                    <a:pt x="174" y="428"/>
                  </a:lnTo>
                  <a:lnTo>
                    <a:pt x="176" y="442"/>
                  </a:lnTo>
                  <a:lnTo>
                    <a:pt x="178" y="456"/>
                  </a:lnTo>
                  <a:lnTo>
                    <a:pt x="180" y="466"/>
                  </a:lnTo>
                  <a:lnTo>
                    <a:pt x="186" y="476"/>
                  </a:lnTo>
                  <a:lnTo>
                    <a:pt x="190" y="484"/>
                  </a:lnTo>
                  <a:lnTo>
                    <a:pt x="196" y="490"/>
                  </a:lnTo>
                  <a:lnTo>
                    <a:pt x="204" y="494"/>
                  </a:lnTo>
                  <a:lnTo>
                    <a:pt x="212" y="498"/>
                  </a:lnTo>
                  <a:lnTo>
                    <a:pt x="220" y="498"/>
                  </a:lnTo>
                  <a:lnTo>
                    <a:pt x="228" y="498"/>
                  </a:lnTo>
                  <a:lnTo>
                    <a:pt x="238" y="498"/>
                  </a:lnTo>
                  <a:lnTo>
                    <a:pt x="246" y="494"/>
                  </a:lnTo>
                  <a:lnTo>
                    <a:pt x="256" y="490"/>
                  </a:lnTo>
                  <a:lnTo>
                    <a:pt x="264" y="484"/>
                  </a:lnTo>
                  <a:lnTo>
                    <a:pt x="274" y="476"/>
                  </a:lnTo>
                  <a:lnTo>
                    <a:pt x="282" y="466"/>
                  </a:lnTo>
                  <a:lnTo>
                    <a:pt x="282" y="466"/>
                  </a:lnTo>
                  <a:lnTo>
                    <a:pt x="284" y="464"/>
                  </a:lnTo>
                  <a:lnTo>
                    <a:pt x="286" y="466"/>
                  </a:lnTo>
                  <a:lnTo>
                    <a:pt x="290" y="472"/>
                  </a:lnTo>
                  <a:lnTo>
                    <a:pt x="294" y="478"/>
                  </a:lnTo>
                  <a:lnTo>
                    <a:pt x="296" y="480"/>
                  </a:lnTo>
                  <a:lnTo>
                    <a:pt x="298" y="480"/>
                  </a:lnTo>
                  <a:lnTo>
                    <a:pt x="298" y="480"/>
                  </a:lnTo>
                  <a:lnTo>
                    <a:pt x="282" y="504"/>
                  </a:lnTo>
                  <a:lnTo>
                    <a:pt x="266" y="526"/>
                  </a:lnTo>
                  <a:lnTo>
                    <a:pt x="246" y="542"/>
                  </a:lnTo>
                  <a:lnTo>
                    <a:pt x="234" y="550"/>
                  </a:lnTo>
                  <a:lnTo>
                    <a:pt x="224" y="556"/>
                  </a:lnTo>
                  <a:lnTo>
                    <a:pt x="212" y="560"/>
                  </a:lnTo>
                  <a:lnTo>
                    <a:pt x="200" y="564"/>
                  </a:lnTo>
                  <a:lnTo>
                    <a:pt x="188" y="566"/>
                  </a:lnTo>
                  <a:lnTo>
                    <a:pt x="176" y="566"/>
                  </a:lnTo>
                  <a:lnTo>
                    <a:pt x="162" y="566"/>
                  </a:lnTo>
                  <a:lnTo>
                    <a:pt x="148" y="562"/>
                  </a:lnTo>
                  <a:lnTo>
                    <a:pt x="136" y="560"/>
                  </a:lnTo>
                  <a:lnTo>
                    <a:pt x="122" y="554"/>
                  </a:lnTo>
                  <a:lnTo>
                    <a:pt x="122" y="554"/>
                  </a:lnTo>
                  <a:lnTo>
                    <a:pt x="108" y="548"/>
                  </a:lnTo>
                  <a:lnTo>
                    <a:pt x="94" y="540"/>
                  </a:lnTo>
                  <a:lnTo>
                    <a:pt x="82" y="528"/>
                  </a:lnTo>
                  <a:lnTo>
                    <a:pt x="72" y="516"/>
                  </a:lnTo>
                  <a:lnTo>
                    <a:pt x="62" y="502"/>
                  </a:lnTo>
                  <a:lnTo>
                    <a:pt x="56" y="484"/>
                  </a:lnTo>
                  <a:lnTo>
                    <a:pt x="50" y="466"/>
                  </a:lnTo>
                  <a:lnTo>
                    <a:pt x="50" y="444"/>
                  </a:lnTo>
                  <a:lnTo>
                    <a:pt x="50" y="214"/>
                  </a:lnTo>
                  <a:lnTo>
                    <a:pt x="0" y="214"/>
                  </a:lnTo>
                  <a:lnTo>
                    <a:pt x="0" y="184"/>
                  </a:lnTo>
                  <a:lnTo>
                    <a:pt x="0" y="184"/>
                  </a:lnTo>
                  <a:lnTo>
                    <a:pt x="28" y="176"/>
                  </a:lnTo>
                  <a:lnTo>
                    <a:pt x="56" y="162"/>
                  </a:lnTo>
                  <a:lnTo>
                    <a:pt x="80" y="146"/>
                  </a:lnTo>
                  <a:lnTo>
                    <a:pt x="102" y="126"/>
                  </a:lnTo>
                  <a:lnTo>
                    <a:pt x="112" y="114"/>
                  </a:lnTo>
                  <a:lnTo>
                    <a:pt x="122" y="100"/>
                  </a:lnTo>
                  <a:lnTo>
                    <a:pt x="130" y="86"/>
                  </a:lnTo>
                  <a:lnTo>
                    <a:pt x="138" y="72"/>
                  </a:lnTo>
                  <a:lnTo>
                    <a:pt x="144" y="56"/>
                  </a:lnTo>
                  <a:lnTo>
                    <a:pt x="150" y="38"/>
                  </a:lnTo>
                  <a:lnTo>
                    <a:pt x="156" y="20"/>
                  </a:lnTo>
                  <a:lnTo>
                    <a:pt x="160" y="0"/>
                  </a:lnTo>
                  <a:lnTo>
                    <a:pt x="160" y="0"/>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noEditPoints="1"/>
            </p:cNvSpPr>
            <p:nvPr/>
          </p:nvSpPr>
          <p:spPr bwMode="auto">
            <a:xfrm>
              <a:off x="7861" y="6021"/>
              <a:ext cx="1116" cy="1068"/>
            </a:xfrm>
            <a:custGeom>
              <a:avLst/>
              <a:gdLst>
                <a:gd name="T0" fmla="*/ 0 w 414"/>
                <a:gd name="T1" fmla="*/ 212 h 396"/>
                <a:gd name="T2" fmla="*/ 4 w 414"/>
                <a:gd name="T3" fmla="*/ 162 h 396"/>
                <a:gd name="T4" fmla="*/ 16 w 414"/>
                <a:gd name="T5" fmla="*/ 120 h 396"/>
                <a:gd name="T6" fmla="*/ 36 w 414"/>
                <a:gd name="T7" fmla="*/ 84 h 396"/>
                <a:gd name="T8" fmla="*/ 62 w 414"/>
                <a:gd name="T9" fmla="*/ 54 h 396"/>
                <a:gd name="T10" fmla="*/ 96 w 414"/>
                <a:gd name="T11" fmla="*/ 32 h 396"/>
                <a:gd name="T12" fmla="*/ 134 w 414"/>
                <a:gd name="T13" fmla="*/ 14 h 396"/>
                <a:gd name="T14" fmla="*/ 176 w 414"/>
                <a:gd name="T15" fmla="*/ 4 h 396"/>
                <a:gd name="T16" fmla="*/ 222 w 414"/>
                <a:gd name="T17" fmla="*/ 0 h 396"/>
                <a:gd name="T18" fmla="*/ 244 w 414"/>
                <a:gd name="T19" fmla="*/ 0 h 396"/>
                <a:gd name="T20" fmla="*/ 280 w 414"/>
                <a:gd name="T21" fmla="*/ 6 h 396"/>
                <a:gd name="T22" fmla="*/ 312 w 414"/>
                <a:gd name="T23" fmla="*/ 18 h 396"/>
                <a:gd name="T24" fmla="*/ 340 w 414"/>
                <a:gd name="T25" fmla="*/ 36 h 396"/>
                <a:gd name="T26" fmla="*/ 360 w 414"/>
                <a:gd name="T27" fmla="*/ 58 h 396"/>
                <a:gd name="T28" fmla="*/ 376 w 414"/>
                <a:gd name="T29" fmla="*/ 86 h 396"/>
                <a:gd name="T30" fmla="*/ 388 w 414"/>
                <a:gd name="T31" fmla="*/ 118 h 396"/>
                <a:gd name="T32" fmla="*/ 398 w 414"/>
                <a:gd name="T33" fmla="*/ 170 h 396"/>
                <a:gd name="T34" fmla="*/ 128 w 414"/>
                <a:gd name="T35" fmla="*/ 170 h 396"/>
                <a:gd name="T36" fmla="*/ 130 w 414"/>
                <a:gd name="T37" fmla="*/ 202 h 396"/>
                <a:gd name="T38" fmla="*/ 148 w 414"/>
                <a:gd name="T39" fmla="*/ 260 h 396"/>
                <a:gd name="T40" fmla="*/ 170 w 414"/>
                <a:gd name="T41" fmla="*/ 298 h 396"/>
                <a:gd name="T42" fmla="*/ 188 w 414"/>
                <a:gd name="T43" fmla="*/ 316 h 396"/>
                <a:gd name="T44" fmla="*/ 210 w 414"/>
                <a:gd name="T45" fmla="*/ 330 h 396"/>
                <a:gd name="T46" fmla="*/ 234 w 414"/>
                <a:gd name="T47" fmla="*/ 338 h 396"/>
                <a:gd name="T48" fmla="*/ 246 w 414"/>
                <a:gd name="T49" fmla="*/ 340 h 396"/>
                <a:gd name="T50" fmla="*/ 284 w 414"/>
                <a:gd name="T51" fmla="*/ 338 h 396"/>
                <a:gd name="T52" fmla="*/ 320 w 414"/>
                <a:gd name="T53" fmla="*/ 328 h 396"/>
                <a:gd name="T54" fmla="*/ 360 w 414"/>
                <a:gd name="T55" fmla="*/ 302 h 396"/>
                <a:gd name="T56" fmla="*/ 402 w 414"/>
                <a:gd name="T57" fmla="*/ 252 h 396"/>
                <a:gd name="T58" fmla="*/ 414 w 414"/>
                <a:gd name="T59" fmla="*/ 264 h 396"/>
                <a:gd name="T60" fmla="*/ 390 w 414"/>
                <a:gd name="T61" fmla="*/ 314 h 396"/>
                <a:gd name="T62" fmla="*/ 362 w 414"/>
                <a:gd name="T63" fmla="*/ 346 h 396"/>
                <a:gd name="T64" fmla="*/ 338 w 414"/>
                <a:gd name="T65" fmla="*/ 364 h 396"/>
                <a:gd name="T66" fmla="*/ 310 w 414"/>
                <a:gd name="T67" fmla="*/ 380 h 396"/>
                <a:gd name="T68" fmla="*/ 276 w 414"/>
                <a:gd name="T69" fmla="*/ 390 h 396"/>
                <a:gd name="T70" fmla="*/ 238 w 414"/>
                <a:gd name="T71" fmla="*/ 396 h 396"/>
                <a:gd name="T72" fmla="*/ 216 w 414"/>
                <a:gd name="T73" fmla="*/ 396 h 396"/>
                <a:gd name="T74" fmla="*/ 182 w 414"/>
                <a:gd name="T75" fmla="*/ 394 h 396"/>
                <a:gd name="T76" fmla="*/ 148 w 414"/>
                <a:gd name="T77" fmla="*/ 386 h 396"/>
                <a:gd name="T78" fmla="*/ 112 w 414"/>
                <a:gd name="T79" fmla="*/ 372 h 396"/>
                <a:gd name="T80" fmla="*/ 78 w 414"/>
                <a:gd name="T81" fmla="*/ 354 h 396"/>
                <a:gd name="T82" fmla="*/ 48 w 414"/>
                <a:gd name="T83" fmla="*/ 328 h 396"/>
                <a:gd name="T84" fmla="*/ 24 w 414"/>
                <a:gd name="T85" fmla="*/ 296 h 396"/>
                <a:gd name="T86" fmla="*/ 8 w 414"/>
                <a:gd name="T87" fmla="*/ 256 h 396"/>
                <a:gd name="T88" fmla="*/ 0 w 414"/>
                <a:gd name="T89" fmla="*/ 212 h 396"/>
                <a:gd name="T90" fmla="*/ 134 w 414"/>
                <a:gd name="T91" fmla="*/ 132 h 396"/>
                <a:gd name="T92" fmla="*/ 272 w 414"/>
                <a:gd name="T93" fmla="*/ 132 h 396"/>
                <a:gd name="T94" fmla="*/ 268 w 414"/>
                <a:gd name="T95" fmla="*/ 94 h 396"/>
                <a:gd name="T96" fmla="*/ 254 w 414"/>
                <a:gd name="T97" fmla="*/ 62 h 396"/>
                <a:gd name="T98" fmla="*/ 234 w 414"/>
                <a:gd name="T99" fmla="*/ 42 h 396"/>
                <a:gd name="T100" fmla="*/ 208 w 414"/>
                <a:gd name="T101" fmla="*/ 34 h 396"/>
                <a:gd name="T102" fmla="*/ 196 w 414"/>
                <a:gd name="T103" fmla="*/ 36 h 396"/>
                <a:gd name="T104" fmla="*/ 170 w 414"/>
                <a:gd name="T105" fmla="*/ 50 h 396"/>
                <a:gd name="T106" fmla="*/ 148 w 414"/>
                <a:gd name="T107" fmla="*/ 74 h 396"/>
                <a:gd name="T108" fmla="*/ 136 w 414"/>
                <a:gd name="T109" fmla="*/ 110 h 396"/>
                <a:gd name="T110" fmla="*/ 134 w 414"/>
                <a:gd name="T111" fmla="*/ 13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396">
                  <a:moveTo>
                    <a:pt x="0" y="212"/>
                  </a:moveTo>
                  <a:lnTo>
                    <a:pt x="0" y="212"/>
                  </a:lnTo>
                  <a:lnTo>
                    <a:pt x="2" y="186"/>
                  </a:lnTo>
                  <a:lnTo>
                    <a:pt x="4" y="162"/>
                  </a:lnTo>
                  <a:lnTo>
                    <a:pt x="10" y="140"/>
                  </a:lnTo>
                  <a:lnTo>
                    <a:pt x="16" y="120"/>
                  </a:lnTo>
                  <a:lnTo>
                    <a:pt x="26" y="102"/>
                  </a:lnTo>
                  <a:lnTo>
                    <a:pt x="36" y="84"/>
                  </a:lnTo>
                  <a:lnTo>
                    <a:pt x="48" y="70"/>
                  </a:lnTo>
                  <a:lnTo>
                    <a:pt x="62" y="54"/>
                  </a:lnTo>
                  <a:lnTo>
                    <a:pt x="78" y="42"/>
                  </a:lnTo>
                  <a:lnTo>
                    <a:pt x="96" y="32"/>
                  </a:lnTo>
                  <a:lnTo>
                    <a:pt x="114" y="22"/>
                  </a:lnTo>
                  <a:lnTo>
                    <a:pt x="134" y="14"/>
                  </a:lnTo>
                  <a:lnTo>
                    <a:pt x="154" y="8"/>
                  </a:lnTo>
                  <a:lnTo>
                    <a:pt x="176" y="4"/>
                  </a:lnTo>
                  <a:lnTo>
                    <a:pt x="198" y="2"/>
                  </a:lnTo>
                  <a:lnTo>
                    <a:pt x="222" y="0"/>
                  </a:lnTo>
                  <a:lnTo>
                    <a:pt x="222" y="0"/>
                  </a:lnTo>
                  <a:lnTo>
                    <a:pt x="244" y="0"/>
                  </a:lnTo>
                  <a:lnTo>
                    <a:pt x="262" y="2"/>
                  </a:lnTo>
                  <a:lnTo>
                    <a:pt x="280" y="6"/>
                  </a:lnTo>
                  <a:lnTo>
                    <a:pt x="298" y="12"/>
                  </a:lnTo>
                  <a:lnTo>
                    <a:pt x="312" y="18"/>
                  </a:lnTo>
                  <a:lnTo>
                    <a:pt x="326" y="26"/>
                  </a:lnTo>
                  <a:lnTo>
                    <a:pt x="340" y="36"/>
                  </a:lnTo>
                  <a:lnTo>
                    <a:pt x="350" y="46"/>
                  </a:lnTo>
                  <a:lnTo>
                    <a:pt x="360" y="58"/>
                  </a:lnTo>
                  <a:lnTo>
                    <a:pt x="370" y="72"/>
                  </a:lnTo>
                  <a:lnTo>
                    <a:pt x="376" y="86"/>
                  </a:lnTo>
                  <a:lnTo>
                    <a:pt x="384" y="102"/>
                  </a:lnTo>
                  <a:lnTo>
                    <a:pt x="388" y="118"/>
                  </a:lnTo>
                  <a:lnTo>
                    <a:pt x="392" y="134"/>
                  </a:lnTo>
                  <a:lnTo>
                    <a:pt x="398" y="170"/>
                  </a:lnTo>
                  <a:lnTo>
                    <a:pt x="128" y="170"/>
                  </a:lnTo>
                  <a:lnTo>
                    <a:pt x="128" y="170"/>
                  </a:lnTo>
                  <a:lnTo>
                    <a:pt x="128" y="186"/>
                  </a:lnTo>
                  <a:lnTo>
                    <a:pt x="130" y="202"/>
                  </a:lnTo>
                  <a:lnTo>
                    <a:pt x="136" y="232"/>
                  </a:lnTo>
                  <a:lnTo>
                    <a:pt x="148" y="260"/>
                  </a:lnTo>
                  <a:lnTo>
                    <a:pt x="162" y="286"/>
                  </a:lnTo>
                  <a:lnTo>
                    <a:pt x="170" y="298"/>
                  </a:lnTo>
                  <a:lnTo>
                    <a:pt x="180" y="308"/>
                  </a:lnTo>
                  <a:lnTo>
                    <a:pt x="188" y="316"/>
                  </a:lnTo>
                  <a:lnTo>
                    <a:pt x="200" y="324"/>
                  </a:lnTo>
                  <a:lnTo>
                    <a:pt x="210" y="330"/>
                  </a:lnTo>
                  <a:lnTo>
                    <a:pt x="222" y="334"/>
                  </a:lnTo>
                  <a:lnTo>
                    <a:pt x="234" y="338"/>
                  </a:lnTo>
                  <a:lnTo>
                    <a:pt x="246" y="340"/>
                  </a:lnTo>
                  <a:lnTo>
                    <a:pt x="246" y="340"/>
                  </a:lnTo>
                  <a:lnTo>
                    <a:pt x="264" y="340"/>
                  </a:lnTo>
                  <a:lnTo>
                    <a:pt x="284" y="338"/>
                  </a:lnTo>
                  <a:lnTo>
                    <a:pt x="302" y="336"/>
                  </a:lnTo>
                  <a:lnTo>
                    <a:pt x="320" y="328"/>
                  </a:lnTo>
                  <a:lnTo>
                    <a:pt x="340" y="318"/>
                  </a:lnTo>
                  <a:lnTo>
                    <a:pt x="360" y="302"/>
                  </a:lnTo>
                  <a:lnTo>
                    <a:pt x="380" y="280"/>
                  </a:lnTo>
                  <a:lnTo>
                    <a:pt x="402" y="252"/>
                  </a:lnTo>
                  <a:lnTo>
                    <a:pt x="414" y="264"/>
                  </a:lnTo>
                  <a:lnTo>
                    <a:pt x="414" y="264"/>
                  </a:lnTo>
                  <a:lnTo>
                    <a:pt x="404" y="290"/>
                  </a:lnTo>
                  <a:lnTo>
                    <a:pt x="390" y="314"/>
                  </a:lnTo>
                  <a:lnTo>
                    <a:pt x="372" y="336"/>
                  </a:lnTo>
                  <a:lnTo>
                    <a:pt x="362" y="346"/>
                  </a:lnTo>
                  <a:lnTo>
                    <a:pt x="350" y="356"/>
                  </a:lnTo>
                  <a:lnTo>
                    <a:pt x="338" y="364"/>
                  </a:lnTo>
                  <a:lnTo>
                    <a:pt x="324" y="372"/>
                  </a:lnTo>
                  <a:lnTo>
                    <a:pt x="310" y="380"/>
                  </a:lnTo>
                  <a:lnTo>
                    <a:pt x="294" y="386"/>
                  </a:lnTo>
                  <a:lnTo>
                    <a:pt x="276" y="390"/>
                  </a:lnTo>
                  <a:lnTo>
                    <a:pt x="258" y="394"/>
                  </a:lnTo>
                  <a:lnTo>
                    <a:pt x="238" y="396"/>
                  </a:lnTo>
                  <a:lnTo>
                    <a:pt x="216" y="396"/>
                  </a:lnTo>
                  <a:lnTo>
                    <a:pt x="216" y="396"/>
                  </a:lnTo>
                  <a:lnTo>
                    <a:pt x="200" y="396"/>
                  </a:lnTo>
                  <a:lnTo>
                    <a:pt x="182" y="394"/>
                  </a:lnTo>
                  <a:lnTo>
                    <a:pt x="166" y="390"/>
                  </a:lnTo>
                  <a:lnTo>
                    <a:pt x="148" y="386"/>
                  </a:lnTo>
                  <a:lnTo>
                    <a:pt x="130" y="380"/>
                  </a:lnTo>
                  <a:lnTo>
                    <a:pt x="112" y="372"/>
                  </a:lnTo>
                  <a:lnTo>
                    <a:pt x="94" y="364"/>
                  </a:lnTo>
                  <a:lnTo>
                    <a:pt x="78" y="354"/>
                  </a:lnTo>
                  <a:lnTo>
                    <a:pt x="62" y="342"/>
                  </a:lnTo>
                  <a:lnTo>
                    <a:pt x="48" y="328"/>
                  </a:lnTo>
                  <a:lnTo>
                    <a:pt x="36" y="312"/>
                  </a:lnTo>
                  <a:lnTo>
                    <a:pt x="24" y="296"/>
                  </a:lnTo>
                  <a:lnTo>
                    <a:pt x="14" y="276"/>
                  </a:lnTo>
                  <a:lnTo>
                    <a:pt x="8" y="256"/>
                  </a:lnTo>
                  <a:lnTo>
                    <a:pt x="4" y="234"/>
                  </a:lnTo>
                  <a:lnTo>
                    <a:pt x="0" y="212"/>
                  </a:lnTo>
                  <a:lnTo>
                    <a:pt x="0" y="212"/>
                  </a:lnTo>
                  <a:close/>
                  <a:moveTo>
                    <a:pt x="134" y="132"/>
                  </a:moveTo>
                  <a:lnTo>
                    <a:pt x="272" y="132"/>
                  </a:lnTo>
                  <a:lnTo>
                    <a:pt x="272" y="132"/>
                  </a:lnTo>
                  <a:lnTo>
                    <a:pt x="272" y="112"/>
                  </a:lnTo>
                  <a:lnTo>
                    <a:pt x="268" y="94"/>
                  </a:lnTo>
                  <a:lnTo>
                    <a:pt x="262" y="76"/>
                  </a:lnTo>
                  <a:lnTo>
                    <a:pt x="254" y="62"/>
                  </a:lnTo>
                  <a:lnTo>
                    <a:pt x="246" y="50"/>
                  </a:lnTo>
                  <a:lnTo>
                    <a:pt x="234" y="42"/>
                  </a:lnTo>
                  <a:lnTo>
                    <a:pt x="222" y="36"/>
                  </a:lnTo>
                  <a:lnTo>
                    <a:pt x="208" y="34"/>
                  </a:lnTo>
                  <a:lnTo>
                    <a:pt x="208" y="34"/>
                  </a:lnTo>
                  <a:lnTo>
                    <a:pt x="196" y="36"/>
                  </a:lnTo>
                  <a:lnTo>
                    <a:pt x="182" y="40"/>
                  </a:lnTo>
                  <a:lnTo>
                    <a:pt x="170" y="50"/>
                  </a:lnTo>
                  <a:lnTo>
                    <a:pt x="158" y="60"/>
                  </a:lnTo>
                  <a:lnTo>
                    <a:pt x="148" y="74"/>
                  </a:lnTo>
                  <a:lnTo>
                    <a:pt x="142" y="92"/>
                  </a:lnTo>
                  <a:lnTo>
                    <a:pt x="136" y="110"/>
                  </a:lnTo>
                  <a:lnTo>
                    <a:pt x="134" y="132"/>
                  </a:lnTo>
                  <a:lnTo>
                    <a:pt x="134" y="132"/>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p:nvSpPr>
          <p:spPr bwMode="auto">
            <a:xfrm>
              <a:off x="4504" y="5498"/>
              <a:ext cx="1800" cy="1849"/>
            </a:xfrm>
            <a:custGeom>
              <a:avLst/>
              <a:gdLst>
                <a:gd name="T0" fmla="*/ 408 w 668"/>
                <a:gd name="T1" fmla="*/ 196 h 686"/>
                <a:gd name="T2" fmla="*/ 482 w 668"/>
                <a:gd name="T3" fmla="*/ 152 h 686"/>
                <a:gd name="T4" fmla="*/ 524 w 668"/>
                <a:gd name="T5" fmla="*/ 84 h 686"/>
                <a:gd name="T6" fmla="*/ 552 w 668"/>
                <a:gd name="T7" fmla="*/ 20 h 686"/>
                <a:gd name="T8" fmla="*/ 668 w 668"/>
                <a:gd name="T9" fmla="*/ 238 h 686"/>
                <a:gd name="T10" fmla="*/ 552 w 668"/>
                <a:gd name="T11" fmla="*/ 440 h 686"/>
                <a:gd name="T12" fmla="*/ 566 w 668"/>
                <a:gd name="T13" fmla="*/ 496 h 686"/>
                <a:gd name="T14" fmla="*/ 584 w 668"/>
                <a:gd name="T15" fmla="*/ 512 h 686"/>
                <a:gd name="T16" fmla="*/ 610 w 668"/>
                <a:gd name="T17" fmla="*/ 516 h 686"/>
                <a:gd name="T18" fmla="*/ 656 w 668"/>
                <a:gd name="T19" fmla="*/ 502 h 686"/>
                <a:gd name="T20" fmla="*/ 654 w 668"/>
                <a:gd name="T21" fmla="*/ 542 h 686"/>
                <a:gd name="T22" fmla="*/ 606 w 668"/>
                <a:gd name="T23" fmla="*/ 576 h 686"/>
                <a:gd name="T24" fmla="*/ 550 w 668"/>
                <a:gd name="T25" fmla="*/ 586 h 686"/>
                <a:gd name="T26" fmla="*/ 522 w 668"/>
                <a:gd name="T27" fmla="*/ 584 h 686"/>
                <a:gd name="T28" fmla="*/ 490 w 668"/>
                <a:gd name="T29" fmla="*/ 574 h 686"/>
                <a:gd name="T30" fmla="*/ 458 w 668"/>
                <a:gd name="T31" fmla="*/ 546 h 686"/>
                <a:gd name="T32" fmla="*/ 436 w 668"/>
                <a:gd name="T33" fmla="*/ 480 h 686"/>
                <a:gd name="T34" fmla="*/ 390 w 668"/>
                <a:gd name="T35" fmla="*/ 238 h 686"/>
                <a:gd name="T36" fmla="*/ 388 w 668"/>
                <a:gd name="T37" fmla="*/ 196 h 686"/>
                <a:gd name="T38" fmla="*/ 374 w 668"/>
                <a:gd name="T39" fmla="*/ 140 h 686"/>
                <a:gd name="T40" fmla="*/ 352 w 668"/>
                <a:gd name="T41" fmla="*/ 92 h 686"/>
                <a:gd name="T42" fmla="*/ 320 w 668"/>
                <a:gd name="T43" fmla="*/ 56 h 686"/>
                <a:gd name="T44" fmla="*/ 280 w 668"/>
                <a:gd name="T45" fmla="*/ 36 h 686"/>
                <a:gd name="T46" fmla="*/ 250 w 668"/>
                <a:gd name="T47" fmla="*/ 32 h 686"/>
                <a:gd name="T48" fmla="*/ 198 w 668"/>
                <a:gd name="T49" fmla="*/ 46 h 686"/>
                <a:gd name="T50" fmla="*/ 154 w 668"/>
                <a:gd name="T51" fmla="*/ 86 h 686"/>
                <a:gd name="T52" fmla="*/ 142 w 668"/>
                <a:gd name="T53" fmla="*/ 118 h 686"/>
                <a:gd name="T54" fmla="*/ 142 w 668"/>
                <a:gd name="T55" fmla="*/ 150 h 686"/>
                <a:gd name="T56" fmla="*/ 152 w 668"/>
                <a:gd name="T57" fmla="*/ 176 h 686"/>
                <a:gd name="T58" fmla="*/ 352 w 668"/>
                <a:gd name="T59" fmla="*/ 338 h 686"/>
                <a:gd name="T60" fmla="*/ 384 w 668"/>
                <a:gd name="T61" fmla="*/ 372 h 686"/>
                <a:gd name="T62" fmla="*/ 418 w 668"/>
                <a:gd name="T63" fmla="*/ 456 h 686"/>
                <a:gd name="T64" fmla="*/ 422 w 668"/>
                <a:gd name="T65" fmla="*/ 506 h 686"/>
                <a:gd name="T66" fmla="*/ 414 w 668"/>
                <a:gd name="T67" fmla="*/ 560 h 686"/>
                <a:gd name="T68" fmla="*/ 402 w 668"/>
                <a:gd name="T69" fmla="*/ 588 h 686"/>
                <a:gd name="T70" fmla="*/ 372 w 668"/>
                <a:gd name="T71" fmla="*/ 624 h 686"/>
                <a:gd name="T72" fmla="*/ 302 w 668"/>
                <a:gd name="T73" fmla="*/ 666 h 686"/>
                <a:gd name="T74" fmla="*/ 210 w 668"/>
                <a:gd name="T75" fmla="*/ 686 h 686"/>
                <a:gd name="T76" fmla="*/ 178 w 668"/>
                <a:gd name="T77" fmla="*/ 686 h 686"/>
                <a:gd name="T78" fmla="*/ 90 w 668"/>
                <a:gd name="T79" fmla="*/ 656 h 686"/>
                <a:gd name="T80" fmla="*/ 18 w 668"/>
                <a:gd name="T81" fmla="*/ 590 h 686"/>
                <a:gd name="T82" fmla="*/ 20 w 668"/>
                <a:gd name="T83" fmla="*/ 550 h 686"/>
                <a:gd name="T84" fmla="*/ 72 w 668"/>
                <a:gd name="T85" fmla="*/ 602 h 686"/>
                <a:gd name="T86" fmla="*/ 144 w 668"/>
                <a:gd name="T87" fmla="*/ 632 h 686"/>
                <a:gd name="T88" fmla="*/ 184 w 668"/>
                <a:gd name="T89" fmla="*/ 632 h 686"/>
                <a:gd name="T90" fmla="*/ 214 w 668"/>
                <a:gd name="T91" fmla="*/ 624 h 686"/>
                <a:gd name="T92" fmla="*/ 250 w 668"/>
                <a:gd name="T93" fmla="*/ 598 h 686"/>
                <a:gd name="T94" fmla="*/ 274 w 668"/>
                <a:gd name="T95" fmla="*/ 558 h 686"/>
                <a:gd name="T96" fmla="*/ 280 w 668"/>
                <a:gd name="T97" fmla="*/ 510 h 686"/>
                <a:gd name="T98" fmla="*/ 268 w 668"/>
                <a:gd name="T99" fmla="*/ 462 h 686"/>
                <a:gd name="T100" fmla="*/ 232 w 668"/>
                <a:gd name="T101" fmla="*/ 418 h 686"/>
                <a:gd name="T102" fmla="*/ 64 w 668"/>
                <a:gd name="T103" fmla="*/ 278 h 686"/>
                <a:gd name="T104" fmla="*/ 28 w 668"/>
                <a:gd name="T105" fmla="*/ 224 h 686"/>
                <a:gd name="T106" fmla="*/ 20 w 668"/>
                <a:gd name="T107" fmla="*/ 166 h 686"/>
                <a:gd name="T108" fmla="*/ 34 w 668"/>
                <a:gd name="T109" fmla="*/ 108 h 686"/>
                <a:gd name="T110" fmla="*/ 68 w 668"/>
                <a:gd name="T111" fmla="*/ 60 h 686"/>
                <a:gd name="T112" fmla="*/ 122 w 668"/>
                <a:gd name="T113" fmla="*/ 24 h 686"/>
                <a:gd name="T114" fmla="*/ 170 w 668"/>
                <a:gd name="T115" fmla="*/ 8 h 686"/>
                <a:gd name="T116" fmla="*/ 278 w 668"/>
                <a:gd name="T117" fmla="*/ 0 h 686"/>
                <a:gd name="T118" fmla="*/ 364 w 668"/>
                <a:gd name="T119" fmla="*/ 14 h 686"/>
                <a:gd name="T120" fmla="*/ 408 w 668"/>
                <a:gd name="T121" fmla="*/ 2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8" h="686">
                  <a:moveTo>
                    <a:pt x="408" y="28"/>
                  </a:moveTo>
                  <a:lnTo>
                    <a:pt x="408" y="196"/>
                  </a:lnTo>
                  <a:lnTo>
                    <a:pt x="408" y="196"/>
                  </a:lnTo>
                  <a:lnTo>
                    <a:pt x="436" y="184"/>
                  </a:lnTo>
                  <a:lnTo>
                    <a:pt x="460" y="168"/>
                  </a:lnTo>
                  <a:lnTo>
                    <a:pt x="482" y="152"/>
                  </a:lnTo>
                  <a:lnTo>
                    <a:pt x="498" y="134"/>
                  </a:lnTo>
                  <a:lnTo>
                    <a:pt x="512" y="112"/>
                  </a:lnTo>
                  <a:lnTo>
                    <a:pt x="524" y="84"/>
                  </a:lnTo>
                  <a:lnTo>
                    <a:pt x="532" y="54"/>
                  </a:lnTo>
                  <a:lnTo>
                    <a:pt x="540" y="16"/>
                  </a:lnTo>
                  <a:lnTo>
                    <a:pt x="552" y="20"/>
                  </a:lnTo>
                  <a:lnTo>
                    <a:pt x="554" y="200"/>
                  </a:lnTo>
                  <a:lnTo>
                    <a:pt x="668" y="200"/>
                  </a:lnTo>
                  <a:lnTo>
                    <a:pt x="668" y="238"/>
                  </a:lnTo>
                  <a:lnTo>
                    <a:pt x="554" y="238"/>
                  </a:lnTo>
                  <a:lnTo>
                    <a:pt x="552" y="440"/>
                  </a:lnTo>
                  <a:lnTo>
                    <a:pt x="552" y="440"/>
                  </a:lnTo>
                  <a:lnTo>
                    <a:pt x="554" y="462"/>
                  </a:lnTo>
                  <a:lnTo>
                    <a:pt x="558" y="482"/>
                  </a:lnTo>
                  <a:lnTo>
                    <a:pt x="566" y="496"/>
                  </a:lnTo>
                  <a:lnTo>
                    <a:pt x="572" y="504"/>
                  </a:lnTo>
                  <a:lnTo>
                    <a:pt x="578" y="508"/>
                  </a:lnTo>
                  <a:lnTo>
                    <a:pt x="584" y="512"/>
                  </a:lnTo>
                  <a:lnTo>
                    <a:pt x="592" y="516"/>
                  </a:lnTo>
                  <a:lnTo>
                    <a:pt x="600" y="516"/>
                  </a:lnTo>
                  <a:lnTo>
                    <a:pt x="610" y="516"/>
                  </a:lnTo>
                  <a:lnTo>
                    <a:pt x="620" y="516"/>
                  </a:lnTo>
                  <a:lnTo>
                    <a:pt x="630" y="512"/>
                  </a:lnTo>
                  <a:lnTo>
                    <a:pt x="656" y="502"/>
                  </a:lnTo>
                  <a:lnTo>
                    <a:pt x="666" y="526"/>
                  </a:lnTo>
                  <a:lnTo>
                    <a:pt x="666" y="526"/>
                  </a:lnTo>
                  <a:lnTo>
                    <a:pt x="654" y="542"/>
                  </a:lnTo>
                  <a:lnTo>
                    <a:pt x="640" y="556"/>
                  </a:lnTo>
                  <a:lnTo>
                    <a:pt x="624" y="566"/>
                  </a:lnTo>
                  <a:lnTo>
                    <a:pt x="606" y="576"/>
                  </a:lnTo>
                  <a:lnTo>
                    <a:pt x="586" y="580"/>
                  </a:lnTo>
                  <a:lnTo>
                    <a:pt x="568" y="584"/>
                  </a:lnTo>
                  <a:lnTo>
                    <a:pt x="550" y="586"/>
                  </a:lnTo>
                  <a:lnTo>
                    <a:pt x="534" y="586"/>
                  </a:lnTo>
                  <a:lnTo>
                    <a:pt x="534" y="586"/>
                  </a:lnTo>
                  <a:lnTo>
                    <a:pt x="522" y="584"/>
                  </a:lnTo>
                  <a:lnTo>
                    <a:pt x="510" y="582"/>
                  </a:lnTo>
                  <a:lnTo>
                    <a:pt x="500" y="578"/>
                  </a:lnTo>
                  <a:lnTo>
                    <a:pt x="490" y="574"/>
                  </a:lnTo>
                  <a:lnTo>
                    <a:pt x="480" y="568"/>
                  </a:lnTo>
                  <a:lnTo>
                    <a:pt x="472" y="562"/>
                  </a:lnTo>
                  <a:lnTo>
                    <a:pt x="458" y="546"/>
                  </a:lnTo>
                  <a:lnTo>
                    <a:pt x="448" y="526"/>
                  </a:lnTo>
                  <a:lnTo>
                    <a:pt x="440" y="504"/>
                  </a:lnTo>
                  <a:lnTo>
                    <a:pt x="436" y="480"/>
                  </a:lnTo>
                  <a:lnTo>
                    <a:pt x="434" y="452"/>
                  </a:lnTo>
                  <a:lnTo>
                    <a:pt x="434" y="236"/>
                  </a:lnTo>
                  <a:lnTo>
                    <a:pt x="390" y="238"/>
                  </a:lnTo>
                  <a:lnTo>
                    <a:pt x="390" y="238"/>
                  </a:lnTo>
                  <a:lnTo>
                    <a:pt x="390" y="216"/>
                  </a:lnTo>
                  <a:lnTo>
                    <a:pt x="388" y="196"/>
                  </a:lnTo>
                  <a:lnTo>
                    <a:pt x="384" y="176"/>
                  </a:lnTo>
                  <a:lnTo>
                    <a:pt x="380" y="158"/>
                  </a:lnTo>
                  <a:lnTo>
                    <a:pt x="374" y="140"/>
                  </a:lnTo>
                  <a:lnTo>
                    <a:pt x="368" y="124"/>
                  </a:lnTo>
                  <a:lnTo>
                    <a:pt x="360" y="108"/>
                  </a:lnTo>
                  <a:lnTo>
                    <a:pt x="352" y="92"/>
                  </a:lnTo>
                  <a:lnTo>
                    <a:pt x="342" y="78"/>
                  </a:lnTo>
                  <a:lnTo>
                    <a:pt x="332" y="66"/>
                  </a:lnTo>
                  <a:lnTo>
                    <a:pt x="320" y="56"/>
                  </a:lnTo>
                  <a:lnTo>
                    <a:pt x="308" y="48"/>
                  </a:lnTo>
                  <a:lnTo>
                    <a:pt x="294" y="40"/>
                  </a:lnTo>
                  <a:lnTo>
                    <a:pt x="280" y="36"/>
                  </a:lnTo>
                  <a:lnTo>
                    <a:pt x="266" y="32"/>
                  </a:lnTo>
                  <a:lnTo>
                    <a:pt x="250" y="32"/>
                  </a:lnTo>
                  <a:lnTo>
                    <a:pt x="250" y="32"/>
                  </a:lnTo>
                  <a:lnTo>
                    <a:pt x="234" y="34"/>
                  </a:lnTo>
                  <a:lnTo>
                    <a:pt x="216" y="38"/>
                  </a:lnTo>
                  <a:lnTo>
                    <a:pt x="198" y="46"/>
                  </a:lnTo>
                  <a:lnTo>
                    <a:pt x="182" y="56"/>
                  </a:lnTo>
                  <a:lnTo>
                    <a:pt x="166" y="70"/>
                  </a:lnTo>
                  <a:lnTo>
                    <a:pt x="154" y="86"/>
                  </a:lnTo>
                  <a:lnTo>
                    <a:pt x="148" y="96"/>
                  </a:lnTo>
                  <a:lnTo>
                    <a:pt x="144" y="106"/>
                  </a:lnTo>
                  <a:lnTo>
                    <a:pt x="142" y="118"/>
                  </a:lnTo>
                  <a:lnTo>
                    <a:pt x="140" y="128"/>
                  </a:lnTo>
                  <a:lnTo>
                    <a:pt x="140" y="128"/>
                  </a:lnTo>
                  <a:lnTo>
                    <a:pt x="142" y="150"/>
                  </a:lnTo>
                  <a:lnTo>
                    <a:pt x="144" y="158"/>
                  </a:lnTo>
                  <a:lnTo>
                    <a:pt x="148" y="168"/>
                  </a:lnTo>
                  <a:lnTo>
                    <a:pt x="152" y="176"/>
                  </a:lnTo>
                  <a:lnTo>
                    <a:pt x="158" y="184"/>
                  </a:lnTo>
                  <a:lnTo>
                    <a:pt x="176" y="200"/>
                  </a:lnTo>
                  <a:lnTo>
                    <a:pt x="352" y="338"/>
                  </a:lnTo>
                  <a:lnTo>
                    <a:pt x="352" y="338"/>
                  </a:lnTo>
                  <a:lnTo>
                    <a:pt x="368" y="352"/>
                  </a:lnTo>
                  <a:lnTo>
                    <a:pt x="384" y="372"/>
                  </a:lnTo>
                  <a:lnTo>
                    <a:pt x="398" y="396"/>
                  </a:lnTo>
                  <a:lnTo>
                    <a:pt x="410" y="424"/>
                  </a:lnTo>
                  <a:lnTo>
                    <a:pt x="418" y="456"/>
                  </a:lnTo>
                  <a:lnTo>
                    <a:pt x="422" y="472"/>
                  </a:lnTo>
                  <a:lnTo>
                    <a:pt x="422" y="488"/>
                  </a:lnTo>
                  <a:lnTo>
                    <a:pt x="422" y="506"/>
                  </a:lnTo>
                  <a:lnTo>
                    <a:pt x="422" y="524"/>
                  </a:lnTo>
                  <a:lnTo>
                    <a:pt x="418" y="542"/>
                  </a:lnTo>
                  <a:lnTo>
                    <a:pt x="414" y="560"/>
                  </a:lnTo>
                  <a:lnTo>
                    <a:pt x="414" y="560"/>
                  </a:lnTo>
                  <a:lnTo>
                    <a:pt x="408" y="574"/>
                  </a:lnTo>
                  <a:lnTo>
                    <a:pt x="402" y="588"/>
                  </a:lnTo>
                  <a:lnTo>
                    <a:pt x="392" y="600"/>
                  </a:lnTo>
                  <a:lnTo>
                    <a:pt x="382" y="612"/>
                  </a:lnTo>
                  <a:lnTo>
                    <a:pt x="372" y="624"/>
                  </a:lnTo>
                  <a:lnTo>
                    <a:pt x="360" y="634"/>
                  </a:lnTo>
                  <a:lnTo>
                    <a:pt x="332" y="652"/>
                  </a:lnTo>
                  <a:lnTo>
                    <a:pt x="302" y="666"/>
                  </a:lnTo>
                  <a:lnTo>
                    <a:pt x="272" y="676"/>
                  </a:lnTo>
                  <a:lnTo>
                    <a:pt x="240" y="684"/>
                  </a:lnTo>
                  <a:lnTo>
                    <a:pt x="210" y="686"/>
                  </a:lnTo>
                  <a:lnTo>
                    <a:pt x="210" y="686"/>
                  </a:lnTo>
                  <a:lnTo>
                    <a:pt x="194" y="686"/>
                  </a:lnTo>
                  <a:lnTo>
                    <a:pt x="178" y="686"/>
                  </a:lnTo>
                  <a:lnTo>
                    <a:pt x="148" y="680"/>
                  </a:lnTo>
                  <a:lnTo>
                    <a:pt x="118" y="670"/>
                  </a:lnTo>
                  <a:lnTo>
                    <a:pt x="90" y="656"/>
                  </a:lnTo>
                  <a:lnTo>
                    <a:pt x="64" y="638"/>
                  </a:lnTo>
                  <a:lnTo>
                    <a:pt x="40" y="616"/>
                  </a:lnTo>
                  <a:lnTo>
                    <a:pt x="18" y="590"/>
                  </a:lnTo>
                  <a:lnTo>
                    <a:pt x="0" y="560"/>
                  </a:lnTo>
                  <a:lnTo>
                    <a:pt x="20" y="550"/>
                  </a:lnTo>
                  <a:lnTo>
                    <a:pt x="20" y="550"/>
                  </a:lnTo>
                  <a:lnTo>
                    <a:pt x="34" y="568"/>
                  </a:lnTo>
                  <a:lnTo>
                    <a:pt x="52" y="586"/>
                  </a:lnTo>
                  <a:lnTo>
                    <a:pt x="72" y="602"/>
                  </a:lnTo>
                  <a:lnTo>
                    <a:pt x="94" y="616"/>
                  </a:lnTo>
                  <a:lnTo>
                    <a:pt x="118" y="626"/>
                  </a:lnTo>
                  <a:lnTo>
                    <a:pt x="144" y="632"/>
                  </a:lnTo>
                  <a:lnTo>
                    <a:pt x="158" y="634"/>
                  </a:lnTo>
                  <a:lnTo>
                    <a:pt x="172" y="634"/>
                  </a:lnTo>
                  <a:lnTo>
                    <a:pt x="184" y="632"/>
                  </a:lnTo>
                  <a:lnTo>
                    <a:pt x="198" y="630"/>
                  </a:lnTo>
                  <a:lnTo>
                    <a:pt x="198" y="630"/>
                  </a:lnTo>
                  <a:lnTo>
                    <a:pt x="214" y="624"/>
                  </a:lnTo>
                  <a:lnTo>
                    <a:pt x="226" y="618"/>
                  </a:lnTo>
                  <a:lnTo>
                    <a:pt x="238" y="610"/>
                  </a:lnTo>
                  <a:lnTo>
                    <a:pt x="250" y="598"/>
                  </a:lnTo>
                  <a:lnTo>
                    <a:pt x="260" y="586"/>
                  </a:lnTo>
                  <a:lnTo>
                    <a:pt x="268" y="572"/>
                  </a:lnTo>
                  <a:lnTo>
                    <a:pt x="274" y="558"/>
                  </a:lnTo>
                  <a:lnTo>
                    <a:pt x="278" y="542"/>
                  </a:lnTo>
                  <a:lnTo>
                    <a:pt x="280" y="526"/>
                  </a:lnTo>
                  <a:lnTo>
                    <a:pt x="280" y="510"/>
                  </a:lnTo>
                  <a:lnTo>
                    <a:pt x="278" y="494"/>
                  </a:lnTo>
                  <a:lnTo>
                    <a:pt x="274" y="478"/>
                  </a:lnTo>
                  <a:lnTo>
                    <a:pt x="268" y="462"/>
                  </a:lnTo>
                  <a:lnTo>
                    <a:pt x="258" y="446"/>
                  </a:lnTo>
                  <a:lnTo>
                    <a:pt x="246" y="432"/>
                  </a:lnTo>
                  <a:lnTo>
                    <a:pt x="232" y="418"/>
                  </a:lnTo>
                  <a:lnTo>
                    <a:pt x="82" y="294"/>
                  </a:lnTo>
                  <a:lnTo>
                    <a:pt x="82" y="294"/>
                  </a:lnTo>
                  <a:lnTo>
                    <a:pt x="64" y="278"/>
                  </a:lnTo>
                  <a:lnTo>
                    <a:pt x="48" y="262"/>
                  </a:lnTo>
                  <a:lnTo>
                    <a:pt x="38" y="242"/>
                  </a:lnTo>
                  <a:lnTo>
                    <a:pt x="28" y="224"/>
                  </a:lnTo>
                  <a:lnTo>
                    <a:pt x="22" y="204"/>
                  </a:lnTo>
                  <a:lnTo>
                    <a:pt x="20" y="184"/>
                  </a:lnTo>
                  <a:lnTo>
                    <a:pt x="20" y="166"/>
                  </a:lnTo>
                  <a:lnTo>
                    <a:pt x="22" y="146"/>
                  </a:lnTo>
                  <a:lnTo>
                    <a:pt x="26" y="126"/>
                  </a:lnTo>
                  <a:lnTo>
                    <a:pt x="34" y="108"/>
                  </a:lnTo>
                  <a:lnTo>
                    <a:pt x="42" y="90"/>
                  </a:lnTo>
                  <a:lnTo>
                    <a:pt x="54" y="74"/>
                  </a:lnTo>
                  <a:lnTo>
                    <a:pt x="68" y="60"/>
                  </a:lnTo>
                  <a:lnTo>
                    <a:pt x="84" y="46"/>
                  </a:lnTo>
                  <a:lnTo>
                    <a:pt x="102" y="34"/>
                  </a:lnTo>
                  <a:lnTo>
                    <a:pt x="122" y="24"/>
                  </a:lnTo>
                  <a:lnTo>
                    <a:pt x="122" y="24"/>
                  </a:lnTo>
                  <a:lnTo>
                    <a:pt x="144" y="16"/>
                  </a:lnTo>
                  <a:lnTo>
                    <a:pt x="170" y="8"/>
                  </a:lnTo>
                  <a:lnTo>
                    <a:pt x="202" y="4"/>
                  </a:lnTo>
                  <a:lnTo>
                    <a:pt x="240" y="0"/>
                  </a:lnTo>
                  <a:lnTo>
                    <a:pt x="278" y="0"/>
                  </a:lnTo>
                  <a:lnTo>
                    <a:pt x="320" y="4"/>
                  </a:lnTo>
                  <a:lnTo>
                    <a:pt x="342" y="8"/>
                  </a:lnTo>
                  <a:lnTo>
                    <a:pt x="364" y="14"/>
                  </a:lnTo>
                  <a:lnTo>
                    <a:pt x="386" y="20"/>
                  </a:lnTo>
                  <a:lnTo>
                    <a:pt x="406" y="28"/>
                  </a:lnTo>
                  <a:lnTo>
                    <a:pt x="408" y="2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noEditPoints="1"/>
            </p:cNvSpPr>
            <p:nvPr/>
          </p:nvSpPr>
          <p:spPr bwMode="auto">
            <a:xfrm>
              <a:off x="6245" y="5956"/>
              <a:ext cx="1083" cy="1121"/>
            </a:xfrm>
            <a:custGeom>
              <a:avLst/>
              <a:gdLst>
                <a:gd name="T0" fmla="*/ 234 w 402"/>
                <a:gd name="T1" fmla="*/ 292 h 416"/>
                <a:gd name="T2" fmla="*/ 226 w 402"/>
                <a:gd name="T3" fmla="*/ 332 h 416"/>
                <a:gd name="T4" fmla="*/ 202 w 402"/>
                <a:gd name="T5" fmla="*/ 354 h 416"/>
                <a:gd name="T6" fmla="*/ 176 w 402"/>
                <a:gd name="T7" fmla="*/ 358 h 416"/>
                <a:gd name="T8" fmla="*/ 136 w 402"/>
                <a:gd name="T9" fmla="*/ 346 h 416"/>
                <a:gd name="T10" fmla="*/ 116 w 402"/>
                <a:gd name="T11" fmla="*/ 314 h 416"/>
                <a:gd name="T12" fmla="*/ 114 w 402"/>
                <a:gd name="T13" fmla="*/ 290 h 416"/>
                <a:gd name="T14" fmla="*/ 132 w 402"/>
                <a:gd name="T15" fmla="*/ 246 h 416"/>
                <a:gd name="T16" fmla="*/ 234 w 402"/>
                <a:gd name="T17" fmla="*/ 196 h 416"/>
                <a:gd name="T18" fmla="*/ 24 w 402"/>
                <a:gd name="T19" fmla="*/ 150 h 416"/>
                <a:gd name="T20" fmla="*/ 36 w 402"/>
                <a:gd name="T21" fmla="*/ 96 h 416"/>
                <a:gd name="T22" fmla="*/ 62 w 402"/>
                <a:gd name="T23" fmla="*/ 56 h 416"/>
                <a:gd name="T24" fmla="*/ 98 w 402"/>
                <a:gd name="T25" fmla="*/ 26 h 416"/>
                <a:gd name="T26" fmla="*/ 140 w 402"/>
                <a:gd name="T27" fmla="*/ 8 h 416"/>
                <a:gd name="T28" fmla="*/ 200 w 402"/>
                <a:gd name="T29" fmla="*/ 0 h 416"/>
                <a:gd name="T30" fmla="*/ 280 w 402"/>
                <a:gd name="T31" fmla="*/ 18 h 416"/>
                <a:gd name="T32" fmla="*/ 332 w 402"/>
                <a:gd name="T33" fmla="*/ 58 h 416"/>
                <a:gd name="T34" fmla="*/ 350 w 402"/>
                <a:gd name="T35" fmla="*/ 90 h 416"/>
                <a:gd name="T36" fmla="*/ 354 w 402"/>
                <a:gd name="T37" fmla="*/ 316 h 416"/>
                <a:gd name="T38" fmla="*/ 356 w 402"/>
                <a:gd name="T39" fmla="*/ 338 h 416"/>
                <a:gd name="T40" fmla="*/ 372 w 402"/>
                <a:gd name="T41" fmla="*/ 356 h 416"/>
                <a:gd name="T42" fmla="*/ 402 w 402"/>
                <a:gd name="T43" fmla="*/ 350 h 416"/>
                <a:gd name="T44" fmla="*/ 388 w 402"/>
                <a:gd name="T45" fmla="*/ 376 h 416"/>
                <a:gd name="T46" fmla="*/ 356 w 402"/>
                <a:gd name="T47" fmla="*/ 406 h 416"/>
                <a:gd name="T48" fmla="*/ 320 w 402"/>
                <a:gd name="T49" fmla="*/ 416 h 416"/>
                <a:gd name="T50" fmla="*/ 296 w 402"/>
                <a:gd name="T51" fmla="*/ 414 h 416"/>
                <a:gd name="T52" fmla="*/ 262 w 402"/>
                <a:gd name="T53" fmla="*/ 394 h 416"/>
                <a:gd name="T54" fmla="*/ 238 w 402"/>
                <a:gd name="T55" fmla="*/ 354 h 416"/>
                <a:gd name="T56" fmla="*/ 208 w 402"/>
                <a:gd name="T57" fmla="*/ 380 h 416"/>
                <a:gd name="T58" fmla="*/ 160 w 402"/>
                <a:gd name="T59" fmla="*/ 406 h 416"/>
                <a:gd name="T60" fmla="*/ 108 w 402"/>
                <a:gd name="T61" fmla="*/ 416 h 416"/>
                <a:gd name="T62" fmla="*/ 82 w 402"/>
                <a:gd name="T63" fmla="*/ 414 h 416"/>
                <a:gd name="T64" fmla="*/ 50 w 402"/>
                <a:gd name="T65" fmla="*/ 402 h 416"/>
                <a:gd name="T66" fmla="*/ 16 w 402"/>
                <a:gd name="T67" fmla="*/ 368 h 416"/>
                <a:gd name="T68" fmla="*/ 0 w 402"/>
                <a:gd name="T69" fmla="*/ 316 h 416"/>
                <a:gd name="T70" fmla="*/ 4 w 402"/>
                <a:gd name="T71" fmla="*/ 282 h 416"/>
                <a:gd name="T72" fmla="*/ 30 w 402"/>
                <a:gd name="T73" fmla="*/ 238 h 416"/>
                <a:gd name="T74" fmla="*/ 80 w 402"/>
                <a:gd name="T75" fmla="*/ 212 h 416"/>
                <a:gd name="T76" fmla="*/ 220 w 402"/>
                <a:gd name="T77" fmla="*/ 168 h 416"/>
                <a:gd name="T78" fmla="*/ 230 w 402"/>
                <a:gd name="T79" fmla="*/ 156 h 416"/>
                <a:gd name="T80" fmla="*/ 228 w 402"/>
                <a:gd name="T81" fmla="*/ 120 h 416"/>
                <a:gd name="T82" fmla="*/ 194 w 402"/>
                <a:gd name="T83" fmla="*/ 88 h 416"/>
                <a:gd name="T84" fmla="*/ 170 w 402"/>
                <a:gd name="T85" fmla="*/ 80 h 416"/>
                <a:gd name="T86" fmla="*/ 122 w 402"/>
                <a:gd name="T87" fmla="*/ 80 h 416"/>
                <a:gd name="T88" fmla="*/ 58 w 402"/>
                <a:gd name="T89" fmla="*/ 110 h 416"/>
                <a:gd name="T90" fmla="*/ 24 w 402"/>
                <a:gd name="T91" fmla="*/ 15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2" h="416">
                  <a:moveTo>
                    <a:pt x="234" y="196"/>
                  </a:moveTo>
                  <a:lnTo>
                    <a:pt x="234" y="292"/>
                  </a:lnTo>
                  <a:lnTo>
                    <a:pt x="234" y="292"/>
                  </a:lnTo>
                  <a:lnTo>
                    <a:pt x="234" y="308"/>
                  </a:lnTo>
                  <a:lnTo>
                    <a:pt x="230" y="320"/>
                  </a:lnTo>
                  <a:lnTo>
                    <a:pt x="226" y="332"/>
                  </a:lnTo>
                  <a:lnTo>
                    <a:pt x="220" y="342"/>
                  </a:lnTo>
                  <a:lnTo>
                    <a:pt x="212" y="348"/>
                  </a:lnTo>
                  <a:lnTo>
                    <a:pt x="202" y="354"/>
                  </a:lnTo>
                  <a:lnTo>
                    <a:pt x="190" y="358"/>
                  </a:lnTo>
                  <a:lnTo>
                    <a:pt x="176" y="358"/>
                  </a:lnTo>
                  <a:lnTo>
                    <a:pt x="176" y="358"/>
                  </a:lnTo>
                  <a:lnTo>
                    <a:pt x="160" y="358"/>
                  </a:lnTo>
                  <a:lnTo>
                    <a:pt x="146" y="352"/>
                  </a:lnTo>
                  <a:lnTo>
                    <a:pt x="136" y="346"/>
                  </a:lnTo>
                  <a:lnTo>
                    <a:pt x="128" y="336"/>
                  </a:lnTo>
                  <a:lnTo>
                    <a:pt x="120" y="326"/>
                  </a:lnTo>
                  <a:lnTo>
                    <a:pt x="116" y="314"/>
                  </a:lnTo>
                  <a:lnTo>
                    <a:pt x="114" y="302"/>
                  </a:lnTo>
                  <a:lnTo>
                    <a:pt x="114" y="290"/>
                  </a:lnTo>
                  <a:lnTo>
                    <a:pt x="114" y="290"/>
                  </a:lnTo>
                  <a:lnTo>
                    <a:pt x="116" y="272"/>
                  </a:lnTo>
                  <a:lnTo>
                    <a:pt x="122" y="258"/>
                  </a:lnTo>
                  <a:lnTo>
                    <a:pt x="132" y="246"/>
                  </a:lnTo>
                  <a:lnTo>
                    <a:pt x="138" y="242"/>
                  </a:lnTo>
                  <a:lnTo>
                    <a:pt x="144" y="238"/>
                  </a:lnTo>
                  <a:lnTo>
                    <a:pt x="234" y="196"/>
                  </a:lnTo>
                  <a:lnTo>
                    <a:pt x="234" y="196"/>
                  </a:lnTo>
                  <a:close/>
                  <a:moveTo>
                    <a:pt x="24" y="150"/>
                  </a:moveTo>
                  <a:lnTo>
                    <a:pt x="24" y="150"/>
                  </a:lnTo>
                  <a:lnTo>
                    <a:pt x="26" y="132"/>
                  </a:lnTo>
                  <a:lnTo>
                    <a:pt x="30" y="112"/>
                  </a:lnTo>
                  <a:lnTo>
                    <a:pt x="36" y="96"/>
                  </a:lnTo>
                  <a:lnTo>
                    <a:pt x="42" y="82"/>
                  </a:lnTo>
                  <a:lnTo>
                    <a:pt x="52" y="68"/>
                  </a:lnTo>
                  <a:lnTo>
                    <a:pt x="62" y="56"/>
                  </a:lnTo>
                  <a:lnTo>
                    <a:pt x="72" y="44"/>
                  </a:lnTo>
                  <a:lnTo>
                    <a:pt x="86" y="34"/>
                  </a:lnTo>
                  <a:lnTo>
                    <a:pt x="98" y="26"/>
                  </a:lnTo>
                  <a:lnTo>
                    <a:pt x="112" y="18"/>
                  </a:lnTo>
                  <a:lnTo>
                    <a:pt x="126" y="12"/>
                  </a:lnTo>
                  <a:lnTo>
                    <a:pt x="140" y="8"/>
                  </a:lnTo>
                  <a:lnTo>
                    <a:pt x="170" y="2"/>
                  </a:lnTo>
                  <a:lnTo>
                    <a:pt x="200" y="0"/>
                  </a:lnTo>
                  <a:lnTo>
                    <a:pt x="200" y="0"/>
                  </a:lnTo>
                  <a:lnTo>
                    <a:pt x="228" y="2"/>
                  </a:lnTo>
                  <a:lnTo>
                    <a:pt x="254" y="8"/>
                  </a:lnTo>
                  <a:lnTo>
                    <a:pt x="280" y="18"/>
                  </a:lnTo>
                  <a:lnTo>
                    <a:pt x="304" y="32"/>
                  </a:lnTo>
                  <a:lnTo>
                    <a:pt x="324" y="48"/>
                  </a:lnTo>
                  <a:lnTo>
                    <a:pt x="332" y="58"/>
                  </a:lnTo>
                  <a:lnTo>
                    <a:pt x="340" y="68"/>
                  </a:lnTo>
                  <a:lnTo>
                    <a:pt x="346" y="78"/>
                  </a:lnTo>
                  <a:lnTo>
                    <a:pt x="350" y="90"/>
                  </a:lnTo>
                  <a:lnTo>
                    <a:pt x="352" y="102"/>
                  </a:lnTo>
                  <a:lnTo>
                    <a:pt x="354" y="114"/>
                  </a:lnTo>
                  <a:lnTo>
                    <a:pt x="354" y="316"/>
                  </a:lnTo>
                  <a:lnTo>
                    <a:pt x="354" y="316"/>
                  </a:lnTo>
                  <a:lnTo>
                    <a:pt x="354" y="328"/>
                  </a:lnTo>
                  <a:lnTo>
                    <a:pt x="356" y="338"/>
                  </a:lnTo>
                  <a:lnTo>
                    <a:pt x="360" y="346"/>
                  </a:lnTo>
                  <a:lnTo>
                    <a:pt x="366" y="352"/>
                  </a:lnTo>
                  <a:lnTo>
                    <a:pt x="372" y="356"/>
                  </a:lnTo>
                  <a:lnTo>
                    <a:pt x="380" y="356"/>
                  </a:lnTo>
                  <a:lnTo>
                    <a:pt x="390" y="356"/>
                  </a:lnTo>
                  <a:lnTo>
                    <a:pt x="402" y="350"/>
                  </a:lnTo>
                  <a:lnTo>
                    <a:pt x="402" y="350"/>
                  </a:lnTo>
                  <a:lnTo>
                    <a:pt x="396" y="364"/>
                  </a:lnTo>
                  <a:lnTo>
                    <a:pt x="388" y="376"/>
                  </a:lnTo>
                  <a:lnTo>
                    <a:pt x="378" y="388"/>
                  </a:lnTo>
                  <a:lnTo>
                    <a:pt x="368" y="398"/>
                  </a:lnTo>
                  <a:lnTo>
                    <a:pt x="356" y="406"/>
                  </a:lnTo>
                  <a:lnTo>
                    <a:pt x="344" y="412"/>
                  </a:lnTo>
                  <a:lnTo>
                    <a:pt x="332" y="416"/>
                  </a:lnTo>
                  <a:lnTo>
                    <a:pt x="320" y="416"/>
                  </a:lnTo>
                  <a:lnTo>
                    <a:pt x="320" y="416"/>
                  </a:lnTo>
                  <a:lnTo>
                    <a:pt x="308" y="416"/>
                  </a:lnTo>
                  <a:lnTo>
                    <a:pt x="296" y="414"/>
                  </a:lnTo>
                  <a:lnTo>
                    <a:pt x="284" y="408"/>
                  </a:lnTo>
                  <a:lnTo>
                    <a:pt x="272" y="402"/>
                  </a:lnTo>
                  <a:lnTo>
                    <a:pt x="262" y="394"/>
                  </a:lnTo>
                  <a:lnTo>
                    <a:pt x="254" y="382"/>
                  </a:lnTo>
                  <a:lnTo>
                    <a:pt x="244" y="370"/>
                  </a:lnTo>
                  <a:lnTo>
                    <a:pt x="238" y="354"/>
                  </a:lnTo>
                  <a:lnTo>
                    <a:pt x="238" y="354"/>
                  </a:lnTo>
                  <a:lnTo>
                    <a:pt x="222" y="368"/>
                  </a:lnTo>
                  <a:lnTo>
                    <a:pt x="208" y="380"/>
                  </a:lnTo>
                  <a:lnTo>
                    <a:pt x="192" y="390"/>
                  </a:lnTo>
                  <a:lnTo>
                    <a:pt x="176" y="400"/>
                  </a:lnTo>
                  <a:lnTo>
                    <a:pt x="160" y="406"/>
                  </a:lnTo>
                  <a:lnTo>
                    <a:pt x="142" y="410"/>
                  </a:lnTo>
                  <a:lnTo>
                    <a:pt x="126" y="414"/>
                  </a:lnTo>
                  <a:lnTo>
                    <a:pt x="108" y="416"/>
                  </a:lnTo>
                  <a:lnTo>
                    <a:pt x="108" y="416"/>
                  </a:lnTo>
                  <a:lnTo>
                    <a:pt x="96" y="416"/>
                  </a:lnTo>
                  <a:lnTo>
                    <a:pt x="82" y="414"/>
                  </a:lnTo>
                  <a:lnTo>
                    <a:pt x="72" y="412"/>
                  </a:lnTo>
                  <a:lnTo>
                    <a:pt x="60" y="408"/>
                  </a:lnTo>
                  <a:lnTo>
                    <a:pt x="50" y="402"/>
                  </a:lnTo>
                  <a:lnTo>
                    <a:pt x="42" y="398"/>
                  </a:lnTo>
                  <a:lnTo>
                    <a:pt x="28" y="384"/>
                  </a:lnTo>
                  <a:lnTo>
                    <a:pt x="16" y="368"/>
                  </a:lnTo>
                  <a:lnTo>
                    <a:pt x="8" y="352"/>
                  </a:lnTo>
                  <a:lnTo>
                    <a:pt x="2" y="334"/>
                  </a:lnTo>
                  <a:lnTo>
                    <a:pt x="0" y="316"/>
                  </a:lnTo>
                  <a:lnTo>
                    <a:pt x="0" y="316"/>
                  </a:lnTo>
                  <a:lnTo>
                    <a:pt x="0" y="298"/>
                  </a:lnTo>
                  <a:lnTo>
                    <a:pt x="4" y="282"/>
                  </a:lnTo>
                  <a:lnTo>
                    <a:pt x="10" y="266"/>
                  </a:lnTo>
                  <a:lnTo>
                    <a:pt x="18" y="252"/>
                  </a:lnTo>
                  <a:lnTo>
                    <a:pt x="30" y="238"/>
                  </a:lnTo>
                  <a:lnTo>
                    <a:pt x="44" y="228"/>
                  </a:lnTo>
                  <a:lnTo>
                    <a:pt x="62" y="218"/>
                  </a:lnTo>
                  <a:lnTo>
                    <a:pt x="80" y="212"/>
                  </a:lnTo>
                  <a:lnTo>
                    <a:pt x="214" y="170"/>
                  </a:lnTo>
                  <a:lnTo>
                    <a:pt x="214" y="170"/>
                  </a:lnTo>
                  <a:lnTo>
                    <a:pt x="220" y="168"/>
                  </a:lnTo>
                  <a:lnTo>
                    <a:pt x="224" y="166"/>
                  </a:lnTo>
                  <a:lnTo>
                    <a:pt x="228" y="160"/>
                  </a:lnTo>
                  <a:lnTo>
                    <a:pt x="230" y="156"/>
                  </a:lnTo>
                  <a:lnTo>
                    <a:pt x="234" y="144"/>
                  </a:lnTo>
                  <a:lnTo>
                    <a:pt x="232" y="132"/>
                  </a:lnTo>
                  <a:lnTo>
                    <a:pt x="228" y="120"/>
                  </a:lnTo>
                  <a:lnTo>
                    <a:pt x="220" y="108"/>
                  </a:lnTo>
                  <a:lnTo>
                    <a:pt x="210" y="96"/>
                  </a:lnTo>
                  <a:lnTo>
                    <a:pt x="194" y="88"/>
                  </a:lnTo>
                  <a:lnTo>
                    <a:pt x="194" y="88"/>
                  </a:lnTo>
                  <a:lnTo>
                    <a:pt x="182" y="84"/>
                  </a:lnTo>
                  <a:lnTo>
                    <a:pt x="170" y="80"/>
                  </a:lnTo>
                  <a:lnTo>
                    <a:pt x="158" y="78"/>
                  </a:lnTo>
                  <a:lnTo>
                    <a:pt x="146" y="78"/>
                  </a:lnTo>
                  <a:lnTo>
                    <a:pt x="122" y="80"/>
                  </a:lnTo>
                  <a:lnTo>
                    <a:pt x="100" y="86"/>
                  </a:lnTo>
                  <a:lnTo>
                    <a:pt x="78" y="96"/>
                  </a:lnTo>
                  <a:lnTo>
                    <a:pt x="58" y="110"/>
                  </a:lnTo>
                  <a:lnTo>
                    <a:pt x="40" y="128"/>
                  </a:lnTo>
                  <a:lnTo>
                    <a:pt x="24" y="150"/>
                  </a:lnTo>
                  <a:lnTo>
                    <a:pt x="24" y="150"/>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p:nvSpPr>
          <p:spPr bwMode="auto">
            <a:xfrm>
              <a:off x="720" y="4151"/>
              <a:ext cx="1385" cy="1466"/>
            </a:xfrm>
            <a:custGeom>
              <a:avLst/>
              <a:gdLst>
                <a:gd name="T0" fmla="*/ 514 w 514"/>
                <a:gd name="T1" fmla="*/ 418 h 544"/>
                <a:gd name="T2" fmla="*/ 474 w 514"/>
                <a:gd name="T3" fmla="*/ 460 h 544"/>
                <a:gd name="T4" fmla="*/ 422 w 514"/>
                <a:gd name="T5" fmla="*/ 500 h 544"/>
                <a:gd name="T6" fmla="*/ 376 w 514"/>
                <a:gd name="T7" fmla="*/ 524 h 544"/>
                <a:gd name="T8" fmla="*/ 342 w 514"/>
                <a:gd name="T9" fmla="*/ 536 h 544"/>
                <a:gd name="T10" fmla="*/ 304 w 514"/>
                <a:gd name="T11" fmla="*/ 542 h 544"/>
                <a:gd name="T12" fmla="*/ 284 w 514"/>
                <a:gd name="T13" fmla="*/ 544 h 544"/>
                <a:gd name="T14" fmla="*/ 240 w 514"/>
                <a:gd name="T15" fmla="*/ 542 h 544"/>
                <a:gd name="T16" fmla="*/ 194 w 514"/>
                <a:gd name="T17" fmla="*/ 532 h 544"/>
                <a:gd name="T18" fmla="*/ 146 w 514"/>
                <a:gd name="T19" fmla="*/ 514 h 544"/>
                <a:gd name="T20" fmla="*/ 100 w 514"/>
                <a:gd name="T21" fmla="*/ 488 h 544"/>
                <a:gd name="T22" fmla="*/ 60 w 514"/>
                <a:gd name="T23" fmla="*/ 450 h 544"/>
                <a:gd name="T24" fmla="*/ 28 w 514"/>
                <a:gd name="T25" fmla="*/ 404 h 544"/>
                <a:gd name="T26" fmla="*/ 6 w 514"/>
                <a:gd name="T27" fmla="*/ 344 h 544"/>
                <a:gd name="T28" fmla="*/ 0 w 514"/>
                <a:gd name="T29" fmla="*/ 272 h 544"/>
                <a:gd name="T30" fmla="*/ 2 w 514"/>
                <a:gd name="T31" fmla="*/ 234 h 544"/>
                <a:gd name="T32" fmla="*/ 20 w 514"/>
                <a:gd name="T33" fmla="*/ 168 h 544"/>
                <a:gd name="T34" fmla="*/ 52 w 514"/>
                <a:gd name="T35" fmla="*/ 114 h 544"/>
                <a:gd name="T36" fmla="*/ 92 w 514"/>
                <a:gd name="T37" fmla="*/ 74 h 544"/>
                <a:gd name="T38" fmla="*/ 136 w 514"/>
                <a:gd name="T39" fmla="*/ 42 h 544"/>
                <a:gd name="T40" fmla="*/ 184 w 514"/>
                <a:gd name="T41" fmla="*/ 22 h 544"/>
                <a:gd name="T42" fmla="*/ 230 w 514"/>
                <a:gd name="T43" fmla="*/ 8 h 544"/>
                <a:gd name="T44" fmla="*/ 272 w 514"/>
                <a:gd name="T45" fmla="*/ 2 h 544"/>
                <a:gd name="T46" fmla="*/ 288 w 514"/>
                <a:gd name="T47" fmla="*/ 0 h 544"/>
                <a:gd name="T48" fmla="*/ 342 w 514"/>
                <a:gd name="T49" fmla="*/ 4 h 544"/>
                <a:gd name="T50" fmla="*/ 394 w 514"/>
                <a:gd name="T51" fmla="*/ 14 h 544"/>
                <a:gd name="T52" fmla="*/ 456 w 514"/>
                <a:gd name="T53" fmla="*/ 32 h 544"/>
                <a:gd name="T54" fmla="*/ 466 w 514"/>
                <a:gd name="T55" fmla="*/ 30 h 544"/>
                <a:gd name="T56" fmla="*/ 480 w 514"/>
                <a:gd name="T57" fmla="*/ 16 h 544"/>
                <a:gd name="T58" fmla="*/ 502 w 514"/>
                <a:gd name="T59" fmla="*/ 8 h 544"/>
                <a:gd name="T60" fmla="*/ 482 w 514"/>
                <a:gd name="T61" fmla="*/ 202 h 544"/>
                <a:gd name="T62" fmla="*/ 478 w 514"/>
                <a:gd name="T63" fmla="*/ 180 h 544"/>
                <a:gd name="T64" fmla="*/ 464 w 514"/>
                <a:gd name="T65" fmla="*/ 128 h 544"/>
                <a:gd name="T66" fmla="*/ 450 w 514"/>
                <a:gd name="T67" fmla="*/ 102 h 544"/>
                <a:gd name="T68" fmla="*/ 430 w 514"/>
                <a:gd name="T69" fmla="*/ 78 h 544"/>
                <a:gd name="T70" fmla="*/ 402 w 514"/>
                <a:gd name="T71" fmla="*/ 58 h 544"/>
                <a:gd name="T72" fmla="*/ 368 w 514"/>
                <a:gd name="T73" fmla="*/ 44 h 544"/>
                <a:gd name="T74" fmla="*/ 322 w 514"/>
                <a:gd name="T75" fmla="*/ 40 h 544"/>
                <a:gd name="T76" fmla="*/ 300 w 514"/>
                <a:gd name="T77" fmla="*/ 40 h 544"/>
                <a:gd name="T78" fmla="*/ 262 w 514"/>
                <a:gd name="T79" fmla="*/ 48 h 544"/>
                <a:gd name="T80" fmla="*/ 230 w 514"/>
                <a:gd name="T81" fmla="*/ 66 h 544"/>
                <a:gd name="T82" fmla="*/ 202 w 514"/>
                <a:gd name="T83" fmla="*/ 90 h 544"/>
                <a:gd name="T84" fmla="*/ 180 w 514"/>
                <a:gd name="T85" fmla="*/ 120 h 544"/>
                <a:gd name="T86" fmla="*/ 164 w 514"/>
                <a:gd name="T87" fmla="*/ 156 h 544"/>
                <a:gd name="T88" fmla="*/ 152 w 514"/>
                <a:gd name="T89" fmla="*/ 194 h 544"/>
                <a:gd name="T90" fmla="*/ 146 w 514"/>
                <a:gd name="T91" fmla="*/ 234 h 544"/>
                <a:gd name="T92" fmla="*/ 146 w 514"/>
                <a:gd name="T93" fmla="*/ 274 h 544"/>
                <a:gd name="T94" fmla="*/ 152 w 514"/>
                <a:gd name="T95" fmla="*/ 316 h 544"/>
                <a:gd name="T96" fmla="*/ 162 w 514"/>
                <a:gd name="T97" fmla="*/ 354 h 544"/>
                <a:gd name="T98" fmla="*/ 178 w 514"/>
                <a:gd name="T99" fmla="*/ 390 h 544"/>
                <a:gd name="T100" fmla="*/ 200 w 514"/>
                <a:gd name="T101" fmla="*/ 422 h 544"/>
                <a:gd name="T102" fmla="*/ 226 w 514"/>
                <a:gd name="T103" fmla="*/ 448 h 544"/>
                <a:gd name="T104" fmla="*/ 258 w 514"/>
                <a:gd name="T105" fmla="*/ 468 h 544"/>
                <a:gd name="T106" fmla="*/ 296 w 514"/>
                <a:gd name="T107" fmla="*/ 480 h 544"/>
                <a:gd name="T108" fmla="*/ 316 w 514"/>
                <a:gd name="T109" fmla="*/ 482 h 544"/>
                <a:gd name="T110" fmla="*/ 356 w 514"/>
                <a:gd name="T111" fmla="*/ 478 h 544"/>
                <a:gd name="T112" fmla="*/ 404 w 514"/>
                <a:gd name="T113" fmla="*/ 464 h 544"/>
                <a:gd name="T114" fmla="*/ 454 w 514"/>
                <a:gd name="T115" fmla="*/ 434 h 544"/>
                <a:gd name="T116" fmla="*/ 500 w 514"/>
                <a:gd name="T117" fmla="*/ 388 h 544"/>
                <a:gd name="T118" fmla="*/ 514 w 514"/>
                <a:gd name="T119" fmla="*/ 418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4" h="544">
                  <a:moveTo>
                    <a:pt x="514" y="418"/>
                  </a:moveTo>
                  <a:lnTo>
                    <a:pt x="514" y="418"/>
                  </a:lnTo>
                  <a:lnTo>
                    <a:pt x="496" y="438"/>
                  </a:lnTo>
                  <a:lnTo>
                    <a:pt x="474" y="460"/>
                  </a:lnTo>
                  <a:lnTo>
                    <a:pt x="450" y="480"/>
                  </a:lnTo>
                  <a:lnTo>
                    <a:pt x="422" y="500"/>
                  </a:lnTo>
                  <a:lnTo>
                    <a:pt x="392" y="518"/>
                  </a:lnTo>
                  <a:lnTo>
                    <a:pt x="376" y="524"/>
                  </a:lnTo>
                  <a:lnTo>
                    <a:pt x="360" y="530"/>
                  </a:lnTo>
                  <a:lnTo>
                    <a:pt x="342" y="536"/>
                  </a:lnTo>
                  <a:lnTo>
                    <a:pt x="324" y="540"/>
                  </a:lnTo>
                  <a:lnTo>
                    <a:pt x="304" y="542"/>
                  </a:lnTo>
                  <a:lnTo>
                    <a:pt x="284" y="544"/>
                  </a:lnTo>
                  <a:lnTo>
                    <a:pt x="284" y="544"/>
                  </a:lnTo>
                  <a:lnTo>
                    <a:pt x="264" y="544"/>
                  </a:lnTo>
                  <a:lnTo>
                    <a:pt x="240" y="542"/>
                  </a:lnTo>
                  <a:lnTo>
                    <a:pt x="218" y="538"/>
                  </a:lnTo>
                  <a:lnTo>
                    <a:pt x="194" y="532"/>
                  </a:lnTo>
                  <a:lnTo>
                    <a:pt x="170" y="524"/>
                  </a:lnTo>
                  <a:lnTo>
                    <a:pt x="146" y="514"/>
                  </a:lnTo>
                  <a:lnTo>
                    <a:pt x="122" y="502"/>
                  </a:lnTo>
                  <a:lnTo>
                    <a:pt x="100" y="488"/>
                  </a:lnTo>
                  <a:lnTo>
                    <a:pt x="78" y="470"/>
                  </a:lnTo>
                  <a:lnTo>
                    <a:pt x="60" y="450"/>
                  </a:lnTo>
                  <a:lnTo>
                    <a:pt x="42" y="428"/>
                  </a:lnTo>
                  <a:lnTo>
                    <a:pt x="28" y="404"/>
                  </a:lnTo>
                  <a:lnTo>
                    <a:pt x="16" y="376"/>
                  </a:lnTo>
                  <a:lnTo>
                    <a:pt x="6" y="344"/>
                  </a:lnTo>
                  <a:lnTo>
                    <a:pt x="2" y="310"/>
                  </a:lnTo>
                  <a:lnTo>
                    <a:pt x="0" y="272"/>
                  </a:lnTo>
                  <a:lnTo>
                    <a:pt x="0" y="272"/>
                  </a:lnTo>
                  <a:lnTo>
                    <a:pt x="2" y="234"/>
                  </a:lnTo>
                  <a:lnTo>
                    <a:pt x="10" y="198"/>
                  </a:lnTo>
                  <a:lnTo>
                    <a:pt x="20" y="168"/>
                  </a:lnTo>
                  <a:lnTo>
                    <a:pt x="34" y="140"/>
                  </a:lnTo>
                  <a:lnTo>
                    <a:pt x="52" y="114"/>
                  </a:lnTo>
                  <a:lnTo>
                    <a:pt x="70" y="92"/>
                  </a:lnTo>
                  <a:lnTo>
                    <a:pt x="92" y="74"/>
                  </a:lnTo>
                  <a:lnTo>
                    <a:pt x="114" y="56"/>
                  </a:lnTo>
                  <a:lnTo>
                    <a:pt x="136" y="42"/>
                  </a:lnTo>
                  <a:lnTo>
                    <a:pt x="160" y="30"/>
                  </a:lnTo>
                  <a:lnTo>
                    <a:pt x="184" y="22"/>
                  </a:lnTo>
                  <a:lnTo>
                    <a:pt x="208" y="14"/>
                  </a:lnTo>
                  <a:lnTo>
                    <a:pt x="230" y="8"/>
                  </a:lnTo>
                  <a:lnTo>
                    <a:pt x="252" y="4"/>
                  </a:lnTo>
                  <a:lnTo>
                    <a:pt x="272" y="2"/>
                  </a:lnTo>
                  <a:lnTo>
                    <a:pt x="288" y="0"/>
                  </a:lnTo>
                  <a:lnTo>
                    <a:pt x="288" y="0"/>
                  </a:lnTo>
                  <a:lnTo>
                    <a:pt x="314" y="2"/>
                  </a:lnTo>
                  <a:lnTo>
                    <a:pt x="342" y="4"/>
                  </a:lnTo>
                  <a:lnTo>
                    <a:pt x="368" y="8"/>
                  </a:lnTo>
                  <a:lnTo>
                    <a:pt x="394" y="14"/>
                  </a:lnTo>
                  <a:lnTo>
                    <a:pt x="434" y="26"/>
                  </a:lnTo>
                  <a:lnTo>
                    <a:pt x="456" y="32"/>
                  </a:lnTo>
                  <a:lnTo>
                    <a:pt x="456" y="32"/>
                  </a:lnTo>
                  <a:lnTo>
                    <a:pt x="466" y="30"/>
                  </a:lnTo>
                  <a:lnTo>
                    <a:pt x="474" y="24"/>
                  </a:lnTo>
                  <a:lnTo>
                    <a:pt x="480" y="16"/>
                  </a:lnTo>
                  <a:lnTo>
                    <a:pt x="484" y="8"/>
                  </a:lnTo>
                  <a:lnTo>
                    <a:pt x="502" y="8"/>
                  </a:lnTo>
                  <a:lnTo>
                    <a:pt x="502" y="196"/>
                  </a:lnTo>
                  <a:lnTo>
                    <a:pt x="482" y="202"/>
                  </a:lnTo>
                  <a:lnTo>
                    <a:pt x="482" y="202"/>
                  </a:lnTo>
                  <a:lnTo>
                    <a:pt x="478" y="180"/>
                  </a:lnTo>
                  <a:lnTo>
                    <a:pt x="472" y="156"/>
                  </a:lnTo>
                  <a:lnTo>
                    <a:pt x="464" y="128"/>
                  </a:lnTo>
                  <a:lnTo>
                    <a:pt x="458" y="116"/>
                  </a:lnTo>
                  <a:lnTo>
                    <a:pt x="450" y="102"/>
                  </a:lnTo>
                  <a:lnTo>
                    <a:pt x="440" y="90"/>
                  </a:lnTo>
                  <a:lnTo>
                    <a:pt x="430" y="78"/>
                  </a:lnTo>
                  <a:lnTo>
                    <a:pt x="418" y="68"/>
                  </a:lnTo>
                  <a:lnTo>
                    <a:pt x="402" y="58"/>
                  </a:lnTo>
                  <a:lnTo>
                    <a:pt x="386" y="50"/>
                  </a:lnTo>
                  <a:lnTo>
                    <a:pt x="368" y="44"/>
                  </a:lnTo>
                  <a:lnTo>
                    <a:pt x="346" y="40"/>
                  </a:lnTo>
                  <a:lnTo>
                    <a:pt x="322" y="40"/>
                  </a:lnTo>
                  <a:lnTo>
                    <a:pt x="322" y="40"/>
                  </a:lnTo>
                  <a:lnTo>
                    <a:pt x="300" y="40"/>
                  </a:lnTo>
                  <a:lnTo>
                    <a:pt x="280" y="44"/>
                  </a:lnTo>
                  <a:lnTo>
                    <a:pt x="262" y="48"/>
                  </a:lnTo>
                  <a:lnTo>
                    <a:pt x="246" y="56"/>
                  </a:lnTo>
                  <a:lnTo>
                    <a:pt x="230" y="66"/>
                  </a:lnTo>
                  <a:lnTo>
                    <a:pt x="214" y="78"/>
                  </a:lnTo>
                  <a:lnTo>
                    <a:pt x="202" y="90"/>
                  </a:lnTo>
                  <a:lnTo>
                    <a:pt x="190" y="104"/>
                  </a:lnTo>
                  <a:lnTo>
                    <a:pt x="180" y="120"/>
                  </a:lnTo>
                  <a:lnTo>
                    <a:pt x="170" y="138"/>
                  </a:lnTo>
                  <a:lnTo>
                    <a:pt x="164" y="156"/>
                  </a:lnTo>
                  <a:lnTo>
                    <a:pt x="158" y="174"/>
                  </a:lnTo>
                  <a:lnTo>
                    <a:pt x="152" y="194"/>
                  </a:lnTo>
                  <a:lnTo>
                    <a:pt x="148" y="214"/>
                  </a:lnTo>
                  <a:lnTo>
                    <a:pt x="146" y="234"/>
                  </a:lnTo>
                  <a:lnTo>
                    <a:pt x="146" y="254"/>
                  </a:lnTo>
                  <a:lnTo>
                    <a:pt x="146" y="274"/>
                  </a:lnTo>
                  <a:lnTo>
                    <a:pt x="148" y="296"/>
                  </a:lnTo>
                  <a:lnTo>
                    <a:pt x="152" y="316"/>
                  </a:lnTo>
                  <a:lnTo>
                    <a:pt x="156" y="334"/>
                  </a:lnTo>
                  <a:lnTo>
                    <a:pt x="162" y="354"/>
                  </a:lnTo>
                  <a:lnTo>
                    <a:pt x="170" y="372"/>
                  </a:lnTo>
                  <a:lnTo>
                    <a:pt x="178" y="390"/>
                  </a:lnTo>
                  <a:lnTo>
                    <a:pt x="188" y="406"/>
                  </a:lnTo>
                  <a:lnTo>
                    <a:pt x="200" y="422"/>
                  </a:lnTo>
                  <a:lnTo>
                    <a:pt x="212" y="436"/>
                  </a:lnTo>
                  <a:lnTo>
                    <a:pt x="226" y="448"/>
                  </a:lnTo>
                  <a:lnTo>
                    <a:pt x="242" y="460"/>
                  </a:lnTo>
                  <a:lnTo>
                    <a:pt x="258" y="468"/>
                  </a:lnTo>
                  <a:lnTo>
                    <a:pt x="276" y="474"/>
                  </a:lnTo>
                  <a:lnTo>
                    <a:pt x="296" y="480"/>
                  </a:lnTo>
                  <a:lnTo>
                    <a:pt x="316" y="482"/>
                  </a:lnTo>
                  <a:lnTo>
                    <a:pt x="316" y="482"/>
                  </a:lnTo>
                  <a:lnTo>
                    <a:pt x="334" y="482"/>
                  </a:lnTo>
                  <a:lnTo>
                    <a:pt x="356" y="478"/>
                  </a:lnTo>
                  <a:lnTo>
                    <a:pt x="380" y="472"/>
                  </a:lnTo>
                  <a:lnTo>
                    <a:pt x="404" y="464"/>
                  </a:lnTo>
                  <a:lnTo>
                    <a:pt x="428" y="450"/>
                  </a:lnTo>
                  <a:lnTo>
                    <a:pt x="454" y="434"/>
                  </a:lnTo>
                  <a:lnTo>
                    <a:pt x="478" y="414"/>
                  </a:lnTo>
                  <a:lnTo>
                    <a:pt x="500" y="388"/>
                  </a:lnTo>
                  <a:lnTo>
                    <a:pt x="514" y="418"/>
                  </a:lnTo>
                  <a:lnTo>
                    <a:pt x="514" y="41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noEditPoints="1"/>
            </p:cNvSpPr>
            <p:nvPr/>
          </p:nvSpPr>
          <p:spPr bwMode="auto">
            <a:xfrm>
              <a:off x="1997" y="4442"/>
              <a:ext cx="1316" cy="1159"/>
            </a:xfrm>
            <a:custGeom>
              <a:avLst/>
              <a:gdLst>
                <a:gd name="T0" fmla="*/ 270 w 488"/>
                <a:gd name="T1" fmla="*/ 2 h 430"/>
                <a:gd name="T2" fmla="*/ 338 w 488"/>
                <a:gd name="T3" fmla="*/ 18 h 430"/>
                <a:gd name="T4" fmla="*/ 400 w 488"/>
                <a:gd name="T5" fmla="*/ 50 h 430"/>
                <a:gd name="T6" fmla="*/ 446 w 488"/>
                <a:gd name="T7" fmla="*/ 96 h 430"/>
                <a:gd name="T8" fmla="*/ 478 w 488"/>
                <a:gd name="T9" fmla="*/ 152 h 430"/>
                <a:gd name="T10" fmla="*/ 488 w 488"/>
                <a:gd name="T11" fmla="*/ 216 h 430"/>
                <a:gd name="T12" fmla="*/ 484 w 488"/>
                <a:gd name="T13" fmla="*/ 258 h 430"/>
                <a:gd name="T14" fmla="*/ 458 w 488"/>
                <a:gd name="T15" fmla="*/ 318 h 430"/>
                <a:gd name="T16" fmla="*/ 416 w 488"/>
                <a:gd name="T17" fmla="*/ 368 h 430"/>
                <a:gd name="T18" fmla="*/ 360 w 488"/>
                <a:gd name="T19" fmla="*/ 406 h 430"/>
                <a:gd name="T20" fmla="*/ 294 w 488"/>
                <a:gd name="T21" fmla="*/ 426 h 430"/>
                <a:gd name="T22" fmla="*/ 244 w 488"/>
                <a:gd name="T23" fmla="*/ 430 h 430"/>
                <a:gd name="T24" fmla="*/ 172 w 488"/>
                <a:gd name="T25" fmla="*/ 422 h 430"/>
                <a:gd name="T26" fmla="*/ 108 w 488"/>
                <a:gd name="T27" fmla="*/ 394 h 430"/>
                <a:gd name="T28" fmla="*/ 56 w 488"/>
                <a:gd name="T29" fmla="*/ 352 h 430"/>
                <a:gd name="T30" fmla="*/ 20 w 488"/>
                <a:gd name="T31" fmla="*/ 300 h 430"/>
                <a:gd name="T32" fmla="*/ 2 w 488"/>
                <a:gd name="T33" fmla="*/ 238 h 430"/>
                <a:gd name="T34" fmla="*/ 2 w 488"/>
                <a:gd name="T35" fmla="*/ 194 h 430"/>
                <a:gd name="T36" fmla="*/ 20 w 488"/>
                <a:gd name="T37" fmla="*/ 132 h 430"/>
                <a:gd name="T38" fmla="*/ 56 w 488"/>
                <a:gd name="T39" fmla="*/ 78 h 430"/>
                <a:gd name="T40" fmla="*/ 108 w 488"/>
                <a:gd name="T41" fmla="*/ 38 h 430"/>
                <a:gd name="T42" fmla="*/ 172 w 488"/>
                <a:gd name="T43" fmla="*/ 10 h 430"/>
                <a:gd name="T44" fmla="*/ 244 w 488"/>
                <a:gd name="T45" fmla="*/ 0 h 430"/>
                <a:gd name="T46" fmla="*/ 242 w 488"/>
                <a:gd name="T47" fmla="*/ 34 h 430"/>
                <a:gd name="T48" fmla="*/ 278 w 488"/>
                <a:gd name="T49" fmla="*/ 42 h 430"/>
                <a:gd name="T50" fmla="*/ 310 w 488"/>
                <a:gd name="T51" fmla="*/ 66 h 430"/>
                <a:gd name="T52" fmla="*/ 336 w 488"/>
                <a:gd name="T53" fmla="*/ 100 h 430"/>
                <a:gd name="T54" fmla="*/ 354 w 488"/>
                <a:gd name="T55" fmla="*/ 144 h 430"/>
                <a:gd name="T56" fmla="*/ 362 w 488"/>
                <a:gd name="T57" fmla="*/ 196 h 430"/>
                <a:gd name="T58" fmla="*/ 362 w 488"/>
                <a:gd name="T59" fmla="*/ 232 h 430"/>
                <a:gd name="T60" fmla="*/ 354 w 488"/>
                <a:gd name="T61" fmla="*/ 284 h 430"/>
                <a:gd name="T62" fmla="*/ 336 w 488"/>
                <a:gd name="T63" fmla="*/ 328 h 430"/>
                <a:gd name="T64" fmla="*/ 310 w 488"/>
                <a:gd name="T65" fmla="*/ 362 h 430"/>
                <a:gd name="T66" fmla="*/ 278 w 488"/>
                <a:gd name="T67" fmla="*/ 384 h 430"/>
                <a:gd name="T68" fmla="*/ 242 w 488"/>
                <a:gd name="T69" fmla="*/ 392 h 430"/>
                <a:gd name="T70" fmla="*/ 218 w 488"/>
                <a:gd name="T71" fmla="*/ 388 h 430"/>
                <a:gd name="T72" fmla="*/ 186 w 488"/>
                <a:gd name="T73" fmla="*/ 370 h 430"/>
                <a:gd name="T74" fmla="*/ 158 w 488"/>
                <a:gd name="T75" fmla="*/ 340 h 430"/>
                <a:gd name="T76" fmla="*/ 136 w 488"/>
                <a:gd name="T77" fmla="*/ 298 h 430"/>
                <a:gd name="T78" fmla="*/ 124 w 488"/>
                <a:gd name="T79" fmla="*/ 250 h 430"/>
                <a:gd name="T80" fmla="*/ 122 w 488"/>
                <a:gd name="T81" fmla="*/ 214 h 430"/>
                <a:gd name="T82" fmla="*/ 128 w 488"/>
                <a:gd name="T83" fmla="*/ 160 h 430"/>
                <a:gd name="T84" fmla="*/ 142 w 488"/>
                <a:gd name="T85" fmla="*/ 114 h 430"/>
                <a:gd name="T86" fmla="*/ 166 w 488"/>
                <a:gd name="T87" fmla="*/ 76 h 430"/>
                <a:gd name="T88" fmla="*/ 196 w 488"/>
                <a:gd name="T89" fmla="*/ 48 h 430"/>
                <a:gd name="T90" fmla="*/ 230 w 488"/>
                <a:gd name="T91" fmla="*/ 3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8" h="430">
                  <a:moveTo>
                    <a:pt x="244" y="0"/>
                  </a:moveTo>
                  <a:lnTo>
                    <a:pt x="244" y="0"/>
                  </a:lnTo>
                  <a:lnTo>
                    <a:pt x="270" y="2"/>
                  </a:lnTo>
                  <a:lnTo>
                    <a:pt x="294" y="6"/>
                  </a:lnTo>
                  <a:lnTo>
                    <a:pt x="316" y="10"/>
                  </a:lnTo>
                  <a:lnTo>
                    <a:pt x="338" y="18"/>
                  </a:lnTo>
                  <a:lnTo>
                    <a:pt x="360" y="26"/>
                  </a:lnTo>
                  <a:lnTo>
                    <a:pt x="380" y="38"/>
                  </a:lnTo>
                  <a:lnTo>
                    <a:pt x="400" y="50"/>
                  </a:lnTo>
                  <a:lnTo>
                    <a:pt x="416" y="64"/>
                  </a:lnTo>
                  <a:lnTo>
                    <a:pt x="432" y="78"/>
                  </a:lnTo>
                  <a:lnTo>
                    <a:pt x="446" y="96"/>
                  </a:lnTo>
                  <a:lnTo>
                    <a:pt x="458" y="114"/>
                  </a:lnTo>
                  <a:lnTo>
                    <a:pt x="468" y="132"/>
                  </a:lnTo>
                  <a:lnTo>
                    <a:pt x="478" y="152"/>
                  </a:lnTo>
                  <a:lnTo>
                    <a:pt x="484" y="172"/>
                  </a:lnTo>
                  <a:lnTo>
                    <a:pt x="486" y="194"/>
                  </a:lnTo>
                  <a:lnTo>
                    <a:pt x="488" y="216"/>
                  </a:lnTo>
                  <a:lnTo>
                    <a:pt x="488" y="216"/>
                  </a:lnTo>
                  <a:lnTo>
                    <a:pt x="486" y="238"/>
                  </a:lnTo>
                  <a:lnTo>
                    <a:pt x="484" y="258"/>
                  </a:lnTo>
                  <a:lnTo>
                    <a:pt x="478" y="280"/>
                  </a:lnTo>
                  <a:lnTo>
                    <a:pt x="468" y="300"/>
                  </a:lnTo>
                  <a:lnTo>
                    <a:pt x="458" y="318"/>
                  </a:lnTo>
                  <a:lnTo>
                    <a:pt x="446" y="336"/>
                  </a:lnTo>
                  <a:lnTo>
                    <a:pt x="432" y="352"/>
                  </a:lnTo>
                  <a:lnTo>
                    <a:pt x="416" y="368"/>
                  </a:lnTo>
                  <a:lnTo>
                    <a:pt x="400" y="382"/>
                  </a:lnTo>
                  <a:lnTo>
                    <a:pt x="380" y="394"/>
                  </a:lnTo>
                  <a:lnTo>
                    <a:pt x="360" y="406"/>
                  </a:lnTo>
                  <a:lnTo>
                    <a:pt x="338" y="414"/>
                  </a:lnTo>
                  <a:lnTo>
                    <a:pt x="316" y="422"/>
                  </a:lnTo>
                  <a:lnTo>
                    <a:pt x="294" y="426"/>
                  </a:lnTo>
                  <a:lnTo>
                    <a:pt x="270" y="430"/>
                  </a:lnTo>
                  <a:lnTo>
                    <a:pt x="244" y="430"/>
                  </a:lnTo>
                  <a:lnTo>
                    <a:pt x="244" y="430"/>
                  </a:lnTo>
                  <a:lnTo>
                    <a:pt x="220" y="430"/>
                  </a:lnTo>
                  <a:lnTo>
                    <a:pt x="196" y="426"/>
                  </a:lnTo>
                  <a:lnTo>
                    <a:pt x="172" y="422"/>
                  </a:lnTo>
                  <a:lnTo>
                    <a:pt x="150" y="414"/>
                  </a:lnTo>
                  <a:lnTo>
                    <a:pt x="128" y="406"/>
                  </a:lnTo>
                  <a:lnTo>
                    <a:pt x="108" y="394"/>
                  </a:lnTo>
                  <a:lnTo>
                    <a:pt x="90" y="382"/>
                  </a:lnTo>
                  <a:lnTo>
                    <a:pt x="72" y="368"/>
                  </a:lnTo>
                  <a:lnTo>
                    <a:pt x="56" y="352"/>
                  </a:lnTo>
                  <a:lnTo>
                    <a:pt x="42" y="336"/>
                  </a:lnTo>
                  <a:lnTo>
                    <a:pt x="30" y="318"/>
                  </a:lnTo>
                  <a:lnTo>
                    <a:pt x="20" y="300"/>
                  </a:lnTo>
                  <a:lnTo>
                    <a:pt x="12" y="280"/>
                  </a:lnTo>
                  <a:lnTo>
                    <a:pt x="6" y="258"/>
                  </a:lnTo>
                  <a:lnTo>
                    <a:pt x="2" y="238"/>
                  </a:lnTo>
                  <a:lnTo>
                    <a:pt x="0" y="216"/>
                  </a:lnTo>
                  <a:lnTo>
                    <a:pt x="0" y="216"/>
                  </a:lnTo>
                  <a:lnTo>
                    <a:pt x="2" y="194"/>
                  </a:lnTo>
                  <a:lnTo>
                    <a:pt x="6" y="172"/>
                  </a:lnTo>
                  <a:lnTo>
                    <a:pt x="12" y="152"/>
                  </a:lnTo>
                  <a:lnTo>
                    <a:pt x="20" y="132"/>
                  </a:lnTo>
                  <a:lnTo>
                    <a:pt x="30" y="114"/>
                  </a:lnTo>
                  <a:lnTo>
                    <a:pt x="42" y="96"/>
                  </a:lnTo>
                  <a:lnTo>
                    <a:pt x="56" y="78"/>
                  </a:lnTo>
                  <a:lnTo>
                    <a:pt x="72" y="64"/>
                  </a:lnTo>
                  <a:lnTo>
                    <a:pt x="90" y="50"/>
                  </a:lnTo>
                  <a:lnTo>
                    <a:pt x="108" y="38"/>
                  </a:lnTo>
                  <a:lnTo>
                    <a:pt x="128" y="26"/>
                  </a:lnTo>
                  <a:lnTo>
                    <a:pt x="150" y="18"/>
                  </a:lnTo>
                  <a:lnTo>
                    <a:pt x="172" y="10"/>
                  </a:lnTo>
                  <a:lnTo>
                    <a:pt x="196" y="6"/>
                  </a:lnTo>
                  <a:lnTo>
                    <a:pt x="220" y="2"/>
                  </a:lnTo>
                  <a:lnTo>
                    <a:pt x="244" y="0"/>
                  </a:lnTo>
                  <a:lnTo>
                    <a:pt x="244" y="0"/>
                  </a:lnTo>
                  <a:close/>
                  <a:moveTo>
                    <a:pt x="242" y="34"/>
                  </a:moveTo>
                  <a:lnTo>
                    <a:pt x="242" y="34"/>
                  </a:lnTo>
                  <a:lnTo>
                    <a:pt x="254" y="36"/>
                  </a:lnTo>
                  <a:lnTo>
                    <a:pt x="266" y="38"/>
                  </a:lnTo>
                  <a:lnTo>
                    <a:pt x="278" y="42"/>
                  </a:lnTo>
                  <a:lnTo>
                    <a:pt x="290" y="48"/>
                  </a:lnTo>
                  <a:lnTo>
                    <a:pt x="300" y="56"/>
                  </a:lnTo>
                  <a:lnTo>
                    <a:pt x="310" y="66"/>
                  </a:lnTo>
                  <a:lnTo>
                    <a:pt x="318" y="76"/>
                  </a:lnTo>
                  <a:lnTo>
                    <a:pt x="328" y="88"/>
                  </a:lnTo>
                  <a:lnTo>
                    <a:pt x="336" y="100"/>
                  </a:lnTo>
                  <a:lnTo>
                    <a:pt x="342" y="114"/>
                  </a:lnTo>
                  <a:lnTo>
                    <a:pt x="348" y="128"/>
                  </a:lnTo>
                  <a:lnTo>
                    <a:pt x="354" y="144"/>
                  </a:lnTo>
                  <a:lnTo>
                    <a:pt x="358" y="160"/>
                  </a:lnTo>
                  <a:lnTo>
                    <a:pt x="360" y="178"/>
                  </a:lnTo>
                  <a:lnTo>
                    <a:pt x="362" y="196"/>
                  </a:lnTo>
                  <a:lnTo>
                    <a:pt x="362" y="214"/>
                  </a:lnTo>
                  <a:lnTo>
                    <a:pt x="362" y="214"/>
                  </a:lnTo>
                  <a:lnTo>
                    <a:pt x="362" y="232"/>
                  </a:lnTo>
                  <a:lnTo>
                    <a:pt x="360" y="250"/>
                  </a:lnTo>
                  <a:lnTo>
                    <a:pt x="358" y="266"/>
                  </a:lnTo>
                  <a:lnTo>
                    <a:pt x="354" y="284"/>
                  </a:lnTo>
                  <a:lnTo>
                    <a:pt x="348" y="298"/>
                  </a:lnTo>
                  <a:lnTo>
                    <a:pt x="342" y="314"/>
                  </a:lnTo>
                  <a:lnTo>
                    <a:pt x="336" y="328"/>
                  </a:lnTo>
                  <a:lnTo>
                    <a:pt x="328" y="340"/>
                  </a:lnTo>
                  <a:lnTo>
                    <a:pt x="318" y="352"/>
                  </a:lnTo>
                  <a:lnTo>
                    <a:pt x="310" y="362"/>
                  </a:lnTo>
                  <a:lnTo>
                    <a:pt x="300" y="370"/>
                  </a:lnTo>
                  <a:lnTo>
                    <a:pt x="290" y="378"/>
                  </a:lnTo>
                  <a:lnTo>
                    <a:pt x="278" y="384"/>
                  </a:lnTo>
                  <a:lnTo>
                    <a:pt x="266" y="388"/>
                  </a:lnTo>
                  <a:lnTo>
                    <a:pt x="254" y="392"/>
                  </a:lnTo>
                  <a:lnTo>
                    <a:pt x="242" y="392"/>
                  </a:lnTo>
                  <a:lnTo>
                    <a:pt x="242" y="392"/>
                  </a:lnTo>
                  <a:lnTo>
                    <a:pt x="230" y="392"/>
                  </a:lnTo>
                  <a:lnTo>
                    <a:pt x="218" y="388"/>
                  </a:lnTo>
                  <a:lnTo>
                    <a:pt x="206" y="384"/>
                  </a:lnTo>
                  <a:lnTo>
                    <a:pt x="196" y="378"/>
                  </a:lnTo>
                  <a:lnTo>
                    <a:pt x="186" y="370"/>
                  </a:lnTo>
                  <a:lnTo>
                    <a:pt x="176" y="362"/>
                  </a:lnTo>
                  <a:lnTo>
                    <a:pt x="166" y="352"/>
                  </a:lnTo>
                  <a:lnTo>
                    <a:pt x="158" y="340"/>
                  </a:lnTo>
                  <a:lnTo>
                    <a:pt x="150" y="328"/>
                  </a:lnTo>
                  <a:lnTo>
                    <a:pt x="142" y="314"/>
                  </a:lnTo>
                  <a:lnTo>
                    <a:pt x="136" y="298"/>
                  </a:lnTo>
                  <a:lnTo>
                    <a:pt x="132" y="284"/>
                  </a:lnTo>
                  <a:lnTo>
                    <a:pt x="128" y="266"/>
                  </a:lnTo>
                  <a:lnTo>
                    <a:pt x="124" y="250"/>
                  </a:lnTo>
                  <a:lnTo>
                    <a:pt x="122" y="232"/>
                  </a:lnTo>
                  <a:lnTo>
                    <a:pt x="122" y="214"/>
                  </a:lnTo>
                  <a:lnTo>
                    <a:pt x="122" y="214"/>
                  </a:lnTo>
                  <a:lnTo>
                    <a:pt x="122" y="196"/>
                  </a:lnTo>
                  <a:lnTo>
                    <a:pt x="124" y="178"/>
                  </a:lnTo>
                  <a:lnTo>
                    <a:pt x="128" y="160"/>
                  </a:lnTo>
                  <a:lnTo>
                    <a:pt x="132" y="144"/>
                  </a:lnTo>
                  <a:lnTo>
                    <a:pt x="136" y="128"/>
                  </a:lnTo>
                  <a:lnTo>
                    <a:pt x="142" y="114"/>
                  </a:lnTo>
                  <a:lnTo>
                    <a:pt x="150" y="100"/>
                  </a:lnTo>
                  <a:lnTo>
                    <a:pt x="158" y="88"/>
                  </a:lnTo>
                  <a:lnTo>
                    <a:pt x="166" y="76"/>
                  </a:lnTo>
                  <a:lnTo>
                    <a:pt x="176" y="66"/>
                  </a:lnTo>
                  <a:lnTo>
                    <a:pt x="186" y="56"/>
                  </a:lnTo>
                  <a:lnTo>
                    <a:pt x="196" y="48"/>
                  </a:lnTo>
                  <a:lnTo>
                    <a:pt x="206" y="42"/>
                  </a:lnTo>
                  <a:lnTo>
                    <a:pt x="218" y="38"/>
                  </a:lnTo>
                  <a:lnTo>
                    <a:pt x="230" y="36"/>
                  </a:lnTo>
                  <a:lnTo>
                    <a:pt x="242" y="34"/>
                  </a:lnTo>
                  <a:lnTo>
                    <a:pt x="242" y="34"/>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noEditPoints="1"/>
            </p:cNvSpPr>
            <p:nvPr/>
          </p:nvSpPr>
          <p:spPr bwMode="auto">
            <a:xfrm>
              <a:off x="3733" y="4442"/>
              <a:ext cx="1315" cy="1159"/>
            </a:xfrm>
            <a:custGeom>
              <a:avLst/>
              <a:gdLst>
                <a:gd name="T0" fmla="*/ 270 w 488"/>
                <a:gd name="T1" fmla="*/ 2 h 430"/>
                <a:gd name="T2" fmla="*/ 338 w 488"/>
                <a:gd name="T3" fmla="*/ 18 h 430"/>
                <a:gd name="T4" fmla="*/ 400 w 488"/>
                <a:gd name="T5" fmla="*/ 50 h 430"/>
                <a:gd name="T6" fmla="*/ 446 w 488"/>
                <a:gd name="T7" fmla="*/ 96 h 430"/>
                <a:gd name="T8" fmla="*/ 478 w 488"/>
                <a:gd name="T9" fmla="*/ 152 h 430"/>
                <a:gd name="T10" fmla="*/ 488 w 488"/>
                <a:gd name="T11" fmla="*/ 216 h 430"/>
                <a:gd name="T12" fmla="*/ 484 w 488"/>
                <a:gd name="T13" fmla="*/ 258 h 430"/>
                <a:gd name="T14" fmla="*/ 458 w 488"/>
                <a:gd name="T15" fmla="*/ 318 h 430"/>
                <a:gd name="T16" fmla="*/ 416 w 488"/>
                <a:gd name="T17" fmla="*/ 368 h 430"/>
                <a:gd name="T18" fmla="*/ 360 w 488"/>
                <a:gd name="T19" fmla="*/ 406 h 430"/>
                <a:gd name="T20" fmla="*/ 294 w 488"/>
                <a:gd name="T21" fmla="*/ 426 h 430"/>
                <a:gd name="T22" fmla="*/ 244 w 488"/>
                <a:gd name="T23" fmla="*/ 430 h 430"/>
                <a:gd name="T24" fmla="*/ 172 w 488"/>
                <a:gd name="T25" fmla="*/ 422 h 430"/>
                <a:gd name="T26" fmla="*/ 108 w 488"/>
                <a:gd name="T27" fmla="*/ 394 h 430"/>
                <a:gd name="T28" fmla="*/ 56 w 488"/>
                <a:gd name="T29" fmla="*/ 352 h 430"/>
                <a:gd name="T30" fmla="*/ 20 w 488"/>
                <a:gd name="T31" fmla="*/ 300 h 430"/>
                <a:gd name="T32" fmla="*/ 2 w 488"/>
                <a:gd name="T33" fmla="*/ 238 h 430"/>
                <a:gd name="T34" fmla="*/ 2 w 488"/>
                <a:gd name="T35" fmla="*/ 194 h 430"/>
                <a:gd name="T36" fmla="*/ 20 w 488"/>
                <a:gd name="T37" fmla="*/ 132 h 430"/>
                <a:gd name="T38" fmla="*/ 56 w 488"/>
                <a:gd name="T39" fmla="*/ 78 h 430"/>
                <a:gd name="T40" fmla="*/ 108 w 488"/>
                <a:gd name="T41" fmla="*/ 38 h 430"/>
                <a:gd name="T42" fmla="*/ 172 w 488"/>
                <a:gd name="T43" fmla="*/ 10 h 430"/>
                <a:gd name="T44" fmla="*/ 244 w 488"/>
                <a:gd name="T45" fmla="*/ 0 h 430"/>
                <a:gd name="T46" fmla="*/ 242 w 488"/>
                <a:gd name="T47" fmla="*/ 34 h 430"/>
                <a:gd name="T48" fmla="*/ 278 w 488"/>
                <a:gd name="T49" fmla="*/ 42 h 430"/>
                <a:gd name="T50" fmla="*/ 310 w 488"/>
                <a:gd name="T51" fmla="*/ 66 h 430"/>
                <a:gd name="T52" fmla="*/ 334 w 488"/>
                <a:gd name="T53" fmla="*/ 100 h 430"/>
                <a:gd name="T54" fmla="*/ 354 w 488"/>
                <a:gd name="T55" fmla="*/ 144 h 430"/>
                <a:gd name="T56" fmla="*/ 362 w 488"/>
                <a:gd name="T57" fmla="*/ 196 h 430"/>
                <a:gd name="T58" fmla="*/ 362 w 488"/>
                <a:gd name="T59" fmla="*/ 232 h 430"/>
                <a:gd name="T60" fmla="*/ 354 w 488"/>
                <a:gd name="T61" fmla="*/ 284 h 430"/>
                <a:gd name="T62" fmla="*/ 334 w 488"/>
                <a:gd name="T63" fmla="*/ 328 h 430"/>
                <a:gd name="T64" fmla="*/ 310 w 488"/>
                <a:gd name="T65" fmla="*/ 362 h 430"/>
                <a:gd name="T66" fmla="*/ 278 w 488"/>
                <a:gd name="T67" fmla="*/ 384 h 430"/>
                <a:gd name="T68" fmla="*/ 242 w 488"/>
                <a:gd name="T69" fmla="*/ 392 h 430"/>
                <a:gd name="T70" fmla="*/ 218 w 488"/>
                <a:gd name="T71" fmla="*/ 388 h 430"/>
                <a:gd name="T72" fmla="*/ 186 w 488"/>
                <a:gd name="T73" fmla="*/ 370 h 430"/>
                <a:gd name="T74" fmla="*/ 158 w 488"/>
                <a:gd name="T75" fmla="*/ 340 h 430"/>
                <a:gd name="T76" fmla="*/ 136 w 488"/>
                <a:gd name="T77" fmla="*/ 298 h 430"/>
                <a:gd name="T78" fmla="*/ 124 w 488"/>
                <a:gd name="T79" fmla="*/ 250 h 430"/>
                <a:gd name="T80" fmla="*/ 122 w 488"/>
                <a:gd name="T81" fmla="*/ 214 h 430"/>
                <a:gd name="T82" fmla="*/ 128 w 488"/>
                <a:gd name="T83" fmla="*/ 160 h 430"/>
                <a:gd name="T84" fmla="*/ 142 w 488"/>
                <a:gd name="T85" fmla="*/ 114 h 430"/>
                <a:gd name="T86" fmla="*/ 166 w 488"/>
                <a:gd name="T87" fmla="*/ 76 h 430"/>
                <a:gd name="T88" fmla="*/ 196 w 488"/>
                <a:gd name="T89" fmla="*/ 48 h 430"/>
                <a:gd name="T90" fmla="*/ 230 w 488"/>
                <a:gd name="T91" fmla="*/ 3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8" h="430">
                  <a:moveTo>
                    <a:pt x="244" y="0"/>
                  </a:moveTo>
                  <a:lnTo>
                    <a:pt x="244" y="0"/>
                  </a:lnTo>
                  <a:lnTo>
                    <a:pt x="270" y="2"/>
                  </a:lnTo>
                  <a:lnTo>
                    <a:pt x="294" y="6"/>
                  </a:lnTo>
                  <a:lnTo>
                    <a:pt x="316" y="10"/>
                  </a:lnTo>
                  <a:lnTo>
                    <a:pt x="338" y="18"/>
                  </a:lnTo>
                  <a:lnTo>
                    <a:pt x="360" y="26"/>
                  </a:lnTo>
                  <a:lnTo>
                    <a:pt x="380" y="38"/>
                  </a:lnTo>
                  <a:lnTo>
                    <a:pt x="400" y="50"/>
                  </a:lnTo>
                  <a:lnTo>
                    <a:pt x="416" y="64"/>
                  </a:lnTo>
                  <a:lnTo>
                    <a:pt x="432" y="78"/>
                  </a:lnTo>
                  <a:lnTo>
                    <a:pt x="446" y="96"/>
                  </a:lnTo>
                  <a:lnTo>
                    <a:pt x="458" y="114"/>
                  </a:lnTo>
                  <a:lnTo>
                    <a:pt x="468" y="132"/>
                  </a:lnTo>
                  <a:lnTo>
                    <a:pt x="478" y="152"/>
                  </a:lnTo>
                  <a:lnTo>
                    <a:pt x="484" y="172"/>
                  </a:lnTo>
                  <a:lnTo>
                    <a:pt x="488" y="194"/>
                  </a:lnTo>
                  <a:lnTo>
                    <a:pt x="488" y="216"/>
                  </a:lnTo>
                  <a:lnTo>
                    <a:pt x="488" y="216"/>
                  </a:lnTo>
                  <a:lnTo>
                    <a:pt x="488" y="238"/>
                  </a:lnTo>
                  <a:lnTo>
                    <a:pt x="484" y="258"/>
                  </a:lnTo>
                  <a:lnTo>
                    <a:pt x="478" y="280"/>
                  </a:lnTo>
                  <a:lnTo>
                    <a:pt x="468" y="300"/>
                  </a:lnTo>
                  <a:lnTo>
                    <a:pt x="458" y="318"/>
                  </a:lnTo>
                  <a:lnTo>
                    <a:pt x="446" y="336"/>
                  </a:lnTo>
                  <a:lnTo>
                    <a:pt x="432" y="352"/>
                  </a:lnTo>
                  <a:lnTo>
                    <a:pt x="416" y="368"/>
                  </a:lnTo>
                  <a:lnTo>
                    <a:pt x="400" y="382"/>
                  </a:lnTo>
                  <a:lnTo>
                    <a:pt x="380" y="394"/>
                  </a:lnTo>
                  <a:lnTo>
                    <a:pt x="360" y="406"/>
                  </a:lnTo>
                  <a:lnTo>
                    <a:pt x="338" y="414"/>
                  </a:lnTo>
                  <a:lnTo>
                    <a:pt x="316" y="422"/>
                  </a:lnTo>
                  <a:lnTo>
                    <a:pt x="294" y="426"/>
                  </a:lnTo>
                  <a:lnTo>
                    <a:pt x="270" y="430"/>
                  </a:lnTo>
                  <a:lnTo>
                    <a:pt x="244" y="430"/>
                  </a:lnTo>
                  <a:lnTo>
                    <a:pt x="244" y="430"/>
                  </a:lnTo>
                  <a:lnTo>
                    <a:pt x="220" y="430"/>
                  </a:lnTo>
                  <a:lnTo>
                    <a:pt x="196" y="426"/>
                  </a:lnTo>
                  <a:lnTo>
                    <a:pt x="172" y="422"/>
                  </a:lnTo>
                  <a:lnTo>
                    <a:pt x="150" y="414"/>
                  </a:lnTo>
                  <a:lnTo>
                    <a:pt x="128" y="406"/>
                  </a:lnTo>
                  <a:lnTo>
                    <a:pt x="108" y="394"/>
                  </a:lnTo>
                  <a:lnTo>
                    <a:pt x="90" y="382"/>
                  </a:lnTo>
                  <a:lnTo>
                    <a:pt x="72" y="368"/>
                  </a:lnTo>
                  <a:lnTo>
                    <a:pt x="56" y="352"/>
                  </a:lnTo>
                  <a:lnTo>
                    <a:pt x="42" y="336"/>
                  </a:lnTo>
                  <a:lnTo>
                    <a:pt x="30" y="318"/>
                  </a:lnTo>
                  <a:lnTo>
                    <a:pt x="20" y="300"/>
                  </a:lnTo>
                  <a:lnTo>
                    <a:pt x="12" y="280"/>
                  </a:lnTo>
                  <a:lnTo>
                    <a:pt x="6" y="258"/>
                  </a:lnTo>
                  <a:lnTo>
                    <a:pt x="2" y="238"/>
                  </a:lnTo>
                  <a:lnTo>
                    <a:pt x="0" y="216"/>
                  </a:lnTo>
                  <a:lnTo>
                    <a:pt x="0" y="216"/>
                  </a:lnTo>
                  <a:lnTo>
                    <a:pt x="2" y="194"/>
                  </a:lnTo>
                  <a:lnTo>
                    <a:pt x="6" y="172"/>
                  </a:lnTo>
                  <a:lnTo>
                    <a:pt x="12" y="152"/>
                  </a:lnTo>
                  <a:lnTo>
                    <a:pt x="20" y="132"/>
                  </a:lnTo>
                  <a:lnTo>
                    <a:pt x="30" y="114"/>
                  </a:lnTo>
                  <a:lnTo>
                    <a:pt x="42" y="96"/>
                  </a:lnTo>
                  <a:lnTo>
                    <a:pt x="56" y="78"/>
                  </a:lnTo>
                  <a:lnTo>
                    <a:pt x="72" y="64"/>
                  </a:lnTo>
                  <a:lnTo>
                    <a:pt x="90" y="50"/>
                  </a:lnTo>
                  <a:lnTo>
                    <a:pt x="108" y="38"/>
                  </a:lnTo>
                  <a:lnTo>
                    <a:pt x="128" y="26"/>
                  </a:lnTo>
                  <a:lnTo>
                    <a:pt x="150" y="18"/>
                  </a:lnTo>
                  <a:lnTo>
                    <a:pt x="172" y="10"/>
                  </a:lnTo>
                  <a:lnTo>
                    <a:pt x="196" y="6"/>
                  </a:lnTo>
                  <a:lnTo>
                    <a:pt x="220" y="2"/>
                  </a:lnTo>
                  <a:lnTo>
                    <a:pt x="244" y="0"/>
                  </a:lnTo>
                  <a:lnTo>
                    <a:pt x="244" y="0"/>
                  </a:lnTo>
                  <a:close/>
                  <a:moveTo>
                    <a:pt x="242" y="34"/>
                  </a:moveTo>
                  <a:lnTo>
                    <a:pt x="242" y="34"/>
                  </a:lnTo>
                  <a:lnTo>
                    <a:pt x="254" y="36"/>
                  </a:lnTo>
                  <a:lnTo>
                    <a:pt x="266" y="38"/>
                  </a:lnTo>
                  <a:lnTo>
                    <a:pt x="278" y="42"/>
                  </a:lnTo>
                  <a:lnTo>
                    <a:pt x="290" y="48"/>
                  </a:lnTo>
                  <a:lnTo>
                    <a:pt x="300" y="56"/>
                  </a:lnTo>
                  <a:lnTo>
                    <a:pt x="310" y="66"/>
                  </a:lnTo>
                  <a:lnTo>
                    <a:pt x="318" y="76"/>
                  </a:lnTo>
                  <a:lnTo>
                    <a:pt x="328" y="88"/>
                  </a:lnTo>
                  <a:lnTo>
                    <a:pt x="334" y="100"/>
                  </a:lnTo>
                  <a:lnTo>
                    <a:pt x="342" y="114"/>
                  </a:lnTo>
                  <a:lnTo>
                    <a:pt x="348" y="128"/>
                  </a:lnTo>
                  <a:lnTo>
                    <a:pt x="354" y="144"/>
                  </a:lnTo>
                  <a:lnTo>
                    <a:pt x="358" y="160"/>
                  </a:lnTo>
                  <a:lnTo>
                    <a:pt x="360" y="178"/>
                  </a:lnTo>
                  <a:lnTo>
                    <a:pt x="362" y="196"/>
                  </a:lnTo>
                  <a:lnTo>
                    <a:pt x="362" y="214"/>
                  </a:lnTo>
                  <a:lnTo>
                    <a:pt x="362" y="214"/>
                  </a:lnTo>
                  <a:lnTo>
                    <a:pt x="362" y="232"/>
                  </a:lnTo>
                  <a:lnTo>
                    <a:pt x="360" y="250"/>
                  </a:lnTo>
                  <a:lnTo>
                    <a:pt x="358" y="266"/>
                  </a:lnTo>
                  <a:lnTo>
                    <a:pt x="354" y="284"/>
                  </a:lnTo>
                  <a:lnTo>
                    <a:pt x="348" y="298"/>
                  </a:lnTo>
                  <a:lnTo>
                    <a:pt x="342" y="314"/>
                  </a:lnTo>
                  <a:lnTo>
                    <a:pt x="334" y="328"/>
                  </a:lnTo>
                  <a:lnTo>
                    <a:pt x="328" y="340"/>
                  </a:lnTo>
                  <a:lnTo>
                    <a:pt x="318" y="352"/>
                  </a:lnTo>
                  <a:lnTo>
                    <a:pt x="310" y="362"/>
                  </a:lnTo>
                  <a:lnTo>
                    <a:pt x="300" y="370"/>
                  </a:lnTo>
                  <a:lnTo>
                    <a:pt x="290" y="378"/>
                  </a:lnTo>
                  <a:lnTo>
                    <a:pt x="278" y="384"/>
                  </a:lnTo>
                  <a:lnTo>
                    <a:pt x="266" y="388"/>
                  </a:lnTo>
                  <a:lnTo>
                    <a:pt x="254" y="392"/>
                  </a:lnTo>
                  <a:lnTo>
                    <a:pt x="242" y="392"/>
                  </a:lnTo>
                  <a:lnTo>
                    <a:pt x="242" y="392"/>
                  </a:lnTo>
                  <a:lnTo>
                    <a:pt x="230" y="392"/>
                  </a:lnTo>
                  <a:lnTo>
                    <a:pt x="218" y="388"/>
                  </a:lnTo>
                  <a:lnTo>
                    <a:pt x="206" y="384"/>
                  </a:lnTo>
                  <a:lnTo>
                    <a:pt x="196" y="378"/>
                  </a:lnTo>
                  <a:lnTo>
                    <a:pt x="186" y="370"/>
                  </a:lnTo>
                  <a:lnTo>
                    <a:pt x="176" y="362"/>
                  </a:lnTo>
                  <a:lnTo>
                    <a:pt x="166" y="352"/>
                  </a:lnTo>
                  <a:lnTo>
                    <a:pt x="158" y="340"/>
                  </a:lnTo>
                  <a:lnTo>
                    <a:pt x="150" y="328"/>
                  </a:lnTo>
                  <a:lnTo>
                    <a:pt x="142" y="314"/>
                  </a:lnTo>
                  <a:lnTo>
                    <a:pt x="136" y="298"/>
                  </a:lnTo>
                  <a:lnTo>
                    <a:pt x="132" y="284"/>
                  </a:lnTo>
                  <a:lnTo>
                    <a:pt x="128" y="266"/>
                  </a:lnTo>
                  <a:lnTo>
                    <a:pt x="124" y="250"/>
                  </a:lnTo>
                  <a:lnTo>
                    <a:pt x="122" y="232"/>
                  </a:lnTo>
                  <a:lnTo>
                    <a:pt x="122" y="214"/>
                  </a:lnTo>
                  <a:lnTo>
                    <a:pt x="122" y="214"/>
                  </a:lnTo>
                  <a:lnTo>
                    <a:pt x="122" y="196"/>
                  </a:lnTo>
                  <a:lnTo>
                    <a:pt x="124" y="178"/>
                  </a:lnTo>
                  <a:lnTo>
                    <a:pt x="128" y="160"/>
                  </a:lnTo>
                  <a:lnTo>
                    <a:pt x="132" y="144"/>
                  </a:lnTo>
                  <a:lnTo>
                    <a:pt x="136" y="128"/>
                  </a:lnTo>
                  <a:lnTo>
                    <a:pt x="142" y="114"/>
                  </a:lnTo>
                  <a:lnTo>
                    <a:pt x="150" y="100"/>
                  </a:lnTo>
                  <a:lnTo>
                    <a:pt x="158" y="88"/>
                  </a:lnTo>
                  <a:lnTo>
                    <a:pt x="166" y="76"/>
                  </a:lnTo>
                  <a:lnTo>
                    <a:pt x="176" y="66"/>
                  </a:lnTo>
                  <a:lnTo>
                    <a:pt x="186" y="56"/>
                  </a:lnTo>
                  <a:lnTo>
                    <a:pt x="196" y="48"/>
                  </a:lnTo>
                  <a:lnTo>
                    <a:pt x="206" y="42"/>
                  </a:lnTo>
                  <a:lnTo>
                    <a:pt x="218" y="38"/>
                  </a:lnTo>
                  <a:lnTo>
                    <a:pt x="230" y="36"/>
                  </a:lnTo>
                  <a:lnTo>
                    <a:pt x="242" y="34"/>
                  </a:lnTo>
                  <a:lnTo>
                    <a:pt x="242" y="34"/>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noEditPoints="1"/>
            </p:cNvSpPr>
            <p:nvPr/>
          </p:nvSpPr>
          <p:spPr bwMode="auto">
            <a:xfrm>
              <a:off x="8045" y="4442"/>
              <a:ext cx="1315" cy="1159"/>
            </a:xfrm>
            <a:custGeom>
              <a:avLst/>
              <a:gdLst>
                <a:gd name="T0" fmla="*/ 268 w 488"/>
                <a:gd name="T1" fmla="*/ 2 h 430"/>
                <a:gd name="T2" fmla="*/ 338 w 488"/>
                <a:gd name="T3" fmla="*/ 18 h 430"/>
                <a:gd name="T4" fmla="*/ 398 w 488"/>
                <a:gd name="T5" fmla="*/ 50 h 430"/>
                <a:gd name="T6" fmla="*/ 446 w 488"/>
                <a:gd name="T7" fmla="*/ 96 h 430"/>
                <a:gd name="T8" fmla="*/ 476 w 488"/>
                <a:gd name="T9" fmla="*/ 152 h 430"/>
                <a:gd name="T10" fmla="*/ 488 w 488"/>
                <a:gd name="T11" fmla="*/ 216 h 430"/>
                <a:gd name="T12" fmla="*/ 482 w 488"/>
                <a:gd name="T13" fmla="*/ 258 h 430"/>
                <a:gd name="T14" fmla="*/ 458 w 488"/>
                <a:gd name="T15" fmla="*/ 318 h 430"/>
                <a:gd name="T16" fmla="*/ 416 w 488"/>
                <a:gd name="T17" fmla="*/ 368 h 430"/>
                <a:gd name="T18" fmla="*/ 360 w 488"/>
                <a:gd name="T19" fmla="*/ 406 h 430"/>
                <a:gd name="T20" fmla="*/ 292 w 488"/>
                <a:gd name="T21" fmla="*/ 426 h 430"/>
                <a:gd name="T22" fmla="*/ 244 w 488"/>
                <a:gd name="T23" fmla="*/ 430 h 430"/>
                <a:gd name="T24" fmla="*/ 172 w 488"/>
                <a:gd name="T25" fmla="*/ 422 h 430"/>
                <a:gd name="T26" fmla="*/ 108 w 488"/>
                <a:gd name="T27" fmla="*/ 394 h 430"/>
                <a:gd name="T28" fmla="*/ 56 w 488"/>
                <a:gd name="T29" fmla="*/ 352 h 430"/>
                <a:gd name="T30" fmla="*/ 20 w 488"/>
                <a:gd name="T31" fmla="*/ 300 h 430"/>
                <a:gd name="T32" fmla="*/ 2 w 488"/>
                <a:gd name="T33" fmla="*/ 238 h 430"/>
                <a:gd name="T34" fmla="*/ 2 w 488"/>
                <a:gd name="T35" fmla="*/ 194 h 430"/>
                <a:gd name="T36" fmla="*/ 20 w 488"/>
                <a:gd name="T37" fmla="*/ 132 h 430"/>
                <a:gd name="T38" fmla="*/ 56 w 488"/>
                <a:gd name="T39" fmla="*/ 78 h 430"/>
                <a:gd name="T40" fmla="*/ 108 w 488"/>
                <a:gd name="T41" fmla="*/ 38 h 430"/>
                <a:gd name="T42" fmla="*/ 172 w 488"/>
                <a:gd name="T43" fmla="*/ 10 h 430"/>
                <a:gd name="T44" fmla="*/ 244 w 488"/>
                <a:gd name="T45" fmla="*/ 0 h 430"/>
                <a:gd name="T46" fmla="*/ 242 w 488"/>
                <a:gd name="T47" fmla="*/ 34 h 430"/>
                <a:gd name="T48" fmla="*/ 278 w 488"/>
                <a:gd name="T49" fmla="*/ 42 h 430"/>
                <a:gd name="T50" fmla="*/ 310 w 488"/>
                <a:gd name="T51" fmla="*/ 66 h 430"/>
                <a:gd name="T52" fmla="*/ 334 w 488"/>
                <a:gd name="T53" fmla="*/ 100 h 430"/>
                <a:gd name="T54" fmla="*/ 352 w 488"/>
                <a:gd name="T55" fmla="*/ 144 h 430"/>
                <a:gd name="T56" fmla="*/ 362 w 488"/>
                <a:gd name="T57" fmla="*/ 196 h 430"/>
                <a:gd name="T58" fmla="*/ 362 w 488"/>
                <a:gd name="T59" fmla="*/ 232 h 430"/>
                <a:gd name="T60" fmla="*/ 352 w 488"/>
                <a:gd name="T61" fmla="*/ 284 h 430"/>
                <a:gd name="T62" fmla="*/ 334 w 488"/>
                <a:gd name="T63" fmla="*/ 328 h 430"/>
                <a:gd name="T64" fmla="*/ 310 w 488"/>
                <a:gd name="T65" fmla="*/ 362 h 430"/>
                <a:gd name="T66" fmla="*/ 278 w 488"/>
                <a:gd name="T67" fmla="*/ 384 h 430"/>
                <a:gd name="T68" fmla="*/ 242 w 488"/>
                <a:gd name="T69" fmla="*/ 392 h 430"/>
                <a:gd name="T70" fmla="*/ 218 w 488"/>
                <a:gd name="T71" fmla="*/ 388 h 430"/>
                <a:gd name="T72" fmla="*/ 186 w 488"/>
                <a:gd name="T73" fmla="*/ 370 h 430"/>
                <a:gd name="T74" fmla="*/ 158 w 488"/>
                <a:gd name="T75" fmla="*/ 340 h 430"/>
                <a:gd name="T76" fmla="*/ 136 w 488"/>
                <a:gd name="T77" fmla="*/ 298 h 430"/>
                <a:gd name="T78" fmla="*/ 124 w 488"/>
                <a:gd name="T79" fmla="*/ 250 h 430"/>
                <a:gd name="T80" fmla="*/ 122 w 488"/>
                <a:gd name="T81" fmla="*/ 214 h 430"/>
                <a:gd name="T82" fmla="*/ 128 w 488"/>
                <a:gd name="T83" fmla="*/ 160 h 430"/>
                <a:gd name="T84" fmla="*/ 142 w 488"/>
                <a:gd name="T85" fmla="*/ 114 h 430"/>
                <a:gd name="T86" fmla="*/ 166 w 488"/>
                <a:gd name="T87" fmla="*/ 76 h 430"/>
                <a:gd name="T88" fmla="*/ 196 w 488"/>
                <a:gd name="T89" fmla="*/ 48 h 430"/>
                <a:gd name="T90" fmla="*/ 230 w 488"/>
                <a:gd name="T91" fmla="*/ 3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8" h="430">
                  <a:moveTo>
                    <a:pt x="244" y="0"/>
                  </a:moveTo>
                  <a:lnTo>
                    <a:pt x="244" y="0"/>
                  </a:lnTo>
                  <a:lnTo>
                    <a:pt x="268" y="2"/>
                  </a:lnTo>
                  <a:lnTo>
                    <a:pt x="292" y="6"/>
                  </a:lnTo>
                  <a:lnTo>
                    <a:pt x="316" y="10"/>
                  </a:lnTo>
                  <a:lnTo>
                    <a:pt x="338" y="18"/>
                  </a:lnTo>
                  <a:lnTo>
                    <a:pt x="360" y="26"/>
                  </a:lnTo>
                  <a:lnTo>
                    <a:pt x="380" y="38"/>
                  </a:lnTo>
                  <a:lnTo>
                    <a:pt x="398" y="50"/>
                  </a:lnTo>
                  <a:lnTo>
                    <a:pt x="416" y="64"/>
                  </a:lnTo>
                  <a:lnTo>
                    <a:pt x="432" y="78"/>
                  </a:lnTo>
                  <a:lnTo>
                    <a:pt x="446" y="96"/>
                  </a:lnTo>
                  <a:lnTo>
                    <a:pt x="458" y="114"/>
                  </a:lnTo>
                  <a:lnTo>
                    <a:pt x="468" y="132"/>
                  </a:lnTo>
                  <a:lnTo>
                    <a:pt x="476" y="152"/>
                  </a:lnTo>
                  <a:lnTo>
                    <a:pt x="482" y="172"/>
                  </a:lnTo>
                  <a:lnTo>
                    <a:pt x="486" y="194"/>
                  </a:lnTo>
                  <a:lnTo>
                    <a:pt x="488" y="216"/>
                  </a:lnTo>
                  <a:lnTo>
                    <a:pt x="488" y="216"/>
                  </a:lnTo>
                  <a:lnTo>
                    <a:pt x="486" y="238"/>
                  </a:lnTo>
                  <a:lnTo>
                    <a:pt x="482" y="258"/>
                  </a:lnTo>
                  <a:lnTo>
                    <a:pt x="476" y="280"/>
                  </a:lnTo>
                  <a:lnTo>
                    <a:pt x="468" y="300"/>
                  </a:lnTo>
                  <a:lnTo>
                    <a:pt x="458" y="318"/>
                  </a:lnTo>
                  <a:lnTo>
                    <a:pt x="446" y="336"/>
                  </a:lnTo>
                  <a:lnTo>
                    <a:pt x="432" y="352"/>
                  </a:lnTo>
                  <a:lnTo>
                    <a:pt x="416" y="368"/>
                  </a:lnTo>
                  <a:lnTo>
                    <a:pt x="398" y="382"/>
                  </a:lnTo>
                  <a:lnTo>
                    <a:pt x="380" y="394"/>
                  </a:lnTo>
                  <a:lnTo>
                    <a:pt x="360" y="406"/>
                  </a:lnTo>
                  <a:lnTo>
                    <a:pt x="338" y="414"/>
                  </a:lnTo>
                  <a:lnTo>
                    <a:pt x="316" y="422"/>
                  </a:lnTo>
                  <a:lnTo>
                    <a:pt x="292" y="426"/>
                  </a:lnTo>
                  <a:lnTo>
                    <a:pt x="268" y="430"/>
                  </a:lnTo>
                  <a:lnTo>
                    <a:pt x="244" y="430"/>
                  </a:lnTo>
                  <a:lnTo>
                    <a:pt x="244" y="430"/>
                  </a:lnTo>
                  <a:lnTo>
                    <a:pt x="220" y="430"/>
                  </a:lnTo>
                  <a:lnTo>
                    <a:pt x="196" y="426"/>
                  </a:lnTo>
                  <a:lnTo>
                    <a:pt x="172" y="422"/>
                  </a:lnTo>
                  <a:lnTo>
                    <a:pt x="150" y="414"/>
                  </a:lnTo>
                  <a:lnTo>
                    <a:pt x="128" y="406"/>
                  </a:lnTo>
                  <a:lnTo>
                    <a:pt x="108" y="394"/>
                  </a:lnTo>
                  <a:lnTo>
                    <a:pt x="90" y="382"/>
                  </a:lnTo>
                  <a:lnTo>
                    <a:pt x="72" y="368"/>
                  </a:lnTo>
                  <a:lnTo>
                    <a:pt x="56" y="352"/>
                  </a:lnTo>
                  <a:lnTo>
                    <a:pt x="42" y="336"/>
                  </a:lnTo>
                  <a:lnTo>
                    <a:pt x="30" y="318"/>
                  </a:lnTo>
                  <a:lnTo>
                    <a:pt x="20" y="300"/>
                  </a:lnTo>
                  <a:lnTo>
                    <a:pt x="12" y="280"/>
                  </a:lnTo>
                  <a:lnTo>
                    <a:pt x="4" y="258"/>
                  </a:lnTo>
                  <a:lnTo>
                    <a:pt x="2" y="238"/>
                  </a:lnTo>
                  <a:lnTo>
                    <a:pt x="0" y="216"/>
                  </a:lnTo>
                  <a:lnTo>
                    <a:pt x="0" y="216"/>
                  </a:lnTo>
                  <a:lnTo>
                    <a:pt x="2" y="194"/>
                  </a:lnTo>
                  <a:lnTo>
                    <a:pt x="4" y="172"/>
                  </a:lnTo>
                  <a:lnTo>
                    <a:pt x="12" y="152"/>
                  </a:lnTo>
                  <a:lnTo>
                    <a:pt x="20" y="132"/>
                  </a:lnTo>
                  <a:lnTo>
                    <a:pt x="30" y="114"/>
                  </a:lnTo>
                  <a:lnTo>
                    <a:pt x="42" y="96"/>
                  </a:lnTo>
                  <a:lnTo>
                    <a:pt x="56" y="78"/>
                  </a:lnTo>
                  <a:lnTo>
                    <a:pt x="72" y="64"/>
                  </a:lnTo>
                  <a:lnTo>
                    <a:pt x="90" y="50"/>
                  </a:lnTo>
                  <a:lnTo>
                    <a:pt x="108" y="38"/>
                  </a:lnTo>
                  <a:lnTo>
                    <a:pt x="128" y="26"/>
                  </a:lnTo>
                  <a:lnTo>
                    <a:pt x="150" y="18"/>
                  </a:lnTo>
                  <a:lnTo>
                    <a:pt x="172" y="10"/>
                  </a:lnTo>
                  <a:lnTo>
                    <a:pt x="196" y="6"/>
                  </a:lnTo>
                  <a:lnTo>
                    <a:pt x="220" y="2"/>
                  </a:lnTo>
                  <a:lnTo>
                    <a:pt x="244" y="0"/>
                  </a:lnTo>
                  <a:lnTo>
                    <a:pt x="244" y="0"/>
                  </a:lnTo>
                  <a:close/>
                  <a:moveTo>
                    <a:pt x="242" y="34"/>
                  </a:moveTo>
                  <a:lnTo>
                    <a:pt x="242" y="34"/>
                  </a:lnTo>
                  <a:lnTo>
                    <a:pt x="254" y="36"/>
                  </a:lnTo>
                  <a:lnTo>
                    <a:pt x="266" y="38"/>
                  </a:lnTo>
                  <a:lnTo>
                    <a:pt x="278" y="42"/>
                  </a:lnTo>
                  <a:lnTo>
                    <a:pt x="288" y="48"/>
                  </a:lnTo>
                  <a:lnTo>
                    <a:pt x="300" y="56"/>
                  </a:lnTo>
                  <a:lnTo>
                    <a:pt x="310" y="66"/>
                  </a:lnTo>
                  <a:lnTo>
                    <a:pt x="318" y="76"/>
                  </a:lnTo>
                  <a:lnTo>
                    <a:pt x="328" y="88"/>
                  </a:lnTo>
                  <a:lnTo>
                    <a:pt x="334" y="100"/>
                  </a:lnTo>
                  <a:lnTo>
                    <a:pt x="342" y="114"/>
                  </a:lnTo>
                  <a:lnTo>
                    <a:pt x="348" y="128"/>
                  </a:lnTo>
                  <a:lnTo>
                    <a:pt x="352" y="144"/>
                  </a:lnTo>
                  <a:lnTo>
                    <a:pt x="356" y="160"/>
                  </a:lnTo>
                  <a:lnTo>
                    <a:pt x="360" y="178"/>
                  </a:lnTo>
                  <a:lnTo>
                    <a:pt x="362" y="196"/>
                  </a:lnTo>
                  <a:lnTo>
                    <a:pt x="362" y="214"/>
                  </a:lnTo>
                  <a:lnTo>
                    <a:pt x="362" y="214"/>
                  </a:lnTo>
                  <a:lnTo>
                    <a:pt x="362" y="232"/>
                  </a:lnTo>
                  <a:lnTo>
                    <a:pt x="360" y="250"/>
                  </a:lnTo>
                  <a:lnTo>
                    <a:pt x="356" y="266"/>
                  </a:lnTo>
                  <a:lnTo>
                    <a:pt x="352" y="284"/>
                  </a:lnTo>
                  <a:lnTo>
                    <a:pt x="348" y="298"/>
                  </a:lnTo>
                  <a:lnTo>
                    <a:pt x="342" y="314"/>
                  </a:lnTo>
                  <a:lnTo>
                    <a:pt x="334" y="328"/>
                  </a:lnTo>
                  <a:lnTo>
                    <a:pt x="328" y="340"/>
                  </a:lnTo>
                  <a:lnTo>
                    <a:pt x="318" y="352"/>
                  </a:lnTo>
                  <a:lnTo>
                    <a:pt x="310" y="362"/>
                  </a:lnTo>
                  <a:lnTo>
                    <a:pt x="300" y="370"/>
                  </a:lnTo>
                  <a:lnTo>
                    <a:pt x="288" y="378"/>
                  </a:lnTo>
                  <a:lnTo>
                    <a:pt x="278" y="384"/>
                  </a:lnTo>
                  <a:lnTo>
                    <a:pt x="266" y="388"/>
                  </a:lnTo>
                  <a:lnTo>
                    <a:pt x="254" y="392"/>
                  </a:lnTo>
                  <a:lnTo>
                    <a:pt x="242" y="392"/>
                  </a:lnTo>
                  <a:lnTo>
                    <a:pt x="242" y="392"/>
                  </a:lnTo>
                  <a:lnTo>
                    <a:pt x="230" y="392"/>
                  </a:lnTo>
                  <a:lnTo>
                    <a:pt x="218" y="388"/>
                  </a:lnTo>
                  <a:lnTo>
                    <a:pt x="206" y="384"/>
                  </a:lnTo>
                  <a:lnTo>
                    <a:pt x="196" y="378"/>
                  </a:lnTo>
                  <a:lnTo>
                    <a:pt x="186" y="370"/>
                  </a:lnTo>
                  <a:lnTo>
                    <a:pt x="176" y="362"/>
                  </a:lnTo>
                  <a:lnTo>
                    <a:pt x="166" y="352"/>
                  </a:lnTo>
                  <a:lnTo>
                    <a:pt x="158" y="340"/>
                  </a:lnTo>
                  <a:lnTo>
                    <a:pt x="150" y="328"/>
                  </a:lnTo>
                  <a:lnTo>
                    <a:pt x="142" y="314"/>
                  </a:lnTo>
                  <a:lnTo>
                    <a:pt x="136" y="298"/>
                  </a:lnTo>
                  <a:lnTo>
                    <a:pt x="132" y="284"/>
                  </a:lnTo>
                  <a:lnTo>
                    <a:pt x="128" y="266"/>
                  </a:lnTo>
                  <a:lnTo>
                    <a:pt x="124" y="250"/>
                  </a:lnTo>
                  <a:lnTo>
                    <a:pt x="122" y="232"/>
                  </a:lnTo>
                  <a:lnTo>
                    <a:pt x="122" y="214"/>
                  </a:lnTo>
                  <a:lnTo>
                    <a:pt x="122" y="214"/>
                  </a:lnTo>
                  <a:lnTo>
                    <a:pt x="122" y="196"/>
                  </a:lnTo>
                  <a:lnTo>
                    <a:pt x="124" y="178"/>
                  </a:lnTo>
                  <a:lnTo>
                    <a:pt x="128" y="160"/>
                  </a:lnTo>
                  <a:lnTo>
                    <a:pt x="132" y="144"/>
                  </a:lnTo>
                  <a:lnTo>
                    <a:pt x="136" y="128"/>
                  </a:lnTo>
                  <a:lnTo>
                    <a:pt x="142" y="114"/>
                  </a:lnTo>
                  <a:lnTo>
                    <a:pt x="150" y="100"/>
                  </a:lnTo>
                  <a:lnTo>
                    <a:pt x="158" y="88"/>
                  </a:lnTo>
                  <a:lnTo>
                    <a:pt x="166" y="76"/>
                  </a:lnTo>
                  <a:lnTo>
                    <a:pt x="176" y="66"/>
                  </a:lnTo>
                  <a:lnTo>
                    <a:pt x="186" y="56"/>
                  </a:lnTo>
                  <a:lnTo>
                    <a:pt x="196" y="48"/>
                  </a:lnTo>
                  <a:lnTo>
                    <a:pt x="206" y="42"/>
                  </a:lnTo>
                  <a:lnTo>
                    <a:pt x="218" y="38"/>
                  </a:lnTo>
                  <a:lnTo>
                    <a:pt x="230" y="36"/>
                  </a:lnTo>
                  <a:lnTo>
                    <a:pt x="242" y="34"/>
                  </a:lnTo>
                  <a:lnTo>
                    <a:pt x="242" y="34"/>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p:nvSpPr>
          <p:spPr bwMode="auto">
            <a:xfrm>
              <a:off x="3167" y="4140"/>
              <a:ext cx="701" cy="1450"/>
            </a:xfrm>
            <a:custGeom>
              <a:avLst/>
              <a:gdLst>
                <a:gd name="T0" fmla="*/ 198 w 260"/>
                <a:gd name="T1" fmla="*/ 454 h 538"/>
                <a:gd name="T2" fmla="*/ 198 w 260"/>
                <a:gd name="T3" fmla="*/ 454 h 538"/>
                <a:gd name="T4" fmla="*/ 198 w 260"/>
                <a:gd name="T5" fmla="*/ 472 h 538"/>
                <a:gd name="T6" fmla="*/ 200 w 260"/>
                <a:gd name="T7" fmla="*/ 486 h 538"/>
                <a:gd name="T8" fmla="*/ 204 w 260"/>
                <a:gd name="T9" fmla="*/ 496 h 538"/>
                <a:gd name="T10" fmla="*/ 210 w 260"/>
                <a:gd name="T11" fmla="*/ 504 h 538"/>
                <a:gd name="T12" fmla="*/ 220 w 260"/>
                <a:gd name="T13" fmla="*/ 512 h 538"/>
                <a:gd name="T14" fmla="*/ 230 w 260"/>
                <a:gd name="T15" fmla="*/ 516 h 538"/>
                <a:gd name="T16" fmla="*/ 244 w 260"/>
                <a:gd name="T17" fmla="*/ 520 h 538"/>
                <a:gd name="T18" fmla="*/ 260 w 260"/>
                <a:gd name="T19" fmla="*/ 522 h 538"/>
                <a:gd name="T20" fmla="*/ 260 w 260"/>
                <a:gd name="T21" fmla="*/ 538 h 538"/>
                <a:gd name="T22" fmla="*/ 4 w 260"/>
                <a:gd name="T23" fmla="*/ 538 h 538"/>
                <a:gd name="T24" fmla="*/ 4 w 260"/>
                <a:gd name="T25" fmla="*/ 520 h 538"/>
                <a:gd name="T26" fmla="*/ 4 w 260"/>
                <a:gd name="T27" fmla="*/ 520 h 538"/>
                <a:gd name="T28" fmla="*/ 20 w 260"/>
                <a:gd name="T29" fmla="*/ 520 h 538"/>
                <a:gd name="T30" fmla="*/ 34 w 260"/>
                <a:gd name="T31" fmla="*/ 516 h 538"/>
                <a:gd name="T32" fmla="*/ 44 w 260"/>
                <a:gd name="T33" fmla="*/ 512 h 538"/>
                <a:gd name="T34" fmla="*/ 52 w 260"/>
                <a:gd name="T35" fmla="*/ 506 h 538"/>
                <a:gd name="T36" fmla="*/ 58 w 260"/>
                <a:gd name="T37" fmla="*/ 496 h 538"/>
                <a:gd name="T38" fmla="*/ 62 w 260"/>
                <a:gd name="T39" fmla="*/ 484 h 538"/>
                <a:gd name="T40" fmla="*/ 64 w 260"/>
                <a:gd name="T41" fmla="*/ 468 h 538"/>
                <a:gd name="T42" fmla="*/ 66 w 260"/>
                <a:gd name="T43" fmla="*/ 450 h 538"/>
                <a:gd name="T44" fmla="*/ 66 w 260"/>
                <a:gd name="T45" fmla="*/ 70 h 538"/>
                <a:gd name="T46" fmla="*/ 66 w 260"/>
                <a:gd name="T47" fmla="*/ 70 h 538"/>
                <a:gd name="T48" fmla="*/ 64 w 260"/>
                <a:gd name="T49" fmla="*/ 56 h 538"/>
                <a:gd name="T50" fmla="*/ 62 w 260"/>
                <a:gd name="T51" fmla="*/ 44 h 538"/>
                <a:gd name="T52" fmla="*/ 56 w 260"/>
                <a:gd name="T53" fmla="*/ 36 h 538"/>
                <a:gd name="T54" fmla="*/ 50 w 260"/>
                <a:gd name="T55" fmla="*/ 30 h 538"/>
                <a:gd name="T56" fmla="*/ 42 w 260"/>
                <a:gd name="T57" fmla="*/ 24 h 538"/>
                <a:gd name="T58" fmla="*/ 30 w 260"/>
                <a:gd name="T59" fmla="*/ 20 h 538"/>
                <a:gd name="T60" fmla="*/ 18 w 260"/>
                <a:gd name="T61" fmla="*/ 18 h 538"/>
                <a:gd name="T62" fmla="*/ 0 w 260"/>
                <a:gd name="T63" fmla="*/ 16 h 538"/>
                <a:gd name="T64" fmla="*/ 0 w 260"/>
                <a:gd name="T65" fmla="*/ 0 h 538"/>
                <a:gd name="T66" fmla="*/ 198 w 260"/>
                <a:gd name="T67" fmla="*/ 0 h 538"/>
                <a:gd name="T68" fmla="*/ 198 w 260"/>
                <a:gd name="T69" fmla="*/ 454 h 538"/>
                <a:gd name="T70" fmla="*/ 198 w 260"/>
                <a:gd name="T71" fmla="*/ 454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0" h="538">
                  <a:moveTo>
                    <a:pt x="198" y="454"/>
                  </a:moveTo>
                  <a:lnTo>
                    <a:pt x="198" y="454"/>
                  </a:lnTo>
                  <a:lnTo>
                    <a:pt x="198" y="472"/>
                  </a:lnTo>
                  <a:lnTo>
                    <a:pt x="200" y="486"/>
                  </a:lnTo>
                  <a:lnTo>
                    <a:pt x="204" y="496"/>
                  </a:lnTo>
                  <a:lnTo>
                    <a:pt x="210" y="504"/>
                  </a:lnTo>
                  <a:lnTo>
                    <a:pt x="220" y="512"/>
                  </a:lnTo>
                  <a:lnTo>
                    <a:pt x="230" y="516"/>
                  </a:lnTo>
                  <a:lnTo>
                    <a:pt x="244" y="520"/>
                  </a:lnTo>
                  <a:lnTo>
                    <a:pt x="260" y="522"/>
                  </a:lnTo>
                  <a:lnTo>
                    <a:pt x="260" y="538"/>
                  </a:lnTo>
                  <a:lnTo>
                    <a:pt x="4" y="538"/>
                  </a:lnTo>
                  <a:lnTo>
                    <a:pt x="4" y="520"/>
                  </a:lnTo>
                  <a:lnTo>
                    <a:pt x="4" y="520"/>
                  </a:lnTo>
                  <a:lnTo>
                    <a:pt x="20" y="520"/>
                  </a:lnTo>
                  <a:lnTo>
                    <a:pt x="34" y="516"/>
                  </a:lnTo>
                  <a:lnTo>
                    <a:pt x="44" y="512"/>
                  </a:lnTo>
                  <a:lnTo>
                    <a:pt x="52" y="506"/>
                  </a:lnTo>
                  <a:lnTo>
                    <a:pt x="58" y="496"/>
                  </a:lnTo>
                  <a:lnTo>
                    <a:pt x="62" y="484"/>
                  </a:lnTo>
                  <a:lnTo>
                    <a:pt x="64" y="468"/>
                  </a:lnTo>
                  <a:lnTo>
                    <a:pt x="66" y="450"/>
                  </a:lnTo>
                  <a:lnTo>
                    <a:pt x="66" y="70"/>
                  </a:lnTo>
                  <a:lnTo>
                    <a:pt x="66" y="70"/>
                  </a:lnTo>
                  <a:lnTo>
                    <a:pt x="64" y="56"/>
                  </a:lnTo>
                  <a:lnTo>
                    <a:pt x="62" y="44"/>
                  </a:lnTo>
                  <a:lnTo>
                    <a:pt x="56" y="36"/>
                  </a:lnTo>
                  <a:lnTo>
                    <a:pt x="50" y="30"/>
                  </a:lnTo>
                  <a:lnTo>
                    <a:pt x="42" y="24"/>
                  </a:lnTo>
                  <a:lnTo>
                    <a:pt x="30" y="20"/>
                  </a:lnTo>
                  <a:lnTo>
                    <a:pt x="18" y="18"/>
                  </a:lnTo>
                  <a:lnTo>
                    <a:pt x="0" y="16"/>
                  </a:lnTo>
                  <a:lnTo>
                    <a:pt x="0" y="0"/>
                  </a:lnTo>
                  <a:lnTo>
                    <a:pt x="198" y="0"/>
                  </a:lnTo>
                  <a:lnTo>
                    <a:pt x="198" y="454"/>
                  </a:lnTo>
                  <a:lnTo>
                    <a:pt x="198" y="454"/>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noEditPoints="1"/>
            </p:cNvSpPr>
            <p:nvPr/>
          </p:nvSpPr>
          <p:spPr bwMode="auto">
            <a:xfrm>
              <a:off x="5841" y="4480"/>
              <a:ext cx="1109" cy="1121"/>
            </a:xfrm>
            <a:custGeom>
              <a:avLst/>
              <a:gdLst>
                <a:gd name="T0" fmla="*/ 240 w 412"/>
                <a:gd name="T1" fmla="*/ 294 h 416"/>
                <a:gd name="T2" fmla="*/ 232 w 412"/>
                <a:gd name="T3" fmla="*/ 332 h 416"/>
                <a:gd name="T4" fmla="*/ 206 w 412"/>
                <a:gd name="T5" fmla="*/ 354 h 416"/>
                <a:gd name="T6" fmla="*/ 180 w 412"/>
                <a:gd name="T7" fmla="*/ 360 h 416"/>
                <a:gd name="T8" fmla="*/ 140 w 412"/>
                <a:gd name="T9" fmla="*/ 346 h 416"/>
                <a:gd name="T10" fmla="*/ 120 w 412"/>
                <a:gd name="T11" fmla="*/ 314 h 416"/>
                <a:gd name="T12" fmla="*/ 116 w 412"/>
                <a:gd name="T13" fmla="*/ 290 h 416"/>
                <a:gd name="T14" fmla="*/ 136 w 412"/>
                <a:gd name="T15" fmla="*/ 246 h 416"/>
                <a:gd name="T16" fmla="*/ 240 w 412"/>
                <a:gd name="T17" fmla="*/ 196 h 416"/>
                <a:gd name="T18" fmla="*/ 26 w 412"/>
                <a:gd name="T19" fmla="*/ 132 h 416"/>
                <a:gd name="T20" fmla="*/ 44 w 412"/>
                <a:gd name="T21" fmla="*/ 82 h 416"/>
                <a:gd name="T22" fmla="*/ 74 w 412"/>
                <a:gd name="T23" fmla="*/ 44 h 416"/>
                <a:gd name="T24" fmla="*/ 114 w 412"/>
                <a:gd name="T25" fmla="*/ 18 h 416"/>
                <a:gd name="T26" fmla="*/ 174 w 412"/>
                <a:gd name="T27" fmla="*/ 2 h 416"/>
                <a:gd name="T28" fmla="*/ 232 w 412"/>
                <a:gd name="T29" fmla="*/ 2 h 416"/>
                <a:gd name="T30" fmla="*/ 310 w 412"/>
                <a:gd name="T31" fmla="*/ 32 h 416"/>
                <a:gd name="T32" fmla="*/ 340 w 412"/>
                <a:gd name="T33" fmla="*/ 58 h 416"/>
                <a:gd name="T34" fmla="*/ 358 w 412"/>
                <a:gd name="T35" fmla="*/ 90 h 416"/>
                <a:gd name="T36" fmla="*/ 362 w 412"/>
                <a:gd name="T37" fmla="*/ 316 h 416"/>
                <a:gd name="T38" fmla="*/ 366 w 412"/>
                <a:gd name="T39" fmla="*/ 340 h 416"/>
                <a:gd name="T40" fmla="*/ 382 w 412"/>
                <a:gd name="T41" fmla="*/ 356 h 416"/>
                <a:gd name="T42" fmla="*/ 412 w 412"/>
                <a:gd name="T43" fmla="*/ 350 h 416"/>
                <a:gd name="T44" fmla="*/ 398 w 412"/>
                <a:gd name="T45" fmla="*/ 378 h 416"/>
                <a:gd name="T46" fmla="*/ 366 w 412"/>
                <a:gd name="T47" fmla="*/ 406 h 416"/>
                <a:gd name="T48" fmla="*/ 330 w 412"/>
                <a:gd name="T49" fmla="*/ 416 h 416"/>
                <a:gd name="T50" fmla="*/ 304 w 412"/>
                <a:gd name="T51" fmla="*/ 414 h 416"/>
                <a:gd name="T52" fmla="*/ 270 w 412"/>
                <a:gd name="T53" fmla="*/ 394 h 416"/>
                <a:gd name="T54" fmla="*/ 244 w 412"/>
                <a:gd name="T55" fmla="*/ 354 h 416"/>
                <a:gd name="T56" fmla="*/ 212 w 412"/>
                <a:gd name="T57" fmla="*/ 380 h 416"/>
                <a:gd name="T58" fmla="*/ 164 w 412"/>
                <a:gd name="T59" fmla="*/ 406 h 416"/>
                <a:gd name="T60" fmla="*/ 110 w 412"/>
                <a:gd name="T61" fmla="*/ 416 h 416"/>
                <a:gd name="T62" fmla="*/ 84 w 412"/>
                <a:gd name="T63" fmla="*/ 414 h 416"/>
                <a:gd name="T64" fmla="*/ 52 w 412"/>
                <a:gd name="T65" fmla="*/ 404 h 416"/>
                <a:gd name="T66" fmla="*/ 16 w 412"/>
                <a:gd name="T67" fmla="*/ 368 h 416"/>
                <a:gd name="T68" fmla="*/ 0 w 412"/>
                <a:gd name="T69" fmla="*/ 316 h 416"/>
                <a:gd name="T70" fmla="*/ 4 w 412"/>
                <a:gd name="T71" fmla="*/ 282 h 416"/>
                <a:gd name="T72" fmla="*/ 32 w 412"/>
                <a:gd name="T73" fmla="*/ 240 h 416"/>
                <a:gd name="T74" fmla="*/ 84 w 412"/>
                <a:gd name="T75" fmla="*/ 212 h 416"/>
                <a:gd name="T76" fmla="*/ 224 w 412"/>
                <a:gd name="T77" fmla="*/ 168 h 416"/>
                <a:gd name="T78" fmla="*/ 236 w 412"/>
                <a:gd name="T79" fmla="*/ 156 h 416"/>
                <a:gd name="T80" fmla="*/ 234 w 412"/>
                <a:gd name="T81" fmla="*/ 120 h 416"/>
                <a:gd name="T82" fmla="*/ 200 w 412"/>
                <a:gd name="T83" fmla="*/ 88 h 416"/>
                <a:gd name="T84" fmla="*/ 174 w 412"/>
                <a:gd name="T85" fmla="*/ 80 h 416"/>
                <a:gd name="T86" fmla="*/ 126 w 412"/>
                <a:gd name="T87" fmla="*/ 80 h 416"/>
                <a:gd name="T88" fmla="*/ 60 w 412"/>
                <a:gd name="T89" fmla="*/ 110 h 416"/>
                <a:gd name="T90" fmla="*/ 24 w 412"/>
                <a:gd name="T91" fmla="*/ 15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2" h="416">
                  <a:moveTo>
                    <a:pt x="240" y="196"/>
                  </a:moveTo>
                  <a:lnTo>
                    <a:pt x="240" y="294"/>
                  </a:lnTo>
                  <a:lnTo>
                    <a:pt x="240" y="294"/>
                  </a:lnTo>
                  <a:lnTo>
                    <a:pt x="240" y="308"/>
                  </a:lnTo>
                  <a:lnTo>
                    <a:pt x="236" y="320"/>
                  </a:lnTo>
                  <a:lnTo>
                    <a:pt x="232" y="332"/>
                  </a:lnTo>
                  <a:lnTo>
                    <a:pt x="226" y="342"/>
                  </a:lnTo>
                  <a:lnTo>
                    <a:pt x="216" y="350"/>
                  </a:lnTo>
                  <a:lnTo>
                    <a:pt x="206" y="354"/>
                  </a:lnTo>
                  <a:lnTo>
                    <a:pt x="194" y="358"/>
                  </a:lnTo>
                  <a:lnTo>
                    <a:pt x="180" y="360"/>
                  </a:lnTo>
                  <a:lnTo>
                    <a:pt x="180" y="360"/>
                  </a:lnTo>
                  <a:lnTo>
                    <a:pt x="164" y="358"/>
                  </a:lnTo>
                  <a:lnTo>
                    <a:pt x="152" y="354"/>
                  </a:lnTo>
                  <a:lnTo>
                    <a:pt x="140" y="346"/>
                  </a:lnTo>
                  <a:lnTo>
                    <a:pt x="132" y="338"/>
                  </a:lnTo>
                  <a:lnTo>
                    <a:pt x="124" y="326"/>
                  </a:lnTo>
                  <a:lnTo>
                    <a:pt x="120" y="314"/>
                  </a:lnTo>
                  <a:lnTo>
                    <a:pt x="116" y="302"/>
                  </a:lnTo>
                  <a:lnTo>
                    <a:pt x="116" y="290"/>
                  </a:lnTo>
                  <a:lnTo>
                    <a:pt x="116" y="290"/>
                  </a:lnTo>
                  <a:lnTo>
                    <a:pt x="120" y="272"/>
                  </a:lnTo>
                  <a:lnTo>
                    <a:pt x="126" y="258"/>
                  </a:lnTo>
                  <a:lnTo>
                    <a:pt x="136" y="246"/>
                  </a:lnTo>
                  <a:lnTo>
                    <a:pt x="148" y="238"/>
                  </a:lnTo>
                  <a:lnTo>
                    <a:pt x="240" y="196"/>
                  </a:lnTo>
                  <a:lnTo>
                    <a:pt x="240" y="196"/>
                  </a:lnTo>
                  <a:close/>
                  <a:moveTo>
                    <a:pt x="24" y="150"/>
                  </a:moveTo>
                  <a:lnTo>
                    <a:pt x="24" y="150"/>
                  </a:lnTo>
                  <a:lnTo>
                    <a:pt x="26" y="132"/>
                  </a:lnTo>
                  <a:lnTo>
                    <a:pt x="30" y="114"/>
                  </a:lnTo>
                  <a:lnTo>
                    <a:pt x="36" y="96"/>
                  </a:lnTo>
                  <a:lnTo>
                    <a:pt x="44" y="82"/>
                  </a:lnTo>
                  <a:lnTo>
                    <a:pt x="52" y="68"/>
                  </a:lnTo>
                  <a:lnTo>
                    <a:pt x="64" y="56"/>
                  </a:lnTo>
                  <a:lnTo>
                    <a:pt x="74" y="44"/>
                  </a:lnTo>
                  <a:lnTo>
                    <a:pt x="88" y="34"/>
                  </a:lnTo>
                  <a:lnTo>
                    <a:pt x="100" y="26"/>
                  </a:lnTo>
                  <a:lnTo>
                    <a:pt x="114" y="18"/>
                  </a:lnTo>
                  <a:lnTo>
                    <a:pt x="130" y="12"/>
                  </a:lnTo>
                  <a:lnTo>
                    <a:pt x="144" y="8"/>
                  </a:lnTo>
                  <a:lnTo>
                    <a:pt x="174" y="2"/>
                  </a:lnTo>
                  <a:lnTo>
                    <a:pt x="206" y="0"/>
                  </a:lnTo>
                  <a:lnTo>
                    <a:pt x="206" y="0"/>
                  </a:lnTo>
                  <a:lnTo>
                    <a:pt x="232" y="2"/>
                  </a:lnTo>
                  <a:lnTo>
                    <a:pt x="260" y="8"/>
                  </a:lnTo>
                  <a:lnTo>
                    <a:pt x="286" y="18"/>
                  </a:lnTo>
                  <a:lnTo>
                    <a:pt x="310" y="32"/>
                  </a:lnTo>
                  <a:lnTo>
                    <a:pt x="322" y="40"/>
                  </a:lnTo>
                  <a:lnTo>
                    <a:pt x="332" y="50"/>
                  </a:lnTo>
                  <a:lnTo>
                    <a:pt x="340" y="58"/>
                  </a:lnTo>
                  <a:lnTo>
                    <a:pt x="348" y="68"/>
                  </a:lnTo>
                  <a:lnTo>
                    <a:pt x="354" y="80"/>
                  </a:lnTo>
                  <a:lnTo>
                    <a:pt x="358" y="90"/>
                  </a:lnTo>
                  <a:lnTo>
                    <a:pt x="362" y="102"/>
                  </a:lnTo>
                  <a:lnTo>
                    <a:pt x="362" y="114"/>
                  </a:lnTo>
                  <a:lnTo>
                    <a:pt x="362" y="316"/>
                  </a:lnTo>
                  <a:lnTo>
                    <a:pt x="362" y="316"/>
                  </a:lnTo>
                  <a:lnTo>
                    <a:pt x="362" y="330"/>
                  </a:lnTo>
                  <a:lnTo>
                    <a:pt x="366" y="340"/>
                  </a:lnTo>
                  <a:lnTo>
                    <a:pt x="370" y="348"/>
                  </a:lnTo>
                  <a:lnTo>
                    <a:pt x="374" y="352"/>
                  </a:lnTo>
                  <a:lnTo>
                    <a:pt x="382" y="356"/>
                  </a:lnTo>
                  <a:lnTo>
                    <a:pt x="390" y="358"/>
                  </a:lnTo>
                  <a:lnTo>
                    <a:pt x="400" y="356"/>
                  </a:lnTo>
                  <a:lnTo>
                    <a:pt x="412" y="350"/>
                  </a:lnTo>
                  <a:lnTo>
                    <a:pt x="412" y="350"/>
                  </a:lnTo>
                  <a:lnTo>
                    <a:pt x="406" y="364"/>
                  </a:lnTo>
                  <a:lnTo>
                    <a:pt x="398" y="378"/>
                  </a:lnTo>
                  <a:lnTo>
                    <a:pt x="388" y="388"/>
                  </a:lnTo>
                  <a:lnTo>
                    <a:pt x="378" y="398"/>
                  </a:lnTo>
                  <a:lnTo>
                    <a:pt x="366" y="406"/>
                  </a:lnTo>
                  <a:lnTo>
                    <a:pt x="354" y="412"/>
                  </a:lnTo>
                  <a:lnTo>
                    <a:pt x="342" y="416"/>
                  </a:lnTo>
                  <a:lnTo>
                    <a:pt x="330" y="416"/>
                  </a:lnTo>
                  <a:lnTo>
                    <a:pt x="330" y="416"/>
                  </a:lnTo>
                  <a:lnTo>
                    <a:pt x="316" y="416"/>
                  </a:lnTo>
                  <a:lnTo>
                    <a:pt x="304" y="414"/>
                  </a:lnTo>
                  <a:lnTo>
                    <a:pt x="290" y="410"/>
                  </a:lnTo>
                  <a:lnTo>
                    <a:pt x="280" y="402"/>
                  </a:lnTo>
                  <a:lnTo>
                    <a:pt x="270" y="394"/>
                  </a:lnTo>
                  <a:lnTo>
                    <a:pt x="260" y="384"/>
                  </a:lnTo>
                  <a:lnTo>
                    <a:pt x="250" y="370"/>
                  </a:lnTo>
                  <a:lnTo>
                    <a:pt x="244" y="354"/>
                  </a:lnTo>
                  <a:lnTo>
                    <a:pt x="244" y="354"/>
                  </a:lnTo>
                  <a:lnTo>
                    <a:pt x="228" y="368"/>
                  </a:lnTo>
                  <a:lnTo>
                    <a:pt x="212" y="380"/>
                  </a:lnTo>
                  <a:lnTo>
                    <a:pt x="196" y="390"/>
                  </a:lnTo>
                  <a:lnTo>
                    <a:pt x="180" y="400"/>
                  </a:lnTo>
                  <a:lnTo>
                    <a:pt x="164" y="406"/>
                  </a:lnTo>
                  <a:lnTo>
                    <a:pt x="146" y="412"/>
                  </a:lnTo>
                  <a:lnTo>
                    <a:pt x="128" y="414"/>
                  </a:lnTo>
                  <a:lnTo>
                    <a:pt x="110" y="416"/>
                  </a:lnTo>
                  <a:lnTo>
                    <a:pt x="110" y="416"/>
                  </a:lnTo>
                  <a:lnTo>
                    <a:pt x="98" y="416"/>
                  </a:lnTo>
                  <a:lnTo>
                    <a:pt x="84" y="414"/>
                  </a:lnTo>
                  <a:lnTo>
                    <a:pt x="72" y="412"/>
                  </a:lnTo>
                  <a:lnTo>
                    <a:pt x="62" y="408"/>
                  </a:lnTo>
                  <a:lnTo>
                    <a:pt x="52" y="404"/>
                  </a:lnTo>
                  <a:lnTo>
                    <a:pt x="44" y="398"/>
                  </a:lnTo>
                  <a:lnTo>
                    <a:pt x="28" y="384"/>
                  </a:lnTo>
                  <a:lnTo>
                    <a:pt x="16" y="368"/>
                  </a:lnTo>
                  <a:lnTo>
                    <a:pt x="8" y="352"/>
                  </a:lnTo>
                  <a:lnTo>
                    <a:pt x="2" y="334"/>
                  </a:lnTo>
                  <a:lnTo>
                    <a:pt x="0" y="316"/>
                  </a:lnTo>
                  <a:lnTo>
                    <a:pt x="0" y="316"/>
                  </a:lnTo>
                  <a:lnTo>
                    <a:pt x="0" y="298"/>
                  </a:lnTo>
                  <a:lnTo>
                    <a:pt x="4" y="282"/>
                  </a:lnTo>
                  <a:lnTo>
                    <a:pt x="10" y="266"/>
                  </a:lnTo>
                  <a:lnTo>
                    <a:pt x="20" y="252"/>
                  </a:lnTo>
                  <a:lnTo>
                    <a:pt x="32" y="240"/>
                  </a:lnTo>
                  <a:lnTo>
                    <a:pt x="46" y="228"/>
                  </a:lnTo>
                  <a:lnTo>
                    <a:pt x="64" y="218"/>
                  </a:lnTo>
                  <a:lnTo>
                    <a:pt x="84" y="212"/>
                  </a:lnTo>
                  <a:lnTo>
                    <a:pt x="218" y="172"/>
                  </a:lnTo>
                  <a:lnTo>
                    <a:pt x="218" y="172"/>
                  </a:lnTo>
                  <a:lnTo>
                    <a:pt x="224" y="168"/>
                  </a:lnTo>
                  <a:lnTo>
                    <a:pt x="230" y="166"/>
                  </a:lnTo>
                  <a:lnTo>
                    <a:pt x="234" y="162"/>
                  </a:lnTo>
                  <a:lnTo>
                    <a:pt x="236" y="156"/>
                  </a:lnTo>
                  <a:lnTo>
                    <a:pt x="240" y="146"/>
                  </a:lnTo>
                  <a:lnTo>
                    <a:pt x="238" y="132"/>
                  </a:lnTo>
                  <a:lnTo>
                    <a:pt x="234" y="120"/>
                  </a:lnTo>
                  <a:lnTo>
                    <a:pt x="226" y="108"/>
                  </a:lnTo>
                  <a:lnTo>
                    <a:pt x="214" y="96"/>
                  </a:lnTo>
                  <a:lnTo>
                    <a:pt x="200" y="88"/>
                  </a:lnTo>
                  <a:lnTo>
                    <a:pt x="200" y="88"/>
                  </a:lnTo>
                  <a:lnTo>
                    <a:pt x="188" y="84"/>
                  </a:lnTo>
                  <a:lnTo>
                    <a:pt x="174" y="80"/>
                  </a:lnTo>
                  <a:lnTo>
                    <a:pt x="162" y="78"/>
                  </a:lnTo>
                  <a:lnTo>
                    <a:pt x="150" y="78"/>
                  </a:lnTo>
                  <a:lnTo>
                    <a:pt x="126" y="80"/>
                  </a:lnTo>
                  <a:lnTo>
                    <a:pt x="102" y="86"/>
                  </a:lnTo>
                  <a:lnTo>
                    <a:pt x="80" y="96"/>
                  </a:lnTo>
                  <a:lnTo>
                    <a:pt x="60" y="110"/>
                  </a:lnTo>
                  <a:lnTo>
                    <a:pt x="42" y="130"/>
                  </a:lnTo>
                  <a:lnTo>
                    <a:pt x="24" y="150"/>
                  </a:lnTo>
                  <a:lnTo>
                    <a:pt x="24" y="150"/>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p:nvSpPr>
          <p:spPr bwMode="auto">
            <a:xfrm>
              <a:off x="4908" y="4474"/>
              <a:ext cx="1024" cy="1127"/>
            </a:xfrm>
            <a:custGeom>
              <a:avLst/>
              <a:gdLst>
                <a:gd name="T0" fmla="*/ 188 w 380"/>
                <a:gd name="T1" fmla="*/ 8 h 418"/>
                <a:gd name="T2" fmla="*/ 264 w 380"/>
                <a:gd name="T3" fmla="*/ 18 h 418"/>
                <a:gd name="T4" fmla="*/ 272 w 380"/>
                <a:gd name="T5" fmla="*/ 10 h 418"/>
                <a:gd name="T6" fmla="*/ 296 w 380"/>
                <a:gd name="T7" fmla="*/ 0 h 418"/>
                <a:gd name="T8" fmla="*/ 326 w 380"/>
                <a:gd name="T9" fmla="*/ 2 h 418"/>
                <a:gd name="T10" fmla="*/ 362 w 380"/>
                <a:gd name="T11" fmla="*/ 16 h 418"/>
                <a:gd name="T12" fmla="*/ 352 w 380"/>
                <a:gd name="T13" fmla="*/ 180 h 418"/>
                <a:gd name="T14" fmla="*/ 342 w 380"/>
                <a:gd name="T15" fmla="*/ 166 h 418"/>
                <a:gd name="T16" fmla="*/ 318 w 380"/>
                <a:gd name="T17" fmla="*/ 142 h 418"/>
                <a:gd name="T18" fmla="*/ 292 w 380"/>
                <a:gd name="T19" fmla="*/ 124 h 418"/>
                <a:gd name="T20" fmla="*/ 266 w 380"/>
                <a:gd name="T21" fmla="*/ 114 h 418"/>
                <a:gd name="T22" fmla="*/ 252 w 380"/>
                <a:gd name="T23" fmla="*/ 114 h 418"/>
                <a:gd name="T24" fmla="*/ 228 w 380"/>
                <a:gd name="T25" fmla="*/ 118 h 418"/>
                <a:gd name="T26" fmla="*/ 208 w 380"/>
                <a:gd name="T27" fmla="*/ 132 h 418"/>
                <a:gd name="T28" fmla="*/ 192 w 380"/>
                <a:gd name="T29" fmla="*/ 154 h 418"/>
                <a:gd name="T30" fmla="*/ 188 w 380"/>
                <a:gd name="T31" fmla="*/ 188 h 418"/>
                <a:gd name="T32" fmla="*/ 188 w 380"/>
                <a:gd name="T33" fmla="*/ 324 h 418"/>
                <a:gd name="T34" fmla="*/ 192 w 380"/>
                <a:gd name="T35" fmla="*/ 356 h 418"/>
                <a:gd name="T36" fmla="*/ 204 w 380"/>
                <a:gd name="T37" fmla="*/ 378 h 418"/>
                <a:gd name="T38" fmla="*/ 228 w 380"/>
                <a:gd name="T39" fmla="*/ 390 h 418"/>
                <a:gd name="T40" fmla="*/ 258 w 380"/>
                <a:gd name="T41" fmla="*/ 396 h 418"/>
                <a:gd name="T42" fmla="*/ 98 w 380"/>
                <a:gd name="T43" fmla="*/ 404 h 418"/>
                <a:gd name="T44" fmla="*/ 10 w 380"/>
                <a:gd name="T45" fmla="*/ 392 h 418"/>
                <a:gd name="T46" fmla="*/ 38 w 380"/>
                <a:gd name="T47" fmla="*/ 382 h 418"/>
                <a:gd name="T48" fmla="*/ 54 w 380"/>
                <a:gd name="T49" fmla="*/ 372 h 418"/>
                <a:gd name="T50" fmla="*/ 62 w 380"/>
                <a:gd name="T51" fmla="*/ 354 h 418"/>
                <a:gd name="T52" fmla="*/ 66 w 380"/>
                <a:gd name="T53" fmla="*/ 324 h 418"/>
                <a:gd name="T54" fmla="*/ 66 w 380"/>
                <a:gd name="T55" fmla="*/ 82 h 418"/>
                <a:gd name="T56" fmla="*/ 62 w 380"/>
                <a:gd name="T57" fmla="*/ 54 h 418"/>
                <a:gd name="T58" fmla="*/ 50 w 380"/>
                <a:gd name="T59" fmla="*/ 36 h 418"/>
                <a:gd name="T60" fmla="*/ 30 w 380"/>
                <a:gd name="T61" fmla="*/ 28 h 418"/>
                <a:gd name="T62" fmla="*/ 0 w 380"/>
                <a:gd name="T63" fmla="*/ 24 h 418"/>
                <a:gd name="T64" fmla="*/ 0 w 380"/>
                <a:gd name="T65" fmla="*/ 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0" h="418">
                  <a:moveTo>
                    <a:pt x="0" y="8"/>
                  </a:moveTo>
                  <a:lnTo>
                    <a:pt x="188" y="8"/>
                  </a:lnTo>
                  <a:lnTo>
                    <a:pt x="188" y="112"/>
                  </a:lnTo>
                  <a:lnTo>
                    <a:pt x="264" y="18"/>
                  </a:lnTo>
                  <a:lnTo>
                    <a:pt x="264" y="18"/>
                  </a:lnTo>
                  <a:lnTo>
                    <a:pt x="272" y="10"/>
                  </a:lnTo>
                  <a:lnTo>
                    <a:pt x="284" y="4"/>
                  </a:lnTo>
                  <a:lnTo>
                    <a:pt x="296" y="0"/>
                  </a:lnTo>
                  <a:lnTo>
                    <a:pt x="310" y="0"/>
                  </a:lnTo>
                  <a:lnTo>
                    <a:pt x="326" y="2"/>
                  </a:lnTo>
                  <a:lnTo>
                    <a:pt x="344" y="6"/>
                  </a:lnTo>
                  <a:lnTo>
                    <a:pt x="362" y="16"/>
                  </a:lnTo>
                  <a:lnTo>
                    <a:pt x="380" y="28"/>
                  </a:lnTo>
                  <a:lnTo>
                    <a:pt x="352" y="180"/>
                  </a:lnTo>
                  <a:lnTo>
                    <a:pt x="352" y="180"/>
                  </a:lnTo>
                  <a:lnTo>
                    <a:pt x="342" y="166"/>
                  </a:lnTo>
                  <a:lnTo>
                    <a:pt x="330" y="152"/>
                  </a:lnTo>
                  <a:lnTo>
                    <a:pt x="318" y="142"/>
                  </a:lnTo>
                  <a:lnTo>
                    <a:pt x="304" y="132"/>
                  </a:lnTo>
                  <a:lnTo>
                    <a:pt x="292" y="124"/>
                  </a:lnTo>
                  <a:lnTo>
                    <a:pt x="278" y="118"/>
                  </a:lnTo>
                  <a:lnTo>
                    <a:pt x="266" y="114"/>
                  </a:lnTo>
                  <a:lnTo>
                    <a:pt x="252" y="114"/>
                  </a:lnTo>
                  <a:lnTo>
                    <a:pt x="252" y="114"/>
                  </a:lnTo>
                  <a:lnTo>
                    <a:pt x="240" y="114"/>
                  </a:lnTo>
                  <a:lnTo>
                    <a:pt x="228" y="118"/>
                  </a:lnTo>
                  <a:lnTo>
                    <a:pt x="218" y="124"/>
                  </a:lnTo>
                  <a:lnTo>
                    <a:pt x="208" y="132"/>
                  </a:lnTo>
                  <a:lnTo>
                    <a:pt x="200" y="142"/>
                  </a:lnTo>
                  <a:lnTo>
                    <a:pt x="192" y="154"/>
                  </a:lnTo>
                  <a:lnTo>
                    <a:pt x="188" y="170"/>
                  </a:lnTo>
                  <a:lnTo>
                    <a:pt x="188" y="188"/>
                  </a:lnTo>
                  <a:lnTo>
                    <a:pt x="188" y="324"/>
                  </a:lnTo>
                  <a:lnTo>
                    <a:pt x="188" y="324"/>
                  </a:lnTo>
                  <a:lnTo>
                    <a:pt x="188" y="342"/>
                  </a:lnTo>
                  <a:lnTo>
                    <a:pt x="192" y="356"/>
                  </a:lnTo>
                  <a:lnTo>
                    <a:pt x="198" y="368"/>
                  </a:lnTo>
                  <a:lnTo>
                    <a:pt x="204" y="378"/>
                  </a:lnTo>
                  <a:lnTo>
                    <a:pt x="216" y="384"/>
                  </a:lnTo>
                  <a:lnTo>
                    <a:pt x="228" y="390"/>
                  </a:lnTo>
                  <a:lnTo>
                    <a:pt x="242" y="394"/>
                  </a:lnTo>
                  <a:lnTo>
                    <a:pt x="258" y="396"/>
                  </a:lnTo>
                  <a:lnTo>
                    <a:pt x="258" y="418"/>
                  </a:lnTo>
                  <a:lnTo>
                    <a:pt x="98" y="404"/>
                  </a:lnTo>
                  <a:lnTo>
                    <a:pt x="4" y="410"/>
                  </a:lnTo>
                  <a:lnTo>
                    <a:pt x="10" y="392"/>
                  </a:lnTo>
                  <a:lnTo>
                    <a:pt x="10" y="392"/>
                  </a:lnTo>
                  <a:lnTo>
                    <a:pt x="38" y="382"/>
                  </a:lnTo>
                  <a:lnTo>
                    <a:pt x="48" y="378"/>
                  </a:lnTo>
                  <a:lnTo>
                    <a:pt x="54" y="372"/>
                  </a:lnTo>
                  <a:lnTo>
                    <a:pt x="60" y="364"/>
                  </a:lnTo>
                  <a:lnTo>
                    <a:pt x="62" y="354"/>
                  </a:lnTo>
                  <a:lnTo>
                    <a:pt x="64" y="342"/>
                  </a:lnTo>
                  <a:lnTo>
                    <a:pt x="66" y="324"/>
                  </a:lnTo>
                  <a:lnTo>
                    <a:pt x="66" y="82"/>
                  </a:lnTo>
                  <a:lnTo>
                    <a:pt x="66" y="82"/>
                  </a:lnTo>
                  <a:lnTo>
                    <a:pt x="64" y="66"/>
                  </a:lnTo>
                  <a:lnTo>
                    <a:pt x="62" y="54"/>
                  </a:lnTo>
                  <a:lnTo>
                    <a:pt x="58" y="44"/>
                  </a:lnTo>
                  <a:lnTo>
                    <a:pt x="50" y="36"/>
                  </a:lnTo>
                  <a:lnTo>
                    <a:pt x="42" y="32"/>
                  </a:lnTo>
                  <a:lnTo>
                    <a:pt x="30" y="28"/>
                  </a:lnTo>
                  <a:lnTo>
                    <a:pt x="18" y="26"/>
                  </a:lnTo>
                  <a:lnTo>
                    <a:pt x="0" y="24"/>
                  </a:lnTo>
                  <a:lnTo>
                    <a:pt x="0" y="8"/>
                  </a:lnTo>
                  <a:lnTo>
                    <a:pt x="0" y="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noEditPoints="1"/>
            </p:cNvSpPr>
            <p:nvPr/>
          </p:nvSpPr>
          <p:spPr bwMode="auto">
            <a:xfrm>
              <a:off x="6860" y="4146"/>
              <a:ext cx="1309" cy="1433"/>
            </a:xfrm>
            <a:custGeom>
              <a:avLst/>
              <a:gdLst>
                <a:gd name="T0" fmla="*/ 428 w 486"/>
                <a:gd name="T1" fmla="*/ 0 h 532"/>
                <a:gd name="T2" fmla="*/ 428 w 486"/>
                <a:gd name="T3" fmla="*/ 452 h 532"/>
                <a:gd name="T4" fmla="*/ 432 w 486"/>
                <a:gd name="T5" fmla="*/ 474 h 532"/>
                <a:gd name="T6" fmla="*/ 442 w 486"/>
                <a:gd name="T7" fmla="*/ 492 h 532"/>
                <a:gd name="T8" fmla="*/ 460 w 486"/>
                <a:gd name="T9" fmla="*/ 506 h 532"/>
                <a:gd name="T10" fmla="*/ 486 w 486"/>
                <a:gd name="T11" fmla="*/ 516 h 532"/>
                <a:gd name="T12" fmla="*/ 220 w 486"/>
                <a:gd name="T13" fmla="*/ 532 h 532"/>
                <a:gd name="T14" fmla="*/ 190 w 486"/>
                <a:gd name="T15" fmla="*/ 530 h 532"/>
                <a:gd name="T16" fmla="*/ 140 w 486"/>
                <a:gd name="T17" fmla="*/ 522 h 532"/>
                <a:gd name="T18" fmla="*/ 98 w 486"/>
                <a:gd name="T19" fmla="*/ 508 h 532"/>
                <a:gd name="T20" fmla="*/ 64 w 486"/>
                <a:gd name="T21" fmla="*/ 486 h 532"/>
                <a:gd name="T22" fmla="*/ 38 w 486"/>
                <a:gd name="T23" fmla="*/ 458 h 532"/>
                <a:gd name="T24" fmla="*/ 18 w 486"/>
                <a:gd name="T25" fmla="*/ 426 h 532"/>
                <a:gd name="T26" fmla="*/ 6 w 486"/>
                <a:gd name="T27" fmla="*/ 390 h 532"/>
                <a:gd name="T28" fmla="*/ 2 w 486"/>
                <a:gd name="T29" fmla="*/ 350 h 532"/>
                <a:gd name="T30" fmla="*/ 0 w 486"/>
                <a:gd name="T31" fmla="*/ 330 h 532"/>
                <a:gd name="T32" fmla="*/ 4 w 486"/>
                <a:gd name="T33" fmla="*/ 294 h 532"/>
                <a:gd name="T34" fmla="*/ 14 w 486"/>
                <a:gd name="T35" fmla="*/ 258 h 532"/>
                <a:gd name="T36" fmla="*/ 30 w 486"/>
                <a:gd name="T37" fmla="*/ 224 h 532"/>
                <a:gd name="T38" fmla="*/ 52 w 486"/>
                <a:gd name="T39" fmla="*/ 194 h 532"/>
                <a:gd name="T40" fmla="*/ 78 w 486"/>
                <a:gd name="T41" fmla="*/ 168 h 532"/>
                <a:gd name="T42" fmla="*/ 110 w 486"/>
                <a:gd name="T43" fmla="*/ 146 h 532"/>
                <a:gd name="T44" fmla="*/ 148 w 486"/>
                <a:gd name="T45" fmla="*/ 134 h 532"/>
                <a:gd name="T46" fmla="*/ 188 w 486"/>
                <a:gd name="T47" fmla="*/ 130 h 532"/>
                <a:gd name="T48" fmla="*/ 220 w 486"/>
                <a:gd name="T49" fmla="*/ 132 h 532"/>
                <a:gd name="T50" fmla="*/ 250 w 486"/>
                <a:gd name="T51" fmla="*/ 138 h 532"/>
                <a:gd name="T52" fmla="*/ 278 w 486"/>
                <a:gd name="T53" fmla="*/ 150 h 532"/>
                <a:gd name="T54" fmla="*/ 304 w 486"/>
                <a:gd name="T55" fmla="*/ 170 h 532"/>
                <a:gd name="T56" fmla="*/ 306 w 486"/>
                <a:gd name="T57" fmla="*/ 68 h 532"/>
                <a:gd name="T58" fmla="*/ 302 w 486"/>
                <a:gd name="T59" fmla="*/ 38 h 532"/>
                <a:gd name="T60" fmla="*/ 292 w 486"/>
                <a:gd name="T61" fmla="*/ 24 h 532"/>
                <a:gd name="T62" fmla="*/ 272 w 486"/>
                <a:gd name="T63" fmla="*/ 18 h 532"/>
                <a:gd name="T64" fmla="*/ 242 w 486"/>
                <a:gd name="T65" fmla="*/ 0 h 532"/>
                <a:gd name="T66" fmla="*/ 224 w 486"/>
                <a:gd name="T67" fmla="*/ 170 h 532"/>
                <a:gd name="T68" fmla="*/ 240 w 486"/>
                <a:gd name="T69" fmla="*/ 170 h 532"/>
                <a:gd name="T70" fmla="*/ 270 w 486"/>
                <a:gd name="T71" fmla="*/ 178 h 532"/>
                <a:gd name="T72" fmla="*/ 292 w 486"/>
                <a:gd name="T73" fmla="*/ 194 h 532"/>
                <a:gd name="T74" fmla="*/ 304 w 486"/>
                <a:gd name="T75" fmla="*/ 222 h 532"/>
                <a:gd name="T76" fmla="*/ 306 w 486"/>
                <a:gd name="T77" fmla="*/ 462 h 532"/>
                <a:gd name="T78" fmla="*/ 306 w 486"/>
                <a:gd name="T79" fmla="*/ 468 h 532"/>
                <a:gd name="T80" fmla="*/ 300 w 486"/>
                <a:gd name="T81" fmla="*/ 482 h 532"/>
                <a:gd name="T82" fmla="*/ 288 w 486"/>
                <a:gd name="T83" fmla="*/ 494 h 532"/>
                <a:gd name="T84" fmla="*/ 270 w 486"/>
                <a:gd name="T85" fmla="*/ 502 h 532"/>
                <a:gd name="T86" fmla="*/ 260 w 486"/>
                <a:gd name="T87" fmla="*/ 502 h 532"/>
                <a:gd name="T88" fmla="*/ 230 w 486"/>
                <a:gd name="T89" fmla="*/ 498 h 532"/>
                <a:gd name="T90" fmla="*/ 206 w 486"/>
                <a:gd name="T91" fmla="*/ 486 h 532"/>
                <a:gd name="T92" fmla="*/ 182 w 486"/>
                <a:gd name="T93" fmla="*/ 468 h 532"/>
                <a:gd name="T94" fmla="*/ 162 w 486"/>
                <a:gd name="T95" fmla="*/ 446 h 532"/>
                <a:gd name="T96" fmla="*/ 146 w 486"/>
                <a:gd name="T97" fmla="*/ 418 h 532"/>
                <a:gd name="T98" fmla="*/ 126 w 486"/>
                <a:gd name="T99" fmla="*/ 358 h 532"/>
                <a:gd name="T100" fmla="*/ 122 w 486"/>
                <a:gd name="T101" fmla="*/ 326 h 532"/>
                <a:gd name="T102" fmla="*/ 128 w 486"/>
                <a:gd name="T103" fmla="*/ 276 h 532"/>
                <a:gd name="T104" fmla="*/ 146 w 486"/>
                <a:gd name="T105" fmla="*/ 224 h 532"/>
                <a:gd name="T106" fmla="*/ 160 w 486"/>
                <a:gd name="T107" fmla="*/ 202 h 532"/>
                <a:gd name="T108" fmla="*/ 178 w 486"/>
                <a:gd name="T109" fmla="*/ 186 h 532"/>
                <a:gd name="T110" fmla="*/ 198 w 486"/>
                <a:gd name="T111" fmla="*/ 174 h 532"/>
                <a:gd name="T112" fmla="*/ 224 w 486"/>
                <a:gd name="T113" fmla="*/ 17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6" h="532">
                  <a:moveTo>
                    <a:pt x="242" y="0"/>
                  </a:moveTo>
                  <a:lnTo>
                    <a:pt x="428" y="0"/>
                  </a:lnTo>
                  <a:lnTo>
                    <a:pt x="428" y="452"/>
                  </a:lnTo>
                  <a:lnTo>
                    <a:pt x="428" y="452"/>
                  </a:lnTo>
                  <a:lnTo>
                    <a:pt x="428" y="464"/>
                  </a:lnTo>
                  <a:lnTo>
                    <a:pt x="432" y="474"/>
                  </a:lnTo>
                  <a:lnTo>
                    <a:pt x="436" y="484"/>
                  </a:lnTo>
                  <a:lnTo>
                    <a:pt x="442" y="492"/>
                  </a:lnTo>
                  <a:lnTo>
                    <a:pt x="450" y="500"/>
                  </a:lnTo>
                  <a:lnTo>
                    <a:pt x="460" y="506"/>
                  </a:lnTo>
                  <a:lnTo>
                    <a:pt x="472" y="512"/>
                  </a:lnTo>
                  <a:lnTo>
                    <a:pt x="486" y="516"/>
                  </a:lnTo>
                  <a:lnTo>
                    <a:pt x="486" y="532"/>
                  </a:lnTo>
                  <a:lnTo>
                    <a:pt x="220" y="532"/>
                  </a:lnTo>
                  <a:lnTo>
                    <a:pt x="220" y="532"/>
                  </a:lnTo>
                  <a:lnTo>
                    <a:pt x="190" y="530"/>
                  </a:lnTo>
                  <a:lnTo>
                    <a:pt x="164" y="528"/>
                  </a:lnTo>
                  <a:lnTo>
                    <a:pt x="140" y="522"/>
                  </a:lnTo>
                  <a:lnTo>
                    <a:pt x="118" y="516"/>
                  </a:lnTo>
                  <a:lnTo>
                    <a:pt x="98" y="508"/>
                  </a:lnTo>
                  <a:lnTo>
                    <a:pt x="80" y="498"/>
                  </a:lnTo>
                  <a:lnTo>
                    <a:pt x="64" y="486"/>
                  </a:lnTo>
                  <a:lnTo>
                    <a:pt x="50" y="474"/>
                  </a:lnTo>
                  <a:lnTo>
                    <a:pt x="38" y="458"/>
                  </a:lnTo>
                  <a:lnTo>
                    <a:pt x="28" y="444"/>
                  </a:lnTo>
                  <a:lnTo>
                    <a:pt x="18" y="426"/>
                  </a:lnTo>
                  <a:lnTo>
                    <a:pt x="12" y="408"/>
                  </a:lnTo>
                  <a:lnTo>
                    <a:pt x="6" y="390"/>
                  </a:lnTo>
                  <a:lnTo>
                    <a:pt x="4" y="370"/>
                  </a:lnTo>
                  <a:lnTo>
                    <a:pt x="2" y="350"/>
                  </a:lnTo>
                  <a:lnTo>
                    <a:pt x="0" y="330"/>
                  </a:lnTo>
                  <a:lnTo>
                    <a:pt x="0" y="330"/>
                  </a:lnTo>
                  <a:lnTo>
                    <a:pt x="2" y="312"/>
                  </a:lnTo>
                  <a:lnTo>
                    <a:pt x="4" y="294"/>
                  </a:lnTo>
                  <a:lnTo>
                    <a:pt x="8" y="276"/>
                  </a:lnTo>
                  <a:lnTo>
                    <a:pt x="14" y="258"/>
                  </a:lnTo>
                  <a:lnTo>
                    <a:pt x="22" y="240"/>
                  </a:lnTo>
                  <a:lnTo>
                    <a:pt x="30" y="224"/>
                  </a:lnTo>
                  <a:lnTo>
                    <a:pt x="40" y="208"/>
                  </a:lnTo>
                  <a:lnTo>
                    <a:pt x="52" y="194"/>
                  </a:lnTo>
                  <a:lnTo>
                    <a:pt x="64" y="180"/>
                  </a:lnTo>
                  <a:lnTo>
                    <a:pt x="78" y="168"/>
                  </a:lnTo>
                  <a:lnTo>
                    <a:pt x="94" y="156"/>
                  </a:lnTo>
                  <a:lnTo>
                    <a:pt x="110" y="146"/>
                  </a:lnTo>
                  <a:lnTo>
                    <a:pt x="128" y="140"/>
                  </a:lnTo>
                  <a:lnTo>
                    <a:pt x="148" y="134"/>
                  </a:lnTo>
                  <a:lnTo>
                    <a:pt x="166" y="130"/>
                  </a:lnTo>
                  <a:lnTo>
                    <a:pt x="188" y="130"/>
                  </a:lnTo>
                  <a:lnTo>
                    <a:pt x="188" y="130"/>
                  </a:lnTo>
                  <a:lnTo>
                    <a:pt x="220" y="132"/>
                  </a:lnTo>
                  <a:lnTo>
                    <a:pt x="236" y="134"/>
                  </a:lnTo>
                  <a:lnTo>
                    <a:pt x="250" y="138"/>
                  </a:lnTo>
                  <a:lnTo>
                    <a:pt x="266" y="144"/>
                  </a:lnTo>
                  <a:lnTo>
                    <a:pt x="278" y="150"/>
                  </a:lnTo>
                  <a:lnTo>
                    <a:pt x="292" y="160"/>
                  </a:lnTo>
                  <a:lnTo>
                    <a:pt x="304" y="170"/>
                  </a:lnTo>
                  <a:lnTo>
                    <a:pt x="306" y="68"/>
                  </a:lnTo>
                  <a:lnTo>
                    <a:pt x="306" y="68"/>
                  </a:lnTo>
                  <a:lnTo>
                    <a:pt x="304" y="52"/>
                  </a:lnTo>
                  <a:lnTo>
                    <a:pt x="302" y="38"/>
                  </a:lnTo>
                  <a:lnTo>
                    <a:pt x="298" y="30"/>
                  </a:lnTo>
                  <a:lnTo>
                    <a:pt x="292" y="24"/>
                  </a:lnTo>
                  <a:lnTo>
                    <a:pt x="284" y="20"/>
                  </a:lnTo>
                  <a:lnTo>
                    <a:pt x="272" y="18"/>
                  </a:lnTo>
                  <a:lnTo>
                    <a:pt x="242" y="14"/>
                  </a:lnTo>
                  <a:lnTo>
                    <a:pt x="242" y="0"/>
                  </a:lnTo>
                  <a:lnTo>
                    <a:pt x="242" y="0"/>
                  </a:lnTo>
                  <a:close/>
                  <a:moveTo>
                    <a:pt x="224" y="170"/>
                  </a:moveTo>
                  <a:lnTo>
                    <a:pt x="224" y="170"/>
                  </a:lnTo>
                  <a:lnTo>
                    <a:pt x="240" y="170"/>
                  </a:lnTo>
                  <a:lnTo>
                    <a:pt x="256" y="172"/>
                  </a:lnTo>
                  <a:lnTo>
                    <a:pt x="270" y="178"/>
                  </a:lnTo>
                  <a:lnTo>
                    <a:pt x="282" y="184"/>
                  </a:lnTo>
                  <a:lnTo>
                    <a:pt x="292" y="194"/>
                  </a:lnTo>
                  <a:lnTo>
                    <a:pt x="300" y="206"/>
                  </a:lnTo>
                  <a:lnTo>
                    <a:pt x="304" y="222"/>
                  </a:lnTo>
                  <a:lnTo>
                    <a:pt x="306" y="242"/>
                  </a:lnTo>
                  <a:lnTo>
                    <a:pt x="306" y="462"/>
                  </a:lnTo>
                  <a:lnTo>
                    <a:pt x="306" y="462"/>
                  </a:lnTo>
                  <a:lnTo>
                    <a:pt x="306" y="468"/>
                  </a:lnTo>
                  <a:lnTo>
                    <a:pt x="304" y="476"/>
                  </a:lnTo>
                  <a:lnTo>
                    <a:pt x="300" y="482"/>
                  </a:lnTo>
                  <a:lnTo>
                    <a:pt x="294" y="490"/>
                  </a:lnTo>
                  <a:lnTo>
                    <a:pt x="288" y="494"/>
                  </a:lnTo>
                  <a:lnTo>
                    <a:pt x="280" y="500"/>
                  </a:lnTo>
                  <a:lnTo>
                    <a:pt x="270" y="502"/>
                  </a:lnTo>
                  <a:lnTo>
                    <a:pt x="260" y="502"/>
                  </a:lnTo>
                  <a:lnTo>
                    <a:pt x="260" y="502"/>
                  </a:lnTo>
                  <a:lnTo>
                    <a:pt x="244" y="502"/>
                  </a:lnTo>
                  <a:lnTo>
                    <a:pt x="230" y="498"/>
                  </a:lnTo>
                  <a:lnTo>
                    <a:pt x="218" y="492"/>
                  </a:lnTo>
                  <a:lnTo>
                    <a:pt x="206" y="486"/>
                  </a:lnTo>
                  <a:lnTo>
                    <a:pt x="194" y="478"/>
                  </a:lnTo>
                  <a:lnTo>
                    <a:pt x="182" y="468"/>
                  </a:lnTo>
                  <a:lnTo>
                    <a:pt x="172" y="458"/>
                  </a:lnTo>
                  <a:lnTo>
                    <a:pt x="162" y="446"/>
                  </a:lnTo>
                  <a:lnTo>
                    <a:pt x="154" y="432"/>
                  </a:lnTo>
                  <a:lnTo>
                    <a:pt x="146" y="418"/>
                  </a:lnTo>
                  <a:lnTo>
                    <a:pt x="134" y="390"/>
                  </a:lnTo>
                  <a:lnTo>
                    <a:pt x="126" y="358"/>
                  </a:lnTo>
                  <a:lnTo>
                    <a:pt x="122" y="326"/>
                  </a:lnTo>
                  <a:lnTo>
                    <a:pt x="122" y="326"/>
                  </a:lnTo>
                  <a:lnTo>
                    <a:pt x="124" y="302"/>
                  </a:lnTo>
                  <a:lnTo>
                    <a:pt x="128" y="276"/>
                  </a:lnTo>
                  <a:lnTo>
                    <a:pt x="134" y="250"/>
                  </a:lnTo>
                  <a:lnTo>
                    <a:pt x="146" y="224"/>
                  </a:lnTo>
                  <a:lnTo>
                    <a:pt x="152" y="214"/>
                  </a:lnTo>
                  <a:lnTo>
                    <a:pt x="160" y="202"/>
                  </a:lnTo>
                  <a:lnTo>
                    <a:pt x="168" y="194"/>
                  </a:lnTo>
                  <a:lnTo>
                    <a:pt x="178" y="186"/>
                  </a:lnTo>
                  <a:lnTo>
                    <a:pt x="188" y="178"/>
                  </a:lnTo>
                  <a:lnTo>
                    <a:pt x="198" y="174"/>
                  </a:lnTo>
                  <a:lnTo>
                    <a:pt x="210" y="170"/>
                  </a:lnTo>
                  <a:lnTo>
                    <a:pt x="224" y="170"/>
                  </a:lnTo>
                  <a:lnTo>
                    <a:pt x="224" y="170"/>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1" name="Picture 30" descr="CFRI_logo_LINE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24152"/>
            <a:ext cx="4043725" cy="1074556"/>
          </a:xfrm>
          <a:prstGeom prst="rect">
            <a:avLst/>
          </a:prstGeom>
        </p:spPr>
      </p:pic>
    </p:spTree>
    <p:extLst>
      <p:ext uri="{BB962C8B-B14F-4D97-AF65-F5344CB8AC3E}">
        <p14:creationId xmlns:p14="http://schemas.microsoft.com/office/powerpoint/2010/main" val="33554359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053599" cy="557520"/>
          </a:xfrm>
        </p:spPr>
        <p:txBody>
          <a:bodyPr>
            <a:normAutofit/>
          </a:bodyPr>
          <a:lstStyle/>
          <a:p>
            <a:r>
              <a:rPr lang="en-US" sz="2800" b="1" dirty="0" smtClean="0"/>
              <a:t>THANK YOU!!</a:t>
            </a:r>
            <a:endParaRPr lang="en-US" sz="2800" b="1" dirty="0"/>
          </a:p>
        </p:txBody>
      </p:sp>
      <p:sp>
        <p:nvSpPr>
          <p:cNvPr id="3" name="Content Placeholder 2"/>
          <p:cNvSpPr>
            <a:spLocks noGrp="1"/>
          </p:cNvSpPr>
          <p:nvPr>
            <p:ph idx="1"/>
          </p:nvPr>
        </p:nvSpPr>
        <p:spPr>
          <a:xfrm>
            <a:off x="457200" y="1074626"/>
            <a:ext cx="8229600" cy="3976715"/>
          </a:xfrm>
        </p:spPr>
        <p:txBody>
          <a:bodyPr>
            <a:normAutofit fontScale="92500" lnSpcReduction="10000"/>
          </a:bodyPr>
          <a:lstStyle/>
          <a:p>
            <a:r>
              <a:rPr lang="en-US" sz="2200" dirty="0" smtClean="0"/>
              <a:t>Socio-</a:t>
            </a:r>
            <a:r>
              <a:rPr lang="en-US" sz="2200" dirty="0"/>
              <a:t>E</a:t>
            </a:r>
            <a:r>
              <a:rPr lang="en-US" sz="2200" dirty="0" smtClean="0"/>
              <a:t>conomic Monitoring Team:</a:t>
            </a:r>
          </a:p>
          <a:p>
            <a:pPr marL="457200" lvl="1" indent="0">
              <a:buNone/>
            </a:pPr>
            <a:r>
              <a:rPr lang="en-US" sz="1800" dirty="0" smtClean="0"/>
              <a:t>Kathie </a:t>
            </a:r>
            <a:r>
              <a:rPr lang="en-US" sz="1800" dirty="0" err="1" smtClean="0"/>
              <a:t>Mattor</a:t>
            </a:r>
            <a:r>
              <a:rPr lang="en-US" sz="1800" dirty="0" smtClean="0"/>
              <a:t> (CFRI)			Tony Cheng (CFRI)</a:t>
            </a:r>
          </a:p>
          <a:p>
            <a:pPr marL="457200" lvl="1" indent="0">
              <a:buNone/>
            </a:pPr>
            <a:r>
              <a:rPr lang="en-US" sz="1800" dirty="0" err="1" smtClean="0"/>
              <a:t>Torston</a:t>
            </a:r>
            <a:r>
              <a:rPr lang="en-US" sz="1800" dirty="0" smtClean="0"/>
              <a:t> Lund </a:t>
            </a:r>
            <a:r>
              <a:rPr lang="en-US" sz="1800" dirty="0" err="1" smtClean="0"/>
              <a:t>Snee</a:t>
            </a:r>
            <a:r>
              <a:rPr lang="en-US" sz="1800" dirty="0" smtClean="0"/>
              <a:t> (CFRI)		Julie </a:t>
            </a:r>
            <a:r>
              <a:rPr lang="en-US" sz="1800" dirty="0" err="1" smtClean="0"/>
              <a:t>Schaefers</a:t>
            </a:r>
            <a:r>
              <a:rPr lang="en-US" sz="1800" dirty="0" smtClean="0"/>
              <a:t> (US Forest Service)</a:t>
            </a:r>
          </a:p>
          <a:p>
            <a:pPr marL="457200" lvl="1" indent="0">
              <a:buNone/>
            </a:pPr>
            <a:r>
              <a:rPr lang="en-US" sz="1800" dirty="0" err="1" smtClean="0"/>
              <a:t>Kawa</a:t>
            </a:r>
            <a:r>
              <a:rPr lang="en-US" sz="1800" dirty="0" smtClean="0"/>
              <a:t> Ng (US Forest Service)	Carrie </a:t>
            </a:r>
            <a:r>
              <a:rPr lang="en-US" sz="1800" dirty="0" err="1" smtClean="0"/>
              <a:t>Tremblatt</a:t>
            </a:r>
            <a:r>
              <a:rPr lang="en-US" sz="1800" dirty="0" smtClean="0"/>
              <a:t> (</a:t>
            </a:r>
            <a:r>
              <a:rPr lang="en-US" sz="1800" dirty="0" err="1" smtClean="0"/>
              <a:t>Univ</a:t>
            </a:r>
            <a:r>
              <a:rPr lang="en-US" sz="1800" dirty="0" smtClean="0"/>
              <a:t> of Colorado)</a:t>
            </a:r>
          </a:p>
          <a:p>
            <a:endParaRPr lang="en-US" sz="2200" dirty="0" smtClean="0"/>
          </a:p>
          <a:p>
            <a:r>
              <a:rPr lang="en-US" sz="2200" dirty="0" smtClean="0"/>
              <a:t>Thanks to:</a:t>
            </a:r>
          </a:p>
          <a:p>
            <a:pPr marL="0" indent="0">
              <a:buNone/>
            </a:pPr>
            <a:r>
              <a:rPr lang="en-US" sz="2200" dirty="0" smtClean="0"/>
              <a:t>	</a:t>
            </a:r>
            <a:r>
              <a:rPr lang="en-US" sz="1800" dirty="0" smtClean="0"/>
              <a:t>All forest </a:t>
            </a:r>
            <a:r>
              <a:rPr lang="en-US" sz="1800" dirty="0" err="1" smtClean="0"/>
              <a:t>collaboratives</a:t>
            </a:r>
            <a:r>
              <a:rPr lang="en-US" sz="1800" dirty="0" smtClean="0"/>
              <a:t> who contributed data and information!!</a:t>
            </a:r>
          </a:p>
          <a:p>
            <a:pPr marL="0" indent="0">
              <a:buNone/>
            </a:pPr>
            <a:r>
              <a:rPr lang="en-US" sz="1800" dirty="0"/>
              <a:t>	</a:t>
            </a:r>
            <a:r>
              <a:rPr lang="en-US" sz="1800" dirty="0" smtClean="0"/>
              <a:t>Front </a:t>
            </a:r>
            <a:r>
              <a:rPr lang="en-US" sz="1800" dirty="0"/>
              <a:t>Range Roundtable					Uncompahgre Partnership</a:t>
            </a:r>
          </a:p>
          <a:p>
            <a:pPr marL="0" indent="0">
              <a:buNone/>
            </a:pPr>
            <a:r>
              <a:rPr lang="en-US" sz="1800" dirty="0" smtClean="0"/>
              <a:t>	Pam Motley (West Range Reclamation)		Tammy Randall-Parker (USFS)</a:t>
            </a:r>
          </a:p>
          <a:p>
            <a:pPr marL="0" indent="0">
              <a:buNone/>
            </a:pPr>
            <a:r>
              <a:rPr lang="en-US" sz="1800" dirty="0"/>
              <a:t>	</a:t>
            </a:r>
            <a:r>
              <a:rPr lang="en-US" sz="1800" dirty="0" smtClean="0"/>
              <a:t>Hal Gibbs (US Forest Service)				Carmine Lockwood (USFS)</a:t>
            </a:r>
          </a:p>
          <a:p>
            <a:pPr marL="0" indent="0">
              <a:buNone/>
            </a:pPr>
            <a:r>
              <a:rPr lang="en-US" sz="1800" dirty="0"/>
              <a:t>	</a:t>
            </a:r>
            <a:r>
              <a:rPr lang="en-US" sz="1800" dirty="0" smtClean="0"/>
              <a:t>Sara </a:t>
            </a:r>
            <a:r>
              <a:rPr lang="en-US" sz="1800" dirty="0" err="1" smtClean="0"/>
              <a:t>Mayben</a:t>
            </a:r>
            <a:r>
              <a:rPr lang="en-US" sz="1800" dirty="0" smtClean="0"/>
              <a:t> (US Forest Service)			Clay </a:t>
            </a:r>
            <a:r>
              <a:rPr lang="en-US" sz="1800" dirty="0" err="1" smtClean="0"/>
              <a:t>Speas</a:t>
            </a:r>
            <a:r>
              <a:rPr lang="en-US" sz="1800" dirty="0" smtClean="0"/>
              <a:t> (USFS)</a:t>
            </a:r>
          </a:p>
          <a:p>
            <a:pPr marL="0" indent="0">
              <a:buNone/>
            </a:pPr>
            <a:r>
              <a:rPr lang="en-US" sz="1800" dirty="0"/>
              <a:t>	</a:t>
            </a:r>
            <a:r>
              <a:rPr lang="en-US" sz="1800" dirty="0" smtClean="0"/>
              <a:t>Jeff Underhill (US Forest Service)			Matt </a:t>
            </a:r>
            <a:r>
              <a:rPr lang="en-US" sz="1800" dirty="0" err="1" smtClean="0"/>
              <a:t>Tuten</a:t>
            </a:r>
            <a:r>
              <a:rPr lang="en-US" sz="1800" dirty="0" smtClean="0"/>
              <a:t> (USFS)</a:t>
            </a:r>
          </a:p>
          <a:p>
            <a:pPr marL="0" indent="0">
              <a:buNone/>
            </a:pPr>
            <a:endParaRPr lang="en-US" sz="2200" dirty="0" smtClean="0"/>
          </a:p>
          <a:p>
            <a:endParaRPr lang="en-US" sz="2200" dirty="0"/>
          </a:p>
        </p:txBody>
      </p:sp>
      <p:sp>
        <p:nvSpPr>
          <p:cNvPr id="7" name="TextBox 6"/>
          <p:cNvSpPr txBox="1"/>
          <p:nvPr/>
        </p:nvSpPr>
        <p:spPr>
          <a:xfrm>
            <a:off x="236781" y="6498263"/>
            <a:ext cx="3613339" cy="369332"/>
          </a:xfrm>
          <a:prstGeom prst="rect">
            <a:avLst/>
          </a:prstGeom>
          <a:noFill/>
        </p:spPr>
        <p:txBody>
          <a:bodyPr wrap="none" rtlCol="0">
            <a:spAutoFit/>
          </a:bodyPr>
          <a:lstStyle/>
          <a:p>
            <a:r>
              <a:rPr lang="en-US" dirty="0" smtClean="0"/>
              <a:t>http://</a:t>
            </a:r>
            <a:r>
              <a:rPr lang="en-US" dirty="0" err="1" smtClean="0"/>
              <a:t>coloradoforestrestoration.org</a:t>
            </a:r>
            <a:endParaRPr lang="en-US" dirty="0"/>
          </a:p>
        </p:txBody>
      </p:sp>
      <p:grpSp>
        <p:nvGrpSpPr>
          <p:cNvPr id="8" name="Group 1"/>
          <p:cNvGrpSpPr>
            <a:grpSpLocks/>
          </p:cNvGrpSpPr>
          <p:nvPr/>
        </p:nvGrpSpPr>
        <p:grpSpPr bwMode="auto">
          <a:xfrm>
            <a:off x="6589183" y="5550913"/>
            <a:ext cx="2307696" cy="1087946"/>
            <a:chOff x="720" y="4140"/>
            <a:chExt cx="8640" cy="3746"/>
          </a:xfrm>
        </p:grpSpPr>
        <p:sp>
          <p:nvSpPr>
            <p:cNvPr id="9" name="Freeform 2"/>
            <p:cNvSpPr>
              <a:spLocks/>
            </p:cNvSpPr>
            <p:nvPr/>
          </p:nvSpPr>
          <p:spPr bwMode="auto">
            <a:xfrm>
              <a:off x="8562" y="7358"/>
              <a:ext cx="453" cy="528"/>
            </a:xfrm>
            <a:custGeom>
              <a:avLst/>
              <a:gdLst>
                <a:gd name="T0" fmla="*/ 96 w 168"/>
                <a:gd name="T1" fmla="*/ 118 h 196"/>
                <a:gd name="T2" fmla="*/ 130 w 168"/>
                <a:gd name="T3" fmla="*/ 32 h 196"/>
                <a:gd name="T4" fmla="*/ 130 w 168"/>
                <a:gd name="T5" fmla="*/ 32 h 196"/>
                <a:gd name="T6" fmla="*/ 132 w 168"/>
                <a:gd name="T7" fmla="*/ 24 h 196"/>
                <a:gd name="T8" fmla="*/ 132 w 168"/>
                <a:gd name="T9" fmla="*/ 18 h 196"/>
                <a:gd name="T10" fmla="*/ 130 w 168"/>
                <a:gd name="T11" fmla="*/ 12 h 196"/>
                <a:gd name="T12" fmla="*/ 126 w 168"/>
                <a:gd name="T13" fmla="*/ 10 h 196"/>
                <a:gd name="T14" fmla="*/ 122 w 168"/>
                <a:gd name="T15" fmla="*/ 6 h 196"/>
                <a:gd name="T16" fmla="*/ 116 w 168"/>
                <a:gd name="T17" fmla="*/ 6 h 196"/>
                <a:gd name="T18" fmla="*/ 106 w 168"/>
                <a:gd name="T19" fmla="*/ 4 h 196"/>
                <a:gd name="T20" fmla="*/ 106 w 168"/>
                <a:gd name="T21" fmla="*/ 2 h 196"/>
                <a:gd name="T22" fmla="*/ 168 w 168"/>
                <a:gd name="T23" fmla="*/ 2 h 196"/>
                <a:gd name="T24" fmla="*/ 168 w 168"/>
                <a:gd name="T25" fmla="*/ 6 h 196"/>
                <a:gd name="T26" fmla="*/ 168 w 168"/>
                <a:gd name="T27" fmla="*/ 6 h 196"/>
                <a:gd name="T28" fmla="*/ 160 w 168"/>
                <a:gd name="T29" fmla="*/ 8 h 196"/>
                <a:gd name="T30" fmla="*/ 154 w 168"/>
                <a:gd name="T31" fmla="*/ 10 h 196"/>
                <a:gd name="T32" fmla="*/ 146 w 168"/>
                <a:gd name="T33" fmla="*/ 18 h 196"/>
                <a:gd name="T34" fmla="*/ 140 w 168"/>
                <a:gd name="T35" fmla="*/ 30 h 196"/>
                <a:gd name="T36" fmla="*/ 86 w 168"/>
                <a:gd name="T37" fmla="*/ 158 h 196"/>
                <a:gd name="T38" fmla="*/ 86 w 168"/>
                <a:gd name="T39" fmla="*/ 158 h 196"/>
                <a:gd name="T40" fmla="*/ 76 w 168"/>
                <a:gd name="T41" fmla="*/ 178 h 196"/>
                <a:gd name="T42" fmla="*/ 66 w 168"/>
                <a:gd name="T43" fmla="*/ 190 h 196"/>
                <a:gd name="T44" fmla="*/ 58 w 168"/>
                <a:gd name="T45" fmla="*/ 196 h 196"/>
                <a:gd name="T46" fmla="*/ 48 w 168"/>
                <a:gd name="T47" fmla="*/ 196 h 196"/>
                <a:gd name="T48" fmla="*/ 40 w 168"/>
                <a:gd name="T49" fmla="*/ 194 h 196"/>
                <a:gd name="T50" fmla="*/ 34 w 168"/>
                <a:gd name="T51" fmla="*/ 188 h 196"/>
                <a:gd name="T52" fmla="*/ 30 w 168"/>
                <a:gd name="T53" fmla="*/ 180 h 196"/>
                <a:gd name="T54" fmla="*/ 30 w 168"/>
                <a:gd name="T55" fmla="*/ 172 h 196"/>
                <a:gd name="T56" fmla="*/ 30 w 168"/>
                <a:gd name="T57" fmla="*/ 172 h 196"/>
                <a:gd name="T58" fmla="*/ 30 w 168"/>
                <a:gd name="T59" fmla="*/ 166 h 196"/>
                <a:gd name="T60" fmla="*/ 32 w 168"/>
                <a:gd name="T61" fmla="*/ 162 h 196"/>
                <a:gd name="T62" fmla="*/ 38 w 168"/>
                <a:gd name="T63" fmla="*/ 156 h 196"/>
                <a:gd name="T64" fmla="*/ 44 w 168"/>
                <a:gd name="T65" fmla="*/ 154 h 196"/>
                <a:gd name="T66" fmla="*/ 52 w 168"/>
                <a:gd name="T67" fmla="*/ 156 h 196"/>
                <a:gd name="T68" fmla="*/ 52 w 168"/>
                <a:gd name="T69" fmla="*/ 156 h 196"/>
                <a:gd name="T70" fmla="*/ 58 w 168"/>
                <a:gd name="T71" fmla="*/ 160 h 196"/>
                <a:gd name="T72" fmla="*/ 60 w 168"/>
                <a:gd name="T73" fmla="*/ 164 h 196"/>
                <a:gd name="T74" fmla="*/ 66 w 168"/>
                <a:gd name="T75" fmla="*/ 174 h 196"/>
                <a:gd name="T76" fmla="*/ 68 w 168"/>
                <a:gd name="T77" fmla="*/ 174 h 196"/>
                <a:gd name="T78" fmla="*/ 70 w 168"/>
                <a:gd name="T79" fmla="*/ 172 h 196"/>
                <a:gd name="T80" fmla="*/ 74 w 168"/>
                <a:gd name="T81" fmla="*/ 168 h 196"/>
                <a:gd name="T82" fmla="*/ 80 w 168"/>
                <a:gd name="T83" fmla="*/ 156 h 196"/>
                <a:gd name="T84" fmla="*/ 22 w 168"/>
                <a:gd name="T85" fmla="*/ 30 h 196"/>
                <a:gd name="T86" fmla="*/ 22 w 168"/>
                <a:gd name="T87" fmla="*/ 30 h 196"/>
                <a:gd name="T88" fmla="*/ 20 w 168"/>
                <a:gd name="T89" fmla="*/ 22 h 196"/>
                <a:gd name="T90" fmla="*/ 16 w 168"/>
                <a:gd name="T91" fmla="*/ 14 h 196"/>
                <a:gd name="T92" fmla="*/ 10 w 168"/>
                <a:gd name="T93" fmla="*/ 8 h 196"/>
                <a:gd name="T94" fmla="*/ 0 w 168"/>
                <a:gd name="T95" fmla="*/ 6 h 196"/>
                <a:gd name="T96" fmla="*/ 0 w 168"/>
                <a:gd name="T97" fmla="*/ 0 h 196"/>
                <a:gd name="T98" fmla="*/ 78 w 168"/>
                <a:gd name="T99" fmla="*/ 0 h 196"/>
                <a:gd name="T100" fmla="*/ 78 w 168"/>
                <a:gd name="T101" fmla="*/ 6 h 196"/>
                <a:gd name="T102" fmla="*/ 78 w 168"/>
                <a:gd name="T103" fmla="*/ 6 h 196"/>
                <a:gd name="T104" fmla="*/ 70 w 168"/>
                <a:gd name="T105" fmla="*/ 6 h 196"/>
                <a:gd name="T106" fmla="*/ 62 w 168"/>
                <a:gd name="T107" fmla="*/ 8 h 196"/>
                <a:gd name="T108" fmla="*/ 58 w 168"/>
                <a:gd name="T109" fmla="*/ 10 h 196"/>
                <a:gd name="T110" fmla="*/ 56 w 168"/>
                <a:gd name="T111" fmla="*/ 14 h 196"/>
                <a:gd name="T112" fmla="*/ 56 w 168"/>
                <a:gd name="T113" fmla="*/ 20 h 196"/>
                <a:gd name="T114" fmla="*/ 58 w 168"/>
                <a:gd name="T115" fmla="*/ 26 h 196"/>
                <a:gd name="T116" fmla="*/ 96 w 168"/>
                <a:gd name="T117" fmla="*/ 118 h 196"/>
                <a:gd name="T118" fmla="*/ 96 w 168"/>
                <a:gd name="T119" fmla="*/ 11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8" h="196">
                  <a:moveTo>
                    <a:pt x="96" y="118"/>
                  </a:moveTo>
                  <a:lnTo>
                    <a:pt x="130" y="32"/>
                  </a:lnTo>
                  <a:lnTo>
                    <a:pt x="130" y="32"/>
                  </a:lnTo>
                  <a:lnTo>
                    <a:pt x="132" y="24"/>
                  </a:lnTo>
                  <a:lnTo>
                    <a:pt x="132" y="18"/>
                  </a:lnTo>
                  <a:lnTo>
                    <a:pt x="130" y="12"/>
                  </a:lnTo>
                  <a:lnTo>
                    <a:pt x="126" y="10"/>
                  </a:lnTo>
                  <a:lnTo>
                    <a:pt x="122" y="6"/>
                  </a:lnTo>
                  <a:lnTo>
                    <a:pt x="116" y="6"/>
                  </a:lnTo>
                  <a:lnTo>
                    <a:pt x="106" y="4"/>
                  </a:lnTo>
                  <a:lnTo>
                    <a:pt x="106" y="2"/>
                  </a:lnTo>
                  <a:lnTo>
                    <a:pt x="168" y="2"/>
                  </a:lnTo>
                  <a:lnTo>
                    <a:pt x="168" y="6"/>
                  </a:lnTo>
                  <a:lnTo>
                    <a:pt x="168" y="6"/>
                  </a:lnTo>
                  <a:lnTo>
                    <a:pt x="160" y="8"/>
                  </a:lnTo>
                  <a:lnTo>
                    <a:pt x="154" y="10"/>
                  </a:lnTo>
                  <a:lnTo>
                    <a:pt x="146" y="18"/>
                  </a:lnTo>
                  <a:lnTo>
                    <a:pt x="140" y="30"/>
                  </a:lnTo>
                  <a:lnTo>
                    <a:pt x="86" y="158"/>
                  </a:lnTo>
                  <a:lnTo>
                    <a:pt x="86" y="158"/>
                  </a:lnTo>
                  <a:lnTo>
                    <a:pt x="76" y="178"/>
                  </a:lnTo>
                  <a:lnTo>
                    <a:pt x="66" y="190"/>
                  </a:lnTo>
                  <a:lnTo>
                    <a:pt x="58" y="196"/>
                  </a:lnTo>
                  <a:lnTo>
                    <a:pt x="48" y="196"/>
                  </a:lnTo>
                  <a:lnTo>
                    <a:pt x="40" y="194"/>
                  </a:lnTo>
                  <a:lnTo>
                    <a:pt x="34" y="188"/>
                  </a:lnTo>
                  <a:lnTo>
                    <a:pt x="30" y="180"/>
                  </a:lnTo>
                  <a:lnTo>
                    <a:pt x="30" y="172"/>
                  </a:lnTo>
                  <a:lnTo>
                    <a:pt x="30" y="172"/>
                  </a:lnTo>
                  <a:lnTo>
                    <a:pt x="30" y="166"/>
                  </a:lnTo>
                  <a:lnTo>
                    <a:pt x="32" y="162"/>
                  </a:lnTo>
                  <a:lnTo>
                    <a:pt x="38" y="156"/>
                  </a:lnTo>
                  <a:lnTo>
                    <a:pt x="44" y="154"/>
                  </a:lnTo>
                  <a:lnTo>
                    <a:pt x="52" y="156"/>
                  </a:lnTo>
                  <a:lnTo>
                    <a:pt x="52" y="156"/>
                  </a:lnTo>
                  <a:lnTo>
                    <a:pt x="58" y="160"/>
                  </a:lnTo>
                  <a:lnTo>
                    <a:pt x="60" y="164"/>
                  </a:lnTo>
                  <a:lnTo>
                    <a:pt x="66" y="174"/>
                  </a:lnTo>
                  <a:lnTo>
                    <a:pt x="68" y="174"/>
                  </a:lnTo>
                  <a:lnTo>
                    <a:pt x="70" y="172"/>
                  </a:lnTo>
                  <a:lnTo>
                    <a:pt x="74" y="168"/>
                  </a:lnTo>
                  <a:lnTo>
                    <a:pt x="80" y="156"/>
                  </a:lnTo>
                  <a:lnTo>
                    <a:pt x="22" y="30"/>
                  </a:lnTo>
                  <a:lnTo>
                    <a:pt x="22" y="30"/>
                  </a:lnTo>
                  <a:lnTo>
                    <a:pt x="20" y="22"/>
                  </a:lnTo>
                  <a:lnTo>
                    <a:pt x="16" y="14"/>
                  </a:lnTo>
                  <a:lnTo>
                    <a:pt x="10" y="8"/>
                  </a:lnTo>
                  <a:lnTo>
                    <a:pt x="0" y="6"/>
                  </a:lnTo>
                  <a:lnTo>
                    <a:pt x="0" y="0"/>
                  </a:lnTo>
                  <a:lnTo>
                    <a:pt x="78" y="0"/>
                  </a:lnTo>
                  <a:lnTo>
                    <a:pt x="78" y="6"/>
                  </a:lnTo>
                  <a:lnTo>
                    <a:pt x="78" y="6"/>
                  </a:lnTo>
                  <a:lnTo>
                    <a:pt x="70" y="6"/>
                  </a:lnTo>
                  <a:lnTo>
                    <a:pt x="62" y="8"/>
                  </a:lnTo>
                  <a:lnTo>
                    <a:pt x="58" y="10"/>
                  </a:lnTo>
                  <a:lnTo>
                    <a:pt x="56" y="14"/>
                  </a:lnTo>
                  <a:lnTo>
                    <a:pt x="56" y="20"/>
                  </a:lnTo>
                  <a:lnTo>
                    <a:pt x="58" y="26"/>
                  </a:lnTo>
                  <a:lnTo>
                    <a:pt x="96" y="118"/>
                  </a:lnTo>
                  <a:lnTo>
                    <a:pt x="96" y="11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3"/>
            <p:cNvSpPr>
              <a:spLocks/>
            </p:cNvSpPr>
            <p:nvPr/>
          </p:nvSpPr>
          <p:spPr bwMode="auto">
            <a:xfrm>
              <a:off x="8309" y="7266"/>
              <a:ext cx="280" cy="501"/>
            </a:xfrm>
            <a:custGeom>
              <a:avLst/>
              <a:gdLst>
                <a:gd name="T0" fmla="*/ 0 w 104"/>
                <a:gd name="T1" fmla="*/ 50 h 186"/>
                <a:gd name="T2" fmla="*/ 50 w 104"/>
                <a:gd name="T3" fmla="*/ 0 h 186"/>
                <a:gd name="T4" fmla="*/ 50 w 104"/>
                <a:gd name="T5" fmla="*/ 34 h 186"/>
                <a:gd name="T6" fmla="*/ 94 w 104"/>
                <a:gd name="T7" fmla="*/ 34 h 186"/>
                <a:gd name="T8" fmla="*/ 94 w 104"/>
                <a:gd name="T9" fmla="*/ 50 h 186"/>
                <a:gd name="T10" fmla="*/ 50 w 104"/>
                <a:gd name="T11" fmla="*/ 50 h 186"/>
                <a:gd name="T12" fmla="*/ 50 w 104"/>
                <a:gd name="T13" fmla="*/ 144 h 186"/>
                <a:gd name="T14" fmla="*/ 50 w 104"/>
                <a:gd name="T15" fmla="*/ 144 h 186"/>
                <a:gd name="T16" fmla="*/ 50 w 104"/>
                <a:gd name="T17" fmla="*/ 152 h 186"/>
                <a:gd name="T18" fmla="*/ 54 w 104"/>
                <a:gd name="T19" fmla="*/ 160 h 186"/>
                <a:gd name="T20" fmla="*/ 58 w 104"/>
                <a:gd name="T21" fmla="*/ 164 h 186"/>
                <a:gd name="T22" fmla="*/ 66 w 104"/>
                <a:gd name="T23" fmla="*/ 168 h 186"/>
                <a:gd name="T24" fmla="*/ 72 w 104"/>
                <a:gd name="T25" fmla="*/ 170 h 186"/>
                <a:gd name="T26" fmla="*/ 82 w 104"/>
                <a:gd name="T27" fmla="*/ 168 h 186"/>
                <a:gd name="T28" fmla="*/ 92 w 104"/>
                <a:gd name="T29" fmla="*/ 164 h 186"/>
                <a:gd name="T30" fmla="*/ 102 w 104"/>
                <a:gd name="T31" fmla="*/ 156 h 186"/>
                <a:gd name="T32" fmla="*/ 104 w 104"/>
                <a:gd name="T33" fmla="*/ 160 h 186"/>
                <a:gd name="T34" fmla="*/ 104 w 104"/>
                <a:gd name="T35" fmla="*/ 160 h 186"/>
                <a:gd name="T36" fmla="*/ 100 w 104"/>
                <a:gd name="T37" fmla="*/ 166 h 186"/>
                <a:gd name="T38" fmla="*/ 94 w 104"/>
                <a:gd name="T39" fmla="*/ 172 h 186"/>
                <a:gd name="T40" fmla="*/ 80 w 104"/>
                <a:gd name="T41" fmla="*/ 182 h 186"/>
                <a:gd name="T42" fmla="*/ 66 w 104"/>
                <a:gd name="T43" fmla="*/ 186 h 186"/>
                <a:gd name="T44" fmla="*/ 52 w 104"/>
                <a:gd name="T45" fmla="*/ 186 h 186"/>
                <a:gd name="T46" fmla="*/ 38 w 104"/>
                <a:gd name="T47" fmla="*/ 184 h 186"/>
                <a:gd name="T48" fmla="*/ 28 w 104"/>
                <a:gd name="T49" fmla="*/ 178 h 186"/>
                <a:gd name="T50" fmla="*/ 24 w 104"/>
                <a:gd name="T51" fmla="*/ 174 h 186"/>
                <a:gd name="T52" fmla="*/ 20 w 104"/>
                <a:gd name="T53" fmla="*/ 168 h 186"/>
                <a:gd name="T54" fmla="*/ 18 w 104"/>
                <a:gd name="T55" fmla="*/ 162 h 186"/>
                <a:gd name="T56" fmla="*/ 18 w 104"/>
                <a:gd name="T57" fmla="*/ 156 h 186"/>
                <a:gd name="T58" fmla="*/ 18 w 104"/>
                <a:gd name="T59" fmla="*/ 50 h 186"/>
                <a:gd name="T60" fmla="*/ 0 w 104"/>
                <a:gd name="T61" fmla="*/ 50 h 186"/>
                <a:gd name="T62" fmla="*/ 0 w 104"/>
                <a:gd name="T63" fmla="*/ 5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186">
                  <a:moveTo>
                    <a:pt x="0" y="50"/>
                  </a:moveTo>
                  <a:lnTo>
                    <a:pt x="50" y="0"/>
                  </a:lnTo>
                  <a:lnTo>
                    <a:pt x="50" y="34"/>
                  </a:lnTo>
                  <a:lnTo>
                    <a:pt x="94" y="34"/>
                  </a:lnTo>
                  <a:lnTo>
                    <a:pt x="94" y="50"/>
                  </a:lnTo>
                  <a:lnTo>
                    <a:pt x="50" y="50"/>
                  </a:lnTo>
                  <a:lnTo>
                    <a:pt x="50" y="144"/>
                  </a:lnTo>
                  <a:lnTo>
                    <a:pt x="50" y="144"/>
                  </a:lnTo>
                  <a:lnTo>
                    <a:pt x="50" y="152"/>
                  </a:lnTo>
                  <a:lnTo>
                    <a:pt x="54" y="160"/>
                  </a:lnTo>
                  <a:lnTo>
                    <a:pt x="58" y="164"/>
                  </a:lnTo>
                  <a:lnTo>
                    <a:pt x="66" y="168"/>
                  </a:lnTo>
                  <a:lnTo>
                    <a:pt x="72" y="170"/>
                  </a:lnTo>
                  <a:lnTo>
                    <a:pt x="82" y="168"/>
                  </a:lnTo>
                  <a:lnTo>
                    <a:pt x="92" y="164"/>
                  </a:lnTo>
                  <a:lnTo>
                    <a:pt x="102" y="156"/>
                  </a:lnTo>
                  <a:lnTo>
                    <a:pt x="104" y="160"/>
                  </a:lnTo>
                  <a:lnTo>
                    <a:pt x="104" y="160"/>
                  </a:lnTo>
                  <a:lnTo>
                    <a:pt x="100" y="166"/>
                  </a:lnTo>
                  <a:lnTo>
                    <a:pt x="94" y="172"/>
                  </a:lnTo>
                  <a:lnTo>
                    <a:pt x="80" y="182"/>
                  </a:lnTo>
                  <a:lnTo>
                    <a:pt x="66" y="186"/>
                  </a:lnTo>
                  <a:lnTo>
                    <a:pt x="52" y="186"/>
                  </a:lnTo>
                  <a:lnTo>
                    <a:pt x="38" y="184"/>
                  </a:lnTo>
                  <a:lnTo>
                    <a:pt x="28" y="178"/>
                  </a:lnTo>
                  <a:lnTo>
                    <a:pt x="24" y="174"/>
                  </a:lnTo>
                  <a:lnTo>
                    <a:pt x="20" y="168"/>
                  </a:lnTo>
                  <a:lnTo>
                    <a:pt x="18" y="162"/>
                  </a:lnTo>
                  <a:lnTo>
                    <a:pt x="18" y="156"/>
                  </a:lnTo>
                  <a:lnTo>
                    <a:pt x="18" y="50"/>
                  </a:lnTo>
                  <a:lnTo>
                    <a:pt x="0" y="50"/>
                  </a:lnTo>
                  <a:lnTo>
                    <a:pt x="0" y="50"/>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
            <p:cNvSpPr>
              <a:spLocks/>
            </p:cNvSpPr>
            <p:nvPr/>
          </p:nvSpPr>
          <p:spPr bwMode="auto">
            <a:xfrm>
              <a:off x="7802" y="7352"/>
              <a:ext cx="297" cy="421"/>
            </a:xfrm>
            <a:custGeom>
              <a:avLst/>
              <a:gdLst>
                <a:gd name="T0" fmla="*/ 6 w 110"/>
                <a:gd name="T1" fmla="*/ 100 h 156"/>
                <a:gd name="T2" fmla="*/ 12 w 110"/>
                <a:gd name="T3" fmla="*/ 122 h 156"/>
                <a:gd name="T4" fmla="*/ 22 w 110"/>
                <a:gd name="T5" fmla="*/ 138 h 156"/>
                <a:gd name="T6" fmla="*/ 36 w 110"/>
                <a:gd name="T7" fmla="*/ 146 h 156"/>
                <a:gd name="T8" fmla="*/ 56 w 110"/>
                <a:gd name="T9" fmla="*/ 148 h 156"/>
                <a:gd name="T10" fmla="*/ 64 w 110"/>
                <a:gd name="T11" fmla="*/ 146 h 156"/>
                <a:gd name="T12" fmla="*/ 76 w 110"/>
                <a:gd name="T13" fmla="*/ 134 h 156"/>
                <a:gd name="T14" fmla="*/ 78 w 110"/>
                <a:gd name="T15" fmla="*/ 122 h 156"/>
                <a:gd name="T16" fmla="*/ 72 w 110"/>
                <a:gd name="T17" fmla="*/ 108 h 156"/>
                <a:gd name="T18" fmla="*/ 44 w 110"/>
                <a:gd name="T19" fmla="*/ 92 h 156"/>
                <a:gd name="T20" fmla="*/ 28 w 110"/>
                <a:gd name="T21" fmla="*/ 84 h 156"/>
                <a:gd name="T22" fmla="*/ 10 w 110"/>
                <a:gd name="T23" fmla="*/ 66 h 156"/>
                <a:gd name="T24" fmla="*/ 2 w 110"/>
                <a:gd name="T25" fmla="*/ 50 h 156"/>
                <a:gd name="T26" fmla="*/ 2 w 110"/>
                <a:gd name="T27" fmla="*/ 38 h 156"/>
                <a:gd name="T28" fmla="*/ 6 w 110"/>
                <a:gd name="T29" fmla="*/ 22 h 156"/>
                <a:gd name="T30" fmla="*/ 18 w 110"/>
                <a:gd name="T31" fmla="*/ 10 h 156"/>
                <a:gd name="T32" fmla="*/ 32 w 110"/>
                <a:gd name="T33" fmla="*/ 2 h 156"/>
                <a:gd name="T34" fmla="*/ 50 w 110"/>
                <a:gd name="T35" fmla="*/ 0 h 156"/>
                <a:gd name="T36" fmla="*/ 66 w 110"/>
                <a:gd name="T37" fmla="*/ 0 h 156"/>
                <a:gd name="T38" fmla="*/ 90 w 110"/>
                <a:gd name="T39" fmla="*/ 8 h 156"/>
                <a:gd name="T40" fmla="*/ 102 w 110"/>
                <a:gd name="T41" fmla="*/ 50 h 156"/>
                <a:gd name="T42" fmla="*/ 94 w 110"/>
                <a:gd name="T43" fmla="*/ 50 h 156"/>
                <a:gd name="T44" fmla="*/ 88 w 110"/>
                <a:gd name="T45" fmla="*/ 26 h 156"/>
                <a:gd name="T46" fmla="*/ 76 w 110"/>
                <a:gd name="T47" fmla="*/ 12 h 156"/>
                <a:gd name="T48" fmla="*/ 64 w 110"/>
                <a:gd name="T49" fmla="*/ 8 h 156"/>
                <a:gd name="T50" fmla="*/ 56 w 110"/>
                <a:gd name="T51" fmla="*/ 6 h 156"/>
                <a:gd name="T52" fmla="*/ 46 w 110"/>
                <a:gd name="T53" fmla="*/ 6 h 156"/>
                <a:gd name="T54" fmla="*/ 36 w 110"/>
                <a:gd name="T55" fmla="*/ 12 h 156"/>
                <a:gd name="T56" fmla="*/ 28 w 110"/>
                <a:gd name="T57" fmla="*/ 26 h 156"/>
                <a:gd name="T58" fmla="*/ 28 w 110"/>
                <a:gd name="T59" fmla="*/ 32 h 156"/>
                <a:gd name="T60" fmla="*/ 32 w 110"/>
                <a:gd name="T61" fmla="*/ 42 h 156"/>
                <a:gd name="T62" fmla="*/ 68 w 110"/>
                <a:gd name="T63" fmla="*/ 62 h 156"/>
                <a:gd name="T64" fmla="*/ 80 w 110"/>
                <a:gd name="T65" fmla="*/ 70 h 156"/>
                <a:gd name="T66" fmla="*/ 100 w 110"/>
                <a:gd name="T67" fmla="*/ 86 h 156"/>
                <a:gd name="T68" fmla="*/ 108 w 110"/>
                <a:gd name="T69" fmla="*/ 102 h 156"/>
                <a:gd name="T70" fmla="*/ 110 w 110"/>
                <a:gd name="T71" fmla="*/ 114 h 156"/>
                <a:gd name="T72" fmla="*/ 104 w 110"/>
                <a:gd name="T73" fmla="*/ 134 h 156"/>
                <a:gd name="T74" fmla="*/ 88 w 110"/>
                <a:gd name="T75" fmla="*/ 148 h 156"/>
                <a:gd name="T76" fmla="*/ 70 w 110"/>
                <a:gd name="T77" fmla="*/ 154 h 156"/>
                <a:gd name="T78" fmla="*/ 54 w 110"/>
                <a:gd name="T79" fmla="*/ 156 h 156"/>
                <a:gd name="T80" fmla="*/ 24 w 110"/>
                <a:gd name="T81" fmla="*/ 152 h 156"/>
                <a:gd name="T82" fmla="*/ 0 w 110"/>
                <a:gd name="T83" fmla="*/ 10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156">
                  <a:moveTo>
                    <a:pt x="0" y="100"/>
                  </a:moveTo>
                  <a:lnTo>
                    <a:pt x="6" y="100"/>
                  </a:lnTo>
                  <a:lnTo>
                    <a:pt x="6" y="100"/>
                  </a:lnTo>
                  <a:lnTo>
                    <a:pt x="12" y="122"/>
                  </a:lnTo>
                  <a:lnTo>
                    <a:pt x="18" y="130"/>
                  </a:lnTo>
                  <a:lnTo>
                    <a:pt x="22" y="138"/>
                  </a:lnTo>
                  <a:lnTo>
                    <a:pt x="28" y="142"/>
                  </a:lnTo>
                  <a:lnTo>
                    <a:pt x="36" y="146"/>
                  </a:lnTo>
                  <a:lnTo>
                    <a:pt x="44" y="148"/>
                  </a:lnTo>
                  <a:lnTo>
                    <a:pt x="56" y="148"/>
                  </a:lnTo>
                  <a:lnTo>
                    <a:pt x="56" y="148"/>
                  </a:lnTo>
                  <a:lnTo>
                    <a:pt x="64" y="146"/>
                  </a:lnTo>
                  <a:lnTo>
                    <a:pt x="72" y="142"/>
                  </a:lnTo>
                  <a:lnTo>
                    <a:pt x="76" y="134"/>
                  </a:lnTo>
                  <a:lnTo>
                    <a:pt x="78" y="122"/>
                  </a:lnTo>
                  <a:lnTo>
                    <a:pt x="78" y="122"/>
                  </a:lnTo>
                  <a:lnTo>
                    <a:pt x="76" y="114"/>
                  </a:lnTo>
                  <a:lnTo>
                    <a:pt x="72" y="108"/>
                  </a:lnTo>
                  <a:lnTo>
                    <a:pt x="60" y="100"/>
                  </a:lnTo>
                  <a:lnTo>
                    <a:pt x="44" y="92"/>
                  </a:lnTo>
                  <a:lnTo>
                    <a:pt x="44" y="92"/>
                  </a:lnTo>
                  <a:lnTo>
                    <a:pt x="28" y="84"/>
                  </a:lnTo>
                  <a:lnTo>
                    <a:pt x="16" y="74"/>
                  </a:lnTo>
                  <a:lnTo>
                    <a:pt x="10" y="66"/>
                  </a:lnTo>
                  <a:lnTo>
                    <a:pt x="4" y="58"/>
                  </a:lnTo>
                  <a:lnTo>
                    <a:pt x="2" y="50"/>
                  </a:lnTo>
                  <a:lnTo>
                    <a:pt x="2" y="38"/>
                  </a:lnTo>
                  <a:lnTo>
                    <a:pt x="2" y="38"/>
                  </a:lnTo>
                  <a:lnTo>
                    <a:pt x="2" y="30"/>
                  </a:lnTo>
                  <a:lnTo>
                    <a:pt x="6" y="22"/>
                  </a:lnTo>
                  <a:lnTo>
                    <a:pt x="10" y="16"/>
                  </a:lnTo>
                  <a:lnTo>
                    <a:pt x="18" y="10"/>
                  </a:lnTo>
                  <a:lnTo>
                    <a:pt x="24" y="6"/>
                  </a:lnTo>
                  <a:lnTo>
                    <a:pt x="32" y="2"/>
                  </a:lnTo>
                  <a:lnTo>
                    <a:pt x="42" y="0"/>
                  </a:lnTo>
                  <a:lnTo>
                    <a:pt x="50" y="0"/>
                  </a:lnTo>
                  <a:lnTo>
                    <a:pt x="50" y="0"/>
                  </a:lnTo>
                  <a:lnTo>
                    <a:pt x="66" y="0"/>
                  </a:lnTo>
                  <a:lnTo>
                    <a:pt x="78" y="4"/>
                  </a:lnTo>
                  <a:lnTo>
                    <a:pt x="90" y="8"/>
                  </a:lnTo>
                  <a:lnTo>
                    <a:pt x="100" y="12"/>
                  </a:lnTo>
                  <a:lnTo>
                    <a:pt x="102" y="50"/>
                  </a:lnTo>
                  <a:lnTo>
                    <a:pt x="94" y="50"/>
                  </a:lnTo>
                  <a:lnTo>
                    <a:pt x="94" y="50"/>
                  </a:lnTo>
                  <a:lnTo>
                    <a:pt x="92" y="36"/>
                  </a:lnTo>
                  <a:lnTo>
                    <a:pt x="88" y="26"/>
                  </a:lnTo>
                  <a:lnTo>
                    <a:pt x="82" y="18"/>
                  </a:lnTo>
                  <a:lnTo>
                    <a:pt x="76" y="12"/>
                  </a:lnTo>
                  <a:lnTo>
                    <a:pt x="70" y="10"/>
                  </a:lnTo>
                  <a:lnTo>
                    <a:pt x="64" y="8"/>
                  </a:lnTo>
                  <a:lnTo>
                    <a:pt x="56" y="6"/>
                  </a:lnTo>
                  <a:lnTo>
                    <a:pt x="56" y="6"/>
                  </a:lnTo>
                  <a:lnTo>
                    <a:pt x="50" y="6"/>
                  </a:lnTo>
                  <a:lnTo>
                    <a:pt x="46" y="6"/>
                  </a:lnTo>
                  <a:lnTo>
                    <a:pt x="40" y="8"/>
                  </a:lnTo>
                  <a:lnTo>
                    <a:pt x="36" y="12"/>
                  </a:lnTo>
                  <a:lnTo>
                    <a:pt x="30" y="22"/>
                  </a:lnTo>
                  <a:lnTo>
                    <a:pt x="28" y="26"/>
                  </a:lnTo>
                  <a:lnTo>
                    <a:pt x="28" y="32"/>
                  </a:lnTo>
                  <a:lnTo>
                    <a:pt x="28" y="32"/>
                  </a:lnTo>
                  <a:lnTo>
                    <a:pt x="30" y="38"/>
                  </a:lnTo>
                  <a:lnTo>
                    <a:pt x="32" y="42"/>
                  </a:lnTo>
                  <a:lnTo>
                    <a:pt x="40" y="48"/>
                  </a:lnTo>
                  <a:lnTo>
                    <a:pt x="68" y="62"/>
                  </a:lnTo>
                  <a:lnTo>
                    <a:pt x="68" y="62"/>
                  </a:lnTo>
                  <a:lnTo>
                    <a:pt x="80" y="70"/>
                  </a:lnTo>
                  <a:lnTo>
                    <a:pt x="94" y="78"/>
                  </a:lnTo>
                  <a:lnTo>
                    <a:pt x="100" y="86"/>
                  </a:lnTo>
                  <a:lnTo>
                    <a:pt x="106" y="94"/>
                  </a:lnTo>
                  <a:lnTo>
                    <a:pt x="108" y="102"/>
                  </a:lnTo>
                  <a:lnTo>
                    <a:pt x="110" y="114"/>
                  </a:lnTo>
                  <a:lnTo>
                    <a:pt x="110" y="114"/>
                  </a:lnTo>
                  <a:lnTo>
                    <a:pt x="108" y="124"/>
                  </a:lnTo>
                  <a:lnTo>
                    <a:pt x="104" y="134"/>
                  </a:lnTo>
                  <a:lnTo>
                    <a:pt x="96" y="142"/>
                  </a:lnTo>
                  <a:lnTo>
                    <a:pt x="88" y="148"/>
                  </a:lnTo>
                  <a:lnTo>
                    <a:pt x="80" y="152"/>
                  </a:lnTo>
                  <a:lnTo>
                    <a:pt x="70" y="154"/>
                  </a:lnTo>
                  <a:lnTo>
                    <a:pt x="54" y="156"/>
                  </a:lnTo>
                  <a:lnTo>
                    <a:pt x="54" y="156"/>
                  </a:lnTo>
                  <a:lnTo>
                    <a:pt x="38" y="156"/>
                  </a:lnTo>
                  <a:lnTo>
                    <a:pt x="24" y="152"/>
                  </a:lnTo>
                  <a:lnTo>
                    <a:pt x="0" y="144"/>
                  </a:lnTo>
                  <a:lnTo>
                    <a:pt x="0" y="100"/>
                  </a:lnTo>
                  <a:lnTo>
                    <a:pt x="0" y="100"/>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5"/>
            <p:cNvSpPr>
              <a:spLocks/>
            </p:cNvSpPr>
            <p:nvPr/>
          </p:nvSpPr>
          <p:spPr bwMode="auto">
            <a:xfrm>
              <a:off x="7511" y="7347"/>
              <a:ext cx="291" cy="415"/>
            </a:xfrm>
            <a:custGeom>
              <a:avLst/>
              <a:gdLst>
                <a:gd name="T0" fmla="*/ 52 w 108"/>
                <a:gd name="T1" fmla="*/ 32 h 154"/>
                <a:gd name="T2" fmla="*/ 52 w 108"/>
                <a:gd name="T3" fmla="*/ 32 h 154"/>
                <a:gd name="T4" fmla="*/ 60 w 108"/>
                <a:gd name="T5" fmla="*/ 18 h 154"/>
                <a:gd name="T6" fmla="*/ 68 w 108"/>
                <a:gd name="T7" fmla="*/ 8 h 154"/>
                <a:gd name="T8" fmla="*/ 76 w 108"/>
                <a:gd name="T9" fmla="*/ 2 h 154"/>
                <a:gd name="T10" fmla="*/ 88 w 108"/>
                <a:gd name="T11" fmla="*/ 0 h 154"/>
                <a:gd name="T12" fmla="*/ 88 w 108"/>
                <a:gd name="T13" fmla="*/ 0 h 154"/>
                <a:gd name="T14" fmla="*/ 96 w 108"/>
                <a:gd name="T15" fmla="*/ 2 h 154"/>
                <a:gd name="T16" fmla="*/ 102 w 108"/>
                <a:gd name="T17" fmla="*/ 8 h 154"/>
                <a:gd name="T18" fmla="*/ 108 w 108"/>
                <a:gd name="T19" fmla="*/ 14 h 154"/>
                <a:gd name="T20" fmla="*/ 108 w 108"/>
                <a:gd name="T21" fmla="*/ 24 h 154"/>
                <a:gd name="T22" fmla="*/ 108 w 108"/>
                <a:gd name="T23" fmla="*/ 24 h 154"/>
                <a:gd name="T24" fmla="*/ 104 w 108"/>
                <a:gd name="T25" fmla="*/ 32 h 154"/>
                <a:gd name="T26" fmla="*/ 96 w 108"/>
                <a:gd name="T27" fmla="*/ 38 h 154"/>
                <a:gd name="T28" fmla="*/ 92 w 108"/>
                <a:gd name="T29" fmla="*/ 38 h 154"/>
                <a:gd name="T30" fmla="*/ 88 w 108"/>
                <a:gd name="T31" fmla="*/ 38 h 154"/>
                <a:gd name="T32" fmla="*/ 84 w 108"/>
                <a:gd name="T33" fmla="*/ 38 h 154"/>
                <a:gd name="T34" fmla="*/ 80 w 108"/>
                <a:gd name="T35" fmla="*/ 34 h 154"/>
                <a:gd name="T36" fmla="*/ 80 w 108"/>
                <a:gd name="T37" fmla="*/ 34 h 154"/>
                <a:gd name="T38" fmla="*/ 74 w 108"/>
                <a:gd name="T39" fmla="*/ 30 h 154"/>
                <a:gd name="T40" fmla="*/ 68 w 108"/>
                <a:gd name="T41" fmla="*/ 28 h 154"/>
                <a:gd name="T42" fmla="*/ 62 w 108"/>
                <a:gd name="T43" fmla="*/ 28 h 154"/>
                <a:gd name="T44" fmla="*/ 60 w 108"/>
                <a:gd name="T45" fmla="*/ 32 h 154"/>
                <a:gd name="T46" fmla="*/ 56 w 108"/>
                <a:gd name="T47" fmla="*/ 36 h 154"/>
                <a:gd name="T48" fmla="*/ 54 w 108"/>
                <a:gd name="T49" fmla="*/ 42 h 154"/>
                <a:gd name="T50" fmla="*/ 52 w 108"/>
                <a:gd name="T51" fmla="*/ 54 h 154"/>
                <a:gd name="T52" fmla="*/ 52 w 108"/>
                <a:gd name="T53" fmla="*/ 128 h 154"/>
                <a:gd name="T54" fmla="*/ 52 w 108"/>
                <a:gd name="T55" fmla="*/ 128 h 154"/>
                <a:gd name="T56" fmla="*/ 54 w 108"/>
                <a:gd name="T57" fmla="*/ 140 h 154"/>
                <a:gd name="T58" fmla="*/ 56 w 108"/>
                <a:gd name="T59" fmla="*/ 148 h 154"/>
                <a:gd name="T60" fmla="*/ 64 w 108"/>
                <a:gd name="T61" fmla="*/ 150 h 154"/>
                <a:gd name="T62" fmla="*/ 74 w 108"/>
                <a:gd name="T63" fmla="*/ 152 h 154"/>
                <a:gd name="T64" fmla="*/ 74 w 108"/>
                <a:gd name="T65" fmla="*/ 154 h 154"/>
                <a:gd name="T66" fmla="*/ 0 w 108"/>
                <a:gd name="T67" fmla="*/ 154 h 154"/>
                <a:gd name="T68" fmla="*/ 0 w 108"/>
                <a:gd name="T69" fmla="*/ 152 h 154"/>
                <a:gd name="T70" fmla="*/ 0 w 108"/>
                <a:gd name="T71" fmla="*/ 152 h 154"/>
                <a:gd name="T72" fmla="*/ 10 w 108"/>
                <a:gd name="T73" fmla="*/ 150 h 154"/>
                <a:gd name="T74" fmla="*/ 18 w 108"/>
                <a:gd name="T75" fmla="*/ 148 h 154"/>
                <a:gd name="T76" fmla="*/ 20 w 108"/>
                <a:gd name="T77" fmla="*/ 140 h 154"/>
                <a:gd name="T78" fmla="*/ 22 w 108"/>
                <a:gd name="T79" fmla="*/ 130 h 154"/>
                <a:gd name="T80" fmla="*/ 22 w 108"/>
                <a:gd name="T81" fmla="*/ 48 h 154"/>
                <a:gd name="T82" fmla="*/ 22 w 108"/>
                <a:gd name="T83" fmla="*/ 48 h 154"/>
                <a:gd name="T84" fmla="*/ 22 w 108"/>
                <a:gd name="T85" fmla="*/ 38 h 154"/>
                <a:gd name="T86" fmla="*/ 18 w 108"/>
                <a:gd name="T87" fmla="*/ 32 h 154"/>
                <a:gd name="T88" fmla="*/ 12 w 108"/>
                <a:gd name="T89" fmla="*/ 28 h 154"/>
                <a:gd name="T90" fmla="*/ 2 w 108"/>
                <a:gd name="T91" fmla="*/ 26 h 154"/>
                <a:gd name="T92" fmla="*/ 2 w 108"/>
                <a:gd name="T93" fmla="*/ 26 h 154"/>
                <a:gd name="T94" fmla="*/ 30 w 108"/>
                <a:gd name="T95" fmla="*/ 14 h 154"/>
                <a:gd name="T96" fmla="*/ 52 w 108"/>
                <a:gd name="T97" fmla="*/ 2 h 154"/>
                <a:gd name="T98" fmla="*/ 52 w 108"/>
                <a:gd name="T99" fmla="*/ 32 h 154"/>
                <a:gd name="T100" fmla="*/ 52 w 108"/>
                <a:gd name="T101" fmla="*/ 3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8" h="154">
                  <a:moveTo>
                    <a:pt x="52" y="32"/>
                  </a:moveTo>
                  <a:lnTo>
                    <a:pt x="52" y="32"/>
                  </a:lnTo>
                  <a:lnTo>
                    <a:pt x="60" y="18"/>
                  </a:lnTo>
                  <a:lnTo>
                    <a:pt x="68" y="8"/>
                  </a:lnTo>
                  <a:lnTo>
                    <a:pt x="76" y="2"/>
                  </a:lnTo>
                  <a:lnTo>
                    <a:pt x="88" y="0"/>
                  </a:lnTo>
                  <a:lnTo>
                    <a:pt x="88" y="0"/>
                  </a:lnTo>
                  <a:lnTo>
                    <a:pt x="96" y="2"/>
                  </a:lnTo>
                  <a:lnTo>
                    <a:pt x="102" y="8"/>
                  </a:lnTo>
                  <a:lnTo>
                    <a:pt x="108" y="14"/>
                  </a:lnTo>
                  <a:lnTo>
                    <a:pt x="108" y="24"/>
                  </a:lnTo>
                  <a:lnTo>
                    <a:pt x="108" y="24"/>
                  </a:lnTo>
                  <a:lnTo>
                    <a:pt x="104" y="32"/>
                  </a:lnTo>
                  <a:lnTo>
                    <a:pt x="96" y="38"/>
                  </a:lnTo>
                  <a:lnTo>
                    <a:pt x="92" y="38"/>
                  </a:lnTo>
                  <a:lnTo>
                    <a:pt x="88" y="38"/>
                  </a:lnTo>
                  <a:lnTo>
                    <a:pt x="84" y="38"/>
                  </a:lnTo>
                  <a:lnTo>
                    <a:pt x="80" y="34"/>
                  </a:lnTo>
                  <a:lnTo>
                    <a:pt x="80" y="34"/>
                  </a:lnTo>
                  <a:lnTo>
                    <a:pt x="74" y="30"/>
                  </a:lnTo>
                  <a:lnTo>
                    <a:pt x="68" y="28"/>
                  </a:lnTo>
                  <a:lnTo>
                    <a:pt x="62" y="28"/>
                  </a:lnTo>
                  <a:lnTo>
                    <a:pt x="60" y="32"/>
                  </a:lnTo>
                  <a:lnTo>
                    <a:pt x="56" y="36"/>
                  </a:lnTo>
                  <a:lnTo>
                    <a:pt x="54" y="42"/>
                  </a:lnTo>
                  <a:lnTo>
                    <a:pt x="52" y="54"/>
                  </a:lnTo>
                  <a:lnTo>
                    <a:pt x="52" y="128"/>
                  </a:lnTo>
                  <a:lnTo>
                    <a:pt x="52" y="128"/>
                  </a:lnTo>
                  <a:lnTo>
                    <a:pt x="54" y="140"/>
                  </a:lnTo>
                  <a:lnTo>
                    <a:pt x="56" y="148"/>
                  </a:lnTo>
                  <a:lnTo>
                    <a:pt x="64" y="150"/>
                  </a:lnTo>
                  <a:lnTo>
                    <a:pt x="74" y="152"/>
                  </a:lnTo>
                  <a:lnTo>
                    <a:pt x="74" y="154"/>
                  </a:lnTo>
                  <a:lnTo>
                    <a:pt x="0" y="154"/>
                  </a:lnTo>
                  <a:lnTo>
                    <a:pt x="0" y="152"/>
                  </a:lnTo>
                  <a:lnTo>
                    <a:pt x="0" y="152"/>
                  </a:lnTo>
                  <a:lnTo>
                    <a:pt x="10" y="150"/>
                  </a:lnTo>
                  <a:lnTo>
                    <a:pt x="18" y="148"/>
                  </a:lnTo>
                  <a:lnTo>
                    <a:pt x="20" y="140"/>
                  </a:lnTo>
                  <a:lnTo>
                    <a:pt x="22" y="130"/>
                  </a:lnTo>
                  <a:lnTo>
                    <a:pt x="22" y="48"/>
                  </a:lnTo>
                  <a:lnTo>
                    <a:pt x="22" y="48"/>
                  </a:lnTo>
                  <a:lnTo>
                    <a:pt x="22" y="38"/>
                  </a:lnTo>
                  <a:lnTo>
                    <a:pt x="18" y="32"/>
                  </a:lnTo>
                  <a:lnTo>
                    <a:pt x="12" y="28"/>
                  </a:lnTo>
                  <a:lnTo>
                    <a:pt x="2" y="26"/>
                  </a:lnTo>
                  <a:lnTo>
                    <a:pt x="2" y="26"/>
                  </a:lnTo>
                  <a:lnTo>
                    <a:pt x="30" y="14"/>
                  </a:lnTo>
                  <a:lnTo>
                    <a:pt x="52" y="2"/>
                  </a:lnTo>
                  <a:lnTo>
                    <a:pt x="52" y="32"/>
                  </a:lnTo>
                  <a:lnTo>
                    <a:pt x="52" y="32"/>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noEditPoints="1"/>
            </p:cNvSpPr>
            <p:nvPr/>
          </p:nvSpPr>
          <p:spPr bwMode="auto">
            <a:xfrm>
              <a:off x="7145" y="7347"/>
              <a:ext cx="366" cy="420"/>
            </a:xfrm>
            <a:custGeom>
              <a:avLst/>
              <a:gdLst>
                <a:gd name="T0" fmla="*/ 96 w 136"/>
                <a:gd name="T1" fmla="*/ 50 h 156"/>
                <a:gd name="T2" fmla="*/ 90 w 136"/>
                <a:gd name="T3" fmla="*/ 20 h 156"/>
                <a:gd name="T4" fmla="*/ 80 w 136"/>
                <a:gd name="T5" fmla="*/ 12 h 156"/>
                <a:gd name="T6" fmla="*/ 70 w 136"/>
                <a:gd name="T7" fmla="*/ 8 h 156"/>
                <a:gd name="T8" fmla="*/ 60 w 136"/>
                <a:gd name="T9" fmla="*/ 10 h 156"/>
                <a:gd name="T10" fmla="*/ 48 w 136"/>
                <a:gd name="T11" fmla="*/ 16 h 156"/>
                <a:gd name="T12" fmla="*/ 38 w 136"/>
                <a:gd name="T13" fmla="*/ 28 h 156"/>
                <a:gd name="T14" fmla="*/ 32 w 136"/>
                <a:gd name="T15" fmla="*/ 50 h 156"/>
                <a:gd name="T16" fmla="*/ 96 w 136"/>
                <a:gd name="T17" fmla="*/ 50 h 156"/>
                <a:gd name="T18" fmla="*/ 136 w 136"/>
                <a:gd name="T19" fmla="*/ 106 h 156"/>
                <a:gd name="T20" fmla="*/ 132 w 136"/>
                <a:gd name="T21" fmla="*/ 114 h 156"/>
                <a:gd name="T22" fmla="*/ 122 w 136"/>
                <a:gd name="T23" fmla="*/ 130 h 156"/>
                <a:gd name="T24" fmla="*/ 106 w 136"/>
                <a:gd name="T25" fmla="*/ 144 h 156"/>
                <a:gd name="T26" fmla="*/ 84 w 136"/>
                <a:gd name="T27" fmla="*/ 154 h 156"/>
                <a:gd name="T28" fmla="*/ 70 w 136"/>
                <a:gd name="T29" fmla="*/ 156 h 156"/>
                <a:gd name="T30" fmla="*/ 46 w 136"/>
                <a:gd name="T31" fmla="*/ 152 h 156"/>
                <a:gd name="T32" fmla="*/ 22 w 136"/>
                <a:gd name="T33" fmla="*/ 138 h 156"/>
                <a:gd name="T34" fmla="*/ 6 w 136"/>
                <a:gd name="T35" fmla="*/ 118 h 156"/>
                <a:gd name="T36" fmla="*/ 0 w 136"/>
                <a:gd name="T37" fmla="*/ 86 h 156"/>
                <a:gd name="T38" fmla="*/ 0 w 136"/>
                <a:gd name="T39" fmla="*/ 68 h 156"/>
                <a:gd name="T40" fmla="*/ 10 w 136"/>
                <a:gd name="T41" fmla="*/ 38 h 156"/>
                <a:gd name="T42" fmla="*/ 28 w 136"/>
                <a:gd name="T43" fmla="*/ 14 h 156"/>
                <a:gd name="T44" fmla="*/ 56 w 136"/>
                <a:gd name="T45" fmla="*/ 2 h 156"/>
                <a:gd name="T46" fmla="*/ 74 w 136"/>
                <a:gd name="T47" fmla="*/ 0 h 156"/>
                <a:gd name="T48" fmla="*/ 96 w 136"/>
                <a:gd name="T49" fmla="*/ 4 h 156"/>
                <a:gd name="T50" fmla="*/ 114 w 136"/>
                <a:gd name="T51" fmla="*/ 14 h 156"/>
                <a:gd name="T52" fmla="*/ 128 w 136"/>
                <a:gd name="T53" fmla="*/ 32 h 156"/>
                <a:gd name="T54" fmla="*/ 136 w 136"/>
                <a:gd name="T55" fmla="*/ 58 h 156"/>
                <a:gd name="T56" fmla="*/ 30 w 136"/>
                <a:gd name="T57" fmla="*/ 58 h 156"/>
                <a:gd name="T58" fmla="*/ 30 w 136"/>
                <a:gd name="T59" fmla="*/ 86 h 156"/>
                <a:gd name="T60" fmla="*/ 40 w 136"/>
                <a:gd name="T61" fmla="*/ 112 h 156"/>
                <a:gd name="T62" fmla="*/ 60 w 136"/>
                <a:gd name="T63" fmla="*/ 128 h 156"/>
                <a:gd name="T64" fmla="*/ 86 w 136"/>
                <a:gd name="T65" fmla="*/ 132 h 156"/>
                <a:gd name="T66" fmla="*/ 100 w 136"/>
                <a:gd name="T67" fmla="*/ 130 h 156"/>
                <a:gd name="T68" fmla="*/ 122 w 136"/>
                <a:gd name="T69" fmla="*/ 116 h 156"/>
                <a:gd name="T70" fmla="*/ 132 w 136"/>
                <a:gd name="T71" fmla="*/ 10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 h="156">
                  <a:moveTo>
                    <a:pt x="96" y="50"/>
                  </a:moveTo>
                  <a:lnTo>
                    <a:pt x="96" y="50"/>
                  </a:lnTo>
                  <a:lnTo>
                    <a:pt x="94" y="34"/>
                  </a:lnTo>
                  <a:lnTo>
                    <a:pt x="90" y="20"/>
                  </a:lnTo>
                  <a:lnTo>
                    <a:pt x="86" y="16"/>
                  </a:lnTo>
                  <a:lnTo>
                    <a:pt x="80" y="12"/>
                  </a:lnTo>
                  <a:lnTo>
                    <a:pt x="76" y="10"/>
                  </a:lnTo>
                  <a:lnTo>
                    <a:pt x="70" y="8"/>
                  </a:lnTo>
                  <a:lnTo>
                    <a:pt x="70" y="8"/>
                  </a:lnTo>
                  <a:lnTo>
                    <a:pt x="60" y="10"/>
                  </a:lnTo>
                  <a:lnTo>
                    <a:pt x="54" y="12"/>
                  </a:lnTo>
                  <a:lnTo>
                    <a:pt x="48" y="16"/>
                  </a:lnTo>
                  <a:lnTo>
                    <a:pt x="42" y="22"/>
                  </a:lnTo>
                  <a:lnTo>
                    <a:pt x="38" y="28"/>
                  </a:lnTo>
                  <a:lnTo>
                    <a:pt x="34" y="38"/>
                  </a:lnTo>
                  <a:lnTo>
                    <a:pt x="32" y="50"/>
                  </a:lnTo>
                  <a:lnTo>
                    <a:pt x="96" y="50"/>
                  </a:lnTo>
                  <a:lnTo>
                    <a:pt x="96" y="50"/>
                  </a:lnTo>
                  <a:close/>
                  <a:moveTo>
                    <a:pt x="132" y="104"/>
                  </a:moveTo>
                  <a:lnTo>
                    <a:pt x="136" y="106"/>
                  </a:lnTo>
                  <a:lnTo>
                    <a:pt x="136" y="106"/>
                  </a:lnTo>
                  <a:lnTo>
                    <a:pt x="132" y="114"/>
                  </a:lnTo>
                  <a:lnTo>
                    <a:pt x="128" y="122"/>
                  </a:lnTo>
                  <a:lnTo>
                    <a:pt x="122" y="130"/>
                  </a:lnTo>
                  <a:lnTo>
                    <a:pt x="114" y="138"/>
                  </a:lnTo>
                  <a:lnTo>
                    <a:pt x="106" y="144"/>
                  </a:lnTo>
                  <a:lnTo>
                    <a:pt x="94" y="150"/>
                  </a:lnTo>
                  <a:lnTo>
                    <a:pt x="84" y="154"/>
                  </a:lnTo>
                  <a:lnTo>
                    <a:pt x="70" y="156"/>
                  </a:lnTo>
                  <a:lnTo>
                    <a:pt x="70" y="156"/>
                  </a:lnTo>
                  <a:lnTo>
                    <a:pt x="58" y="154"/>
                  </a:lnTo>
                  <a:lnTo>
                    <a:pt x="46" y="152"/>
                  </a:lnTo>
                  <a:lnTo>
                    <a:pt x="34" y="146"/>
                  </a:lnTo>
                  <a:lnTo>
                    <a:pt x="22" y="138"/>
                  </a:lnTo>
                  <a:lnTo>
                    <a:pt x="14" y="130"/>
                  </a:lnTo>
                  <a:lnTo>
                    <a:pt x="6" y="118"/>
                  </a:lnTo>
                  <a:lnTo>
                    <a:pt x="2" y="102"/>
                  </a:lnTo>
                  <a:lnTo>
                    <a:pt x="0" y="86"/>
                  </a:lnTo>
                  <a:lnTo>
                    <a:pt x="0" y="86"/>
                  </a:lnTo>
                  <a:lnTo>
                    <a:pt x="0" y="68"/>
                  </a:lnTo>
                  <a:lnTo>
                    <a:pt x="4" y="52"/>
                  </a:lnTo>
                  <a:lnTo>
                    <a:pt x="10" y="38"/>
                  </a:lnTo>
                  <a:lnTo>
                    <a:pt x="18" y="26"/>
                  </a:lnTo>
                  <a:lnTo>
                    <a:pt x="28" y="14"/>
                  </a:lnTo>
                  <a:lnTo>
                    <a:pt x="42" y="8"/>
                  </a:lnTo>
                  <a:lnTo>
                    <a:pt x="56" y="2"/>
                  </a:lnTo>
                  <a:lnTo>
                    <a:pt x="74" y="0"/>
                  </a:lnTo>
                  <a:lnTo>
                    <a:pt x="74" y="0"/>
                  </a:lnTo>
                  <a:lnTo>
                    <a:pt x="84" y="2"/>
                  </a:lnTo>
                  <a:lnTo>
                    <a:pt x="96" y="4"/>
                  </a:lnTo>
                  <a:lnTo>
                    <a:pt x="106" y="8"/>
                  </a:lnTo>
                  <a:lnTo>
                    <a:pt x="114" y="14"/>
                  </a:lnTo>
                  <a:lnTo>
                    <a:pt x="122" y="22"/>
                  </a:lnTo>
                  <a:lnTo>
                    <a:pt x="128" y="32"/>
                  </a:lnTo>
                  <a:lnTo>
                    <a:pt x="134" y="44"/>
                  </a:lnTo>
                  <a:lnTo>
                    <a:pt x="136" y="58"/>
                  </a:lnTo>
                  <a:lnTo>
                    <a:pt x="30" y="58"/>
                  </a:lnTo>
                  <a:lnTo>
                    <a:pt x="30" y="58"/>
                  </a:lnTo>
                  <a:lnTo>
                    <a:pt x="28" y="72"/>
                  </a:lnTo>
                  <a:lnTo>
                    <a:pt x="30" y="86"/>
                  </a:lnTo>
                  <a:lnTo>
                    <a:pt x="34" y="100"/>
                  </a:lnTo>
                  <a:lnTo>
                    <a:pt x="40" y="112"/>
                  </a:lnTo>
                  <a:lnTo>
                    <a:pt x="50" y="122"/>
                  </a:lnTo>
                  <a:lnTo>
                    <a:pt x="60" y="128"/>
                  </a:lnTo>
                  <a:lnTo>
                    <a:pt x="72" y="132"/>
                  </a:lnTo>
                  <a:lnTo>
                    <a:pt x="86" y="132"/>
                  </a:lnTo>
                  <a:lnTo>
                    <a:pt x="86" y="132"/>
                  </a:lnTo>
                  <a:lnTo>
                    <a:pt x="100" y="130"/>
                  </a:lnTo>
                  <a:lnTo>
                    <a:pt x="112" y="126"/>
                  </a:lnTo>
                  <a:lnTo>
                    <a:pt x="122" y="116"/>
                  </a:lnTo>
                  <a:lnTo>
                    <a:pt x="132" y="104"/>
                  </a:lnTo>
                  <a:lnTo>
                    <a:pt x="132" y="104"/>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p:nvSpPr>
          <p:spPr bwMode="auto">
            <a:xfrm>
              <a:off x="6752" y="7358"/>
              <a:ext cx="441" cy="426"/>
            </a:xfrm>
            <a:custGeom>
              <a:avLst/>
              <a:gdLst>
                <a:gd name="T0" fmla="*/ 24 w 164"/>
                <a:gd name="T1" fmla="*/ 28 h 158"/>
                <a:gd name="T2" fmla="*/ 24 w 164"/>
                <a:gd name="T3" fmla="*/ 28 h 158"/>
                <a:gd name="T4" fmla="*/ 22 w 164"/>
                <a:gd name="T5" fmla="*/ 24 h 158"/>
                <a:gd name="T6" fmla="*/ 18 w 164"/>
                <a:gd name="T7" fmla="*/ 16 h 158"/>
                <a:gd name="T8" fmla="*/ 10 w 164"/>
                <a:gd name="T9" fmla="*/ 8 h 158"/>
                <a:gd name="T10" fmla="*/ 6 w 164"/>
                <a:gd name="T11" fmla="*/ 6 h 158"/>
                <a:gd name="T12" fmla="*/ 0 w 164"/>
                <a:gd name="T13" fmla="*/ 4 h 158"/>
                <a:gd name="T14" fmla="*/ 0 w 164"/>
                <a:gd name="T15" fmla="*/ 0 h 158"/>
                <a:gd name="T16" fmla="*/ 72 w 164"/>
                <a:gd name="T17" fmla="*/ 0 h 158"/>
                <a:gd name="T18" fmla="*/ 72 w 164"/>
                <a:gd name="T19" fmla="*/ 4 h 158"/>
                <a:gd name="T20" fmla="*/ 72 w 164"/>
                <a:gd name="T21" fmla="*/ 4 h 158"/>
                <a:gd name="T22" fmla="*/ 62 w 164"/>
                <a:gd name="T23" fmla="*/ 6 h 158"/>
                <a:gd name="T24" fmla="*/ 60 w 164"/>
                <a:gd name="T25" fmla="*/ 8 h 158"/>
                <a:gd name="T26" fmla="*/ 56 w 164"/>
                <a:gd name="T27" fmla="*/ 12 h 158"/>
                <a:gd name="T28" fmla="*/ 56 w 164"/>
                <a:gd name="T29" fmla="*/ 16 h 158"/>
                <a:gd name="T30" fmla="*/ 56 w 164"/>
                <a:gd name="T31" fmla="*/ 20 h 158"/>
                <a:gd name="T32" fmla="*/ 60 w 164"/>
                <a:gd name="T33" fmla="*/ 34 h 158"/>
                <a:gd name="T34" fmla="*/ 92 w 164"/>
                <a:gd name="T35" fmla="*/ 110 h 158"/>
                <a:gd name="T36" fmla="*/ 126 w 164"/>
                <a:gd name="T37" fmla="*/ 30 h 158"/>
                <a:gd name="T38" fmla="*/ 126 w 164"/>
                <a:gd name="T39" fmla="*/ 30 h 158"/>
                <a:gd name="T40" fmla="*/ 128 w 164"/>
                <a:gd name="T41" fmla="*/ 20 h 158"/>
                <a:gd name="T42" fmla="*/ 126 w 164"/>
                <a:gd name="T43" fmla="*/ 10 h 158"/>
                <a:gd name="T44" fmla="*/ 120 w 164"/>
                <a:gd name="T45" fmla="*/ 6 h 158"/>
                <a:gd name="T46" fmla="*/ 114 w 164"/>
                <a:gd name="T47" fmla="*/ 4 h 158"/>
                <a:gd name="T48" fmla="*/ 114 w 164"/>
                <a:gd name="T49" fmla="*/ 2 h 158"/>
                <a:gd name="T50" fmla="*/ 164 w 164"/>
                <a:gd name="T51" fmla="*/ 2 h 158"/>
                <a:gd name="T52" fmla="*/ 164 w 164"/>
                <a:gd name="T53" fmla="*/ 4 h 158"/>
                <a:gd name="T54" fmla="*/ 164 w 164"/>
                <a:gd name="T55" fmla="*/ 4 h 158"/>
                <a:gd name="T56" fmla="*/ 156 w 164"/>
                <a:gd name="T57" fmla="*/ 6 h 158"/>
                <a:gd name="T58" fmla="*/ 150 w 164"/>
                <a:gd name="T59" fmla="*/ 10 h 158"/>
                <a:gd name="T60" fmla="*/ 142 w 164"/>
                <a:gd name="T61" fmla="*/ 18 h 158"/>
                <a:gd name="T62" fmla="*/ 136 w 164"/>
                <a:gd name="T63" fmla="*/ 30 h 158"/>
                <a:gd name="T64" fmla="*/ 84 w 164"/>
                <a:gd name="T65" fmla="*/ 158 h 158"/>
                <a:gd name="T66" fmla="*/ 24 w 164"/>
                <a:gd name="T67" fmla="*/ 28 h 158"/>
                <a:gd name="T68" fmla="*/ 24 w 164"/>
                <a:gd name="T69" fmla="*/ 2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 h="158">
                  <a:moveTo>
                    <a:pt x="24" y="28"/>
                  </a:moveTo>
                  <a:lnTo>
                    <a:pt x="24" y="28"/>
                  </a:lnTo>
                  <a:lnTo>
                    <a:pt x="22" y="24"/>
                  </a:lnTo>
                  <a:lnTo>
                    <a:pt x="18" y="16"/>
                  </a:lnTo>
                  <a:lnTo>
                    <a:pt x="10" y="8"/>
                  </a:lnTo>
                  <a:lnTo>
                    <a:pt x="6" y="6"/>
                  </a:lnTo>
                  <a:lnTo>
                    <a:pt x="0" y="4"/>
                  </a:lnTo>
                  <a:lnTo>
                    <a:pt x="0" y="0"/>
                  </a:lnTo>
                  <a:lnTo>
                    <a:pt x="72" y="0"/>
                  </a:lnTo>
                  <a:lnTo>
                    <a:pt x="72" y="4"/>
                  </a:lnTo>
                  <a:lnTo>
                    <a:pt x="72" y="4"/>
                  </a:lnTo>
                  <a:lnTo>
                    <a:pt x="62" y="6"/>
                  </a:lnTo>
                  <a:lnTo>
                    <a:pt x="60" y="8"/>
                  </a:lnTo>
                  <a:lnTo>
                    <a:pt x="56" y="12"/>
                  </a:lnTo>
                  <a:lnTo>
                    <a:pt x="56" y="16"/>
                  </a:lnTo>
                  <a:lnTo>
                    <a:pt x="56" y="20"/>
                  </a:lnTo>
                  <a:lnTo>
                    <a:pt x="60" y="34"/>
                  </a:lnTo>
                  <a:lnTo>
                    <a:pt x="92" y="110"/>
                  </a:lnTo>
                  <a:lnTo>
                    <a:pt x="126" y="30"/>
                  </a:lnTo>
                  <a:lnTo>
                    <a:pt x="126" y="30"/>
                  </a:lnTo>
                  <a:lnTo>
                    <a:pt x="128" y="20"/>
                  </a:lnTo>
                  <a:lnTo>
                    <a:pt x="126" y="10"/>
                  </a:lnTo>
                  <a:lnTo>
                    <a:pt x="120" y="6"/>
                  </a:lnTo>
                  <a:lnTo>
                    <a:pt x="114" y="4"/>
                  </a:lnTo>
                  <a:lnTo>
                    <a:pt x="114" y="2"/>
                  </a:lnTo>
                  <a:lnTo>
                    <a:pt x="164" y="2"/>
                  </a:lnTo>
                  <a:lnTo>
                    <a:pt x="164" y="4"/>
                  </a:lnTo>
                  <a:lnTo>
                    <a:pt x="164" y="4"/>
                  </a:lnTo>
                  <a:lnTo>
                    <a:pt x="156" y="6"/>
                  </a:lnTo>
                  <a:lnTo>
                    <a:pt x="150" y="10"/>
                  </a:lnTo>
                  <a:lnTo>
                    <a:pt x="142" y="18"/>
                  </a:lnTo>
                  <a:lnTo>
                    <a:pt x="136" y="30"/>
                  </a:lnTo>
                  <a:lnTo>
                    <a:pt x="84" y="158"/>
                  </a:lnTo>
                  <a:lnTo>
                    <a:pt x="24" y="28"/>
                  </a:lnTo>
                  <a:lnTo>
                    <a:pt x="24" y="2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p:nvSpPr>
          <p:spPr bwMode="auto">
            <a:xfrm>
              <a:off x="6142" y="7347"/>
              <a:ext cx="448" cy="415"/>
            </a:xfrm>
            <a:custGeom>
              <a:avLst/>
              <a:gdLst>
                <a:gd name="T0" fmla="*/ 52 w 166"/>
                <a:gd name="T1" fmla="*/ 38 h 154"/>
                <a:gd name="T2" fmla="*/ 64 w 166"/>
                <a:gd name="T3" fmla="*/ 20 h 154"/>
                <a:gd name="T4" fmla="*/ 76 w 166"/>
                <a:gd name="T5" fmla="*/ 10 h 154"/>
                <a:gd name="T6" fmla="*/ 104 w 166"/>
                <a:gd name="T7" fmla="*/ 2 h 154"/>
                <a:gd name="T8" fmla="*/ 114 w 166"/>
                <a:gd name="T9" fmla="*/ 4 h 154"/>
                <a:gd name="T10" fmla="*/ 130 w 166"/>
                <a:gd name="T11" fmla="*/ 8 h 154"/>
                <a:gd name="T12" fmla="*/ 140 w 166"/>
                <a:gd name="T13" fmla="*/ 22 h 154"/>
                <a:gd name="T14" fmla="*/ 146 w 166"/>
                <a:gd name="T15" fmla="*/ 44 h 154"/>
                <a:gd name="T16" fmla="*/ 146 w 166"/>
                <a:gd name="T17" fmla="*/ 128 h 154"/>
                <a:gd name="T18" fmla="*/ 148 w 166"/>
                <a:gd name="T19" fmla="*/ 142 h 154"/>
                <a:gd name="T20" fmla="*/ 156 w 166"/>
                <a:gd name="T21" fmla="*/ 150 h 154"/>
                <a:gd name="T22" fmla="*/ 166 w 166"/>
                <a:gd name="T23" fmla="*/ 154 h 154"/>
                <a:gd name="T24" fmla="*/ 102 w 166"/>
                <a:gd name="T25" fmla="*/ 152 h 154"/>
                <a:gd name="T26" fmla="*/ 108 w 166"/>
                <a:gd name="T27" fmla="*/ 150 h 154"/>
                <a:gd name="T28" fmla="*/ 116 w 166"/>
                <a:gd name="T29" fmla="*/ 138 h 154"/>
                <a:gd name="T30" fmla="*/ 116 w 166"/>
                <a:gd name="T31" fmla="*/ 54 h 154"/>
                <a:gd name="T32" fmla="*/ 116 w 166"/>
                <a:gd name="T33" fmla="*/ 46 h 154"/>
                <a:gd name="T34" fmla="*/ 110 w 166"/>
                <a:gd name="T35" fmla="*/ 36 h 154"/>
                <a:gd name="T36" fmla="*/ 96 w 166"/>
                <a:gd name="T37" fmla="*/ 26 h 154"/>
                <a:gd name="T38" fmla="*/ 72 w 166"/>
                <a:gd name="T39" fmla="*/ 28 h 154"/>
                <a:gd name="T40" fmla="*/ 58 w 166"/>
                <a:gd name="T41" fmla="*/ 40 h 154"/>
                <a:gd name="T42" fmla="*/ 54 w 166"/>
                <a:gd name="T43" fmla="*/ 52 h 154"/>
                <a:gd name="T44" fmla="*/ 52 w 166"/>
                <a:gd name="T45" fmla="*/ 130 h 154"/>
                <a:gd name="T46" fmla="*/ 54 w 166"/>
                <a:gd name="T47" fmla="*/ 140 h 154"/>
                <a:gd name="T48" fmla="*/ 68 w 166"/>
                <a:gd name="T49" fmla="*/ 150 h 154"/>
                <a:gd name="T50" fmla="*/ 78 w 166"/>
                <a:gd name="T51" fmla="*/ 154 h 154"/>
                <a:gd name="T52" fmla="*/ 0 w 166"/>
                <a:gd name="T53" fmla="*/ 152 h 154"/>
                <a:gd name="T54" fmla="*/ 10 w 166"/>
                <a:gd name="T55" fmla="*/ 150 h 154"/>
                <a:gd name="T56" fmla="*/ 20 w 166"/>
                <a:gd name="T57" fmla="*/ 136 h 154"/>
                <a:gd name="T58" fmla="*/ 22 w 166"/>
                <a:gd name="T59" fmla="*/ 54 h 154"/>
                <a:gd name="T60" fmla="*/ 20 w 166"/>
                <a:gd name="T61" fmla="*/ 38 h 154"/>
                <a:gd name="T62" fmla="*/ 12 w 166"/>
                <a:gd name="T63" fmla="*/ 28 h 154"/>
                <a:gd name="T64" fmla="*/ 2 w 166"/>
                <a:gd name="T65" fmla="*/ 26 h 154"/>
                <a:gd name="T66" fmla="*/ 52 w 166"/>
                <a:gd name="T67" fmla="*/ 0 h 154"/>
                <a:gd name="T68" fmla="*/ 52 w 166"/>
                <a:gd name="T69" fmla="*/ 38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154">
                  <a:moveTo>
                    <a:pt x="52" y="38"/>
                  </a:moveTo>
                  <a:lnTo>
                    <a:pt x="52" y="38"/>
                  </a:lnTo>
                  <a:lnTo>
                    <a:pt x="58" y="28"/>
                  </a:lnTo>
                  <a:lnTo>
                    <a:pt x="64" y="20"/>
                  </a:lnTo>
                  <a:lnTo>
                    <a:pt x="70" y="14"/>
                  </a:lnTo>
                  <a:lnTo>
                    <a:pt x="76" y="10"/>
                  </a:lnTo>
                  <a:lnTo>
                    <a:pt x="90" y="4"/>
                  </a:lnTo>
                  <a:lnTo>
                    <a:pt x="104" y="2"/>
                  </a:lnTo>
                  <a:lnTo>
                    <a:pt x="104" y="2"/>
                  </a:lnTo>
                  <a:lnTo>
                    <a:pt x="114" y="4"/>
                  </a:lnTo>
                  <a:lnTo>
                    <a:pt x="124" y="6"/>
                  </a:lnTo>
                  <a:lnTo>
                    <a:pt x="130" y="8"/>
                  </a:lnTo>
                  <a:lnTo>
                    <a:pt x="136" y="14"/>
                  </a:lnTo>
                  <a:lnTo>
                    <a:pt x="140" y="22"/>
                  </a:lnTo>
                  <a:lnTo>
                    <a:pt x="144" y="32"/>
                  </a:lnTo>
                  <a:lnTo>
                    <a:pt x="146" y="44"/>
                  </a:lnTo>
                  <a:lnTo>
                    <a:pt x="146" y="58"/>
                  </a:lnTo>
                  <a:lnTo>
                    <a:pt x="146" y="128"/>
                  </a:lnTo>
                  <a:lnTo>
                    <a:pt x="146" y="128"/>
                  </a:lnTo>
                  <a:lnTo>
                    <a:pt x="148" y="142"/>
                  </a:lnTo>
                  <a:lnTo>
                    <a:pt x="152" y="148"/>
                  </a:lnTo>
                  <a:lnTo>
                    <a:pt x="156" y="150"/>
                  </a:lnTo>
                  <a:lnTo>
                    <a:pt x="164" y="152"/>
                  </a:lnTo>
                  <a:lnTo>
                    <a:pt x="166" y="154"/>
                  </a:lnTo>
                  <a:lnTo>
                    <a:pt x="102" y="154"/>
                  </a:lnTo>
                  <a:lnTo>
                    <a:pt x="102" y="152"/>
                  </a:lnTo>
                  <a:lnTo>
                    <a:pt x="102" y="152"/>
                  </a:lnTo>
                  <a:lnTo>
                    <a:pt x="108" y="150"/>
                  </a:lnTo>
                  <a:lnTo>
                    <a:pt x="114" y="146"/>
                  </a:lnTo>
                  <a:lnTo>
                    <a:pt x="116" y="138"/>
                  </a:lnTo>
                  <a:lnTo>
                    <a:pt x="116" y="128"/>
                  </a:lnTo>
                  <a:lnTo>
                    <a:pt x="116" y="54"/>
                  </a:lnTo>
                  <a:lnTo>
                    <a:pt x="116" y="54"/>
                  </a:lnTo>
                  <a:lnTo>
                    <a:pt x="116" y="46"/>
                  </a:lnTo>
                  <a:lnTo>
                    <a:pt x="114" y="40"/>
                  </a:lnTo>
                  <a:lnTo>
                    <a:pt x="110" y="36"/>
                  </a:lnTo>
                  <a:lnTo>
                    <a:pt x="106" y="30"/>
                  </a:lnTo>
                  <a:lnTo>
                    <a:pt x="96" y="26"/>
                  </a:lnTo>
                  <a:lnTo>
                    <a:pt x="84" y="24"/>
                  </a:lnTo>
                  <a:lnTo>
                    <a:pt x="72" y="28"/>
                  </a:lnTo>
                  <a:lnTo>
                    <a:pt x="62" y="34"/>
                  </a:lnTo>
                  <a:lnTo>
                    <a:pt x="58" y="40"/>
                  </a:lnTo>
                  <a:lnTo>
                    <a:pt x="56" y="46"/>
                  </a:lnTo>
                  <a:lnTo>
                    <a:pt x="54" y="52"/>
                  </a:lnTo>
                  <a:lnTo>
                    <a:pt x="52" y="60"/>
                  </a:lnTo>
                  <a:lnTo>
                    <a:pt x="52" y="130"/>
                  </a:lnTo>
                  <a:lnTo>
                    <a:pt x="52" y="130"/>
                  </a:lnTo>
                  <a:lnTo>
                    <a:pt x="54" y="140"/>
                  </a:lnTo>
                  <a:lnTo>
                    <a:pt x="60" y="146"/>
                  </a:lnTo>
                  <a:lnTo>
                    <a:pt x="68" y="150"/>
                  </a:lnTo>
                  <a:lnTo>
                    <a:pt x="78" y="152"/>
                  </a:lnTo>
                  <a:lnTo>
                    <a:pt x="78" y="154"/>
                  </a:lnTo>
                  <a:lnTo>
                    <a:pt x="0" y="154"/>
                  </a:lnTo>
                  <a:lnTo>
                    <a:pt x="0" y="152"/>
                  </a:lnTo>
                  <a:lnTo>
                    <a:pt x="0" y="152"/>
                  </a:lnTo>
                  <a:lnTo>
                    <a:pt x="10" y="150"/>
                  </a:lnTo>
                  <a:lnTo>
                    <a:pt x="16" y="144"/>
                  </a:lnTo>
                  <a:lnTo>
                    <a:pt x="20" y="136"/>
                  </a:lnTo>
                  <a:lnTo>
                    <a:pt x="22" y="124"/>
                  </a:lnTo>
                  <a:lnTo>
                    <a:pt x="22" y="54"/>
                  </a:lnTo>
                  <a:lnTo>
                    <a:pt x="22" y="54"/>
                  </a:lnTo>
                  <a:lnTo>
                    <a:pt x="20" y="38"/>
                  </a:lnTo>
                  <a:lnTo>
                    <a:pt x="18" y="30"/>
                  </a:lnTo>
                  <a:lnTo>
                    <a:pt x="12" y="28"/>
                  </a:lnTo>
                  <a:lnTo>
                    <a:pt x="2" y="26"/>
                  </a:lnTo>
                  <a:lnTo>
                    <a:pt x="2" y="26"/>
                  </a:lnTo>
                  <a:lnTo>
                    <a:pt x="28" y="14"/>
                  </a:lnTo>
                  <a:lnTo>
                    <a:pt x="52" y="0"/>
                  </a:lnTo>
                  <a:lnTo>
                    <a:pt x="52" y="38"/>
                  </a:lnTo>
                  <a:lnTo>
                    <a:pt x="52" y="3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p:nvSpPr>
          <p:spPr bwMode="auto">
            <a:xfrm>
              <a:off x="5593" y="7169"/>
              <a:ext cx="614" cy="620"/>
            </a:xfrm>
            <a:custGeom>
              <a:avLst/>
              <a:gdLst>
                <a:gd name="T0" fmla="*/ 0 w 228"/>
                <a:gd name="T1" fmla="*/ 0 h 230"/>
                <a:gd name="T2" fmla="*/ 98 w 228"/>
                <a:gd name="T3" fmla="*/ 8 h 230"/>
                <a:gd name="T4" fmla="*/ 82 w 228"/>
                <a:gd name="T5" fmla="*/ 8 h 230"/>
                <a:gd name="T6" fmla="*/ 72 w 228"/>
                <a:gd name="T7" fmla="*/ 14 h 230"/>
                <a:gd name="T8" fmla="*/ 66 w 228"/>
                <a:gd name="T9" fmla="*/ 22 h 230"/>
                <a:gd name="T10" fmla="*/ 64 w 228"/>
                <a:gd name="T11" fmla="*/ 40 h 230"/>
                <a:gd name="T12" fmla="*/ 64 w 228"/>
                <a:gd name="T13" fmla="*/ 152 h 230"/>
                <a:gd name="T14" fmla="*/ 68 w 228"/>
                <a:gd name="T15" fmla="*/ 184 h 230"/>
                <a:gd name="T16" fmla="*/ 80 w 228"/>
                <a:gd name="T17" fmla="*/ 204 h 230"/>
                <a:gd name="T18" fmla="*/ 100 w 228"/>
                <a:gd name="T19" fmla="*/ 216 h 230"/>
                <a:gd name="T20" fmla="*/ 126 w 228"/>
                <a:gd name="T21" fmla="*/ 218 h 230"/>
                <a:gd name="T22" fmla="*/ 136 w 228"/>
                <a:gd name="T23" fmla="*/ 216 h 230"/>
                <a:gd name="T24" fmla="*/ 156 w 228"/>
                <a:gd name="T25" fmla="*/ 206 h 230"/>
                <a:gd name="T26" fmla="*/ 172 w 228"/>
                <a:gd name="T27" fmla="*/ 190 h 230"/>
                <a:gd name="T28" fmla="*/ 184 w 228"/>
                <a:gd name="T29" fmla="*/ 164 h 230"/>
                <a:gd name="T30" fmla="*/ 186 w 228"/>
                <a:gd name="T31" fmla="*/ 36 h 230"/>
                <a:gd name="T32" fmla="*/ 186 w 228"/>
                <a:gd name="T33" fmla="*/ 26 h 230"/>
                <a:gd name="T34" fmla="*/ 178 w 228"/>
                <a:gd name="T35" fmla="*/ 14 h 230"/>
                <a:gd name="T36" fmla="*/ 162 w 228"/>
                <a:gd name="T37" fmla="*/ 8 h 230"/>
                <a:gd name="T38" fmla="*/ 154 w 228"/>
                <a:gd name="T39" fmla="*/ 0 h 230"/>
                <a:gd name="T40" fmla="*/ 228 w 228"/>
                <a:gd name="T41" fmla="*/ 8 h 230"/>
                <a:gd name="T42" fmla="*/ 220 w 228"/>
                <a:gd name="T43" fmla="*/ 8 h 230"/>
                <a:gd name="T44" fmla="*/ 204 w 228"/>
                <a:gd name="T45" fmla="*/ 14 h 230"/>
                <a:gd name="T46" fmla="*/ 198 w 228"/>
                <a:gd name="T47" fmla="*/ 26 h 230"/>
                <a:gd name="T48" fmla="*/ 196 w 228"/>
                <a:gd name="T49" fmla="*/ 154 h 230"/>
                <a:gd name="T50" fmla="*/ 194 w 228"/>
                <a:gd name="T51" fmla="*/ 172 h 230"/>
                <a:gd name="T52" fmla="*/ 180 w 228"/>
                <a:gd name="T53" fmla="*/ 202 h 230"/>
                <a:gd name="T54" fmla="*/ 156 w 228"/>
                <a:gd name="T55" fmla="*/ 220 h 230"/>
                <a:gd name="T56" fmla="*/ 130 w 228"/>
                <a:gd name="T57" fmla="*/ 228 h 230"/>
                <a:gd name="T58" fmla="*/ 120 w 228"/>
                <a:gd name="T59" fmla="*/ 230 h 230"/>
                <a:gd name="T60" fmla="*/ 88 w 228"/>
                <a:gd name="T61" fmla="*/ 228 h 230"/>
                <a:gd name="T62" fmla="*/ 58 w 228"/>
                <a:gd name="T63" fmla="*/ 218 h 230"/>
                <a:gd name="T64" fmla="*/ 42 w 228"/>
                <a:gd name="T65" fmla="*/ 200 h 230"/>
                <a:gd name="T66" fmla="*/ 34 w 228"/>
                <a:gd name="T67" fmla="*/ 186 h 230"/>
                <a:gd name="T68" fmla="*/ 30 w 228"/>
                <a:gd name="T69" fmla="*/ 164 h 230"/>
                <a:gd name="T70" fmla="*/ 28 w 228"/>
                <a:gd name="T71" fmla="*/ 36 h 230"/>
                <a:gd name="T72" fmla="*/ 28 w 228"/>
                <a:gd name="T73" fmla="*/ 24 h 230"/>
                <a:gd name="T74" fmla="*/ 22 w 228"/>
                <a:gd name="T75" fmla="*/ 14 h 230"/>
                <a:gd name="T76" fmla="*/ 14 w 228"/>
                <a:gd name="T77" fmla="*/ 10 h 230"/>
                <a:gd name="T78" fmla="*/ 0 w 228"/>
                <a:gd name="T79"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8" h="230">
                  <a:moveTo>
                    <a:pt x="0" y="8"/>
                  </a:moveTo>
                  <a:lnTo>
                    <a:pt x="0" y="0"/>
                  </a:lnTo>
                  <a:lnTo>
                    <a:pt x="98" y="0"/>
                  </a:lnTo>
                  <a:lnTo>
                    <a:pt x="98" y="8"/>
                  </a:lnTo>
                  <a:lnTo>
                    <a:pt x="98" y="8"/>
                  </a:lnTo>
                  <a:lnTo>
                    <a:pt x="82" y="8"/>
                  </a:lnTo>
                  <a:lnTo>
                    <a:pt x="78" y="10"/>
                  </a:lnTo>
                  <a:lnTo>
                    <a:pt x="72" y="14"/>
                  </a:lnTo>
                  <a:lnTo>
                    <a:pt x="68" y="18"/>
                  </a:lnTo>
                  <a:lnTo>
                    <a:pt x="66" y="22"/>
                  </a:lnTo>
                  <a:lnTo>
                    <a:pt x="64" y="30"/>
                  </a:lnTo>
                  <a:lnTo>
                    <a:pt x="64" y="40"/>
                  </a:lnTo>
                  <a:lnTo>
                    <a:pt x="64" y="152"/>
                  </a:lnTo>
                  <a:lnTo>
                    <a:pt x="64" y="152"/>
                  </a:lnTo>
                  <a:lnTo>
                    <a:pt x="66" y="170"/>
                  </a:lnTo>
                  <a:lnTo>
                    <a:pt x="68" y="184"/>
                  </a:lnTo>
                  <a:lnTo>
                    <a:pt x="74" y="196"/>
                  </a:lnTo>
                  <a:lnTo>
                    <a:pt x="80" y="204"/>
                  </a:lnTo>
                  <a:lnTo>
                    <a:pt x="88" y="212"/>
                  </a:lnTo>
                  <a:lnTo>
                    <a:pt x="100" y="216"/>
                  </a:lnTo>
                  <a:lnTo>
                    <a:pt x="112" y="218"/>
                  </a:lnTo>
                  <a:lnTo>
                    <a:pt x="126" y="218"/>
                  </a:lnTo>
                  <a:lnTo>
                    <a:pt x="126" y="218"/>
                  </a:lnTo>
                  <a:lnTo>
                    <a:pt x="136" y="216"/>
                  </a:lnTo>
                  <a:lnTo>
                    <a:pt x="146" y="212"/>
                  </a:lnTo>
                  <a:lnTo>
                    <a:pt x="156" y="206"/>
                  </a:lnTo>
                  <a:lnTo>
                    <a:pt x="164" y="198"/>
                  </a:lnTo>
                  <a:lnTo>
                    <a:pt x="172" y="190"/>
                  </a:lnTo>
                  <a:lnTo>
                    <a:pt x="180" y="178"/>
                  </a:lnTo>
                  <a:lnTo>
                    <a:pt x="184" y="164"/>
                  </a:lnTo>
                  <a:lnTo>
                    <a:pt x="186" y="152"/>
                  </a:lnTo>
                  <a:lnTo>
                    <a:pt x="186" y="36"/>
                  </a:lnTo>
                  <a:lnTo>
                    <a:pt x="186" y="36"/>
                  </a:lnTo>
                  <a:lnTo>
                    <a:pt x="186" y="26"/>
                  </a:lnTo>
                  <a:lnTo>
                    <a:pt x="182" y="18"/>
                  </a:lnTo>
                  <a:lnTo>
                    <a:pt x="178" y="14"/>
                  </a:lnTo>
                  <a:lnTo>
                    <a:pt x="172" y="10"/>
                  </a:lnTo>
                  <a:lnTo>
                    <a:pt x="162" y="8"/>
                  </a:lnTo>
                  <a:lnTo>
                    <a:pt x="154" y="8"/>
                  </a:lnTo>
                  <a:lnTo>
                    <a:pt x="154" y="0"/>
                  </a:lnTo>
                  <a:lnTo>
                    <a:pt x="228" y="0"/>
                  </a:lnTo>
                  <a:lnTo>
                    <a:pt x="228" y="8"/>
                  </a:lnTo>
                  <a:lnTo>
                    <a:pt x="228" y="8"/>
                  </a:lnTo>
                  <a:lnTo>
                    <a:pt x="220" y="8"/>
                  </a:lnTo>
                  <a:lnTo>
                    <a:pt x="208" y="10"/>
                  </a:lnTo>
                  <a:lnTo>
                    <a:pt x="204" y="14"/>
                  </a:lnTo>
                  <a:lnTo>
                    <a:pt x="200" y="18"/>
                  </a:lnTo>
                  <a:lnTo>
                    <a:pt x="198" y="26"/>
                  </a:lnTo>
                  <a:lnTo>
                    <a:pt x="196" y="36"/>
                  </a:lnTo>
                  <a:lnTo>
                    <a:pt x="196" y="154"/>
                  </a:lnTo>
                  <a:lnTo>
                    <a:pt x="196" y="154"/>
                  </a:lnTo>
                  <a:lnTo>
                    <a:pt x="194" y="172"/>
                  </a:lnTo>
                  <a:lnTo>
                    <a:pt x="188" y="188"/>
                  </a:lnTo>
                  <a:lnTo>
                    <a:pt x="180" y="202"/>
                  </a:lnTo>
                  <a:lnTo>
                    <a:pt x="168" y="212"/>
                  </a:lnTo>
                  <a:lnTo>
                    <a:pt x="156" y="220"/>
                  </a:lnTo>
                  <a:lnTo>
                    <a:pt x="144" y="226"/>
                  </a:lnTo>
                  <a:lnTo>
                    <a:pt x="130" y="228"/>
                  </a:lnTo>
                  <a:lnTo>
                    <a:pt x="120" y="230"/>
                  </a:lnTo>
                  <a:lnTo>
                    <a:pt x="120" y="230"/>
                  </a:lnTo>
                  <a:lnTo>
                    <a:pt x="104" y="230"/>
                  </a:lnTo>
                  <a:lnTo>
                    <a:pt x="88" y="228"/>
                  </a:lnTo>
                  <a:lnTo>
                    <a:pt x="72" y="224"/>
                  </a:lnTo>
                  <a:lnTo>
                    <a:pt x="58" y="218"/>
                  </a:lnTo>
                  <a:lnTo>
                    <a:pt x="46" y="208"/>
                  </a:lnTo>
                  <a:lnTo>
                    <a:pt x="42" y="200"/>
                  </a:lnTo>
                  <a:lnTo>
                    <a:pt x="38" y="194"/>
                  </a:lnTo>
                  <a:lnTo>
                    <a:pt x="34" y="186"/>
                  </a:lnTo>
                  <a:lnTo>
                    <a:pt x="32" y="176"/>
                  </a:lnTo>
                  <a:lnTo>
                    <a:pt x="30" y="164"/>
                  </a:lnTo>
                  <a:lnTo>
                    <a:pt x="30" y="152"/>
                  </a:lnTo>
                  <a:lnTo>
                    <a:pt x="28" y="36"/>
                  </a:lnTo>
                  <a:lnTo>
                    <a:pt x="28" y="36"/>
                  </a:lnTo>
                  <a:lnTo>
                    <a:pt x="28" y="24"/>
                  </a:lnTo>
                  <a:lnTo>
                    <a:pt x="26" y="18"/>
                  </a:lnTo>
                  <a:lnTo>
                    <a:pt x="22" y="14"/>
                  </a:lnTo>
                  <a:lnTo>
                    <a:pt x="20" y="12"/>
                  </a:lnTo>
                  <a:lnTo>
                    <a:pt x="14" y="10"/>
                  </a:lnTo>
                  <a:lnTo>
                    <a:pt x="0" y="8"/>
                  </a:lnTo>
                  <a:lnTo>
                    <a:pt x="0" y="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noEditPoints="1"/>
            </p:cNvSpPr>
            <p:nvPr/>
          </p:nvSpPr>
          <p:spPr bwMode="auto">
            <a:xfrm>
              <a:off x="6584" y="7202"/>
              <a:ext cx="189" cy="560"/>
            </a:xfrm>
            <a:custGeom>
              <a:avLst/>
              <a:gdLst>
                <a:gd name="T0" fmla="*/ 40 w 70"/>
                <a:gd name="T1" fmla="*/ 0 h 208"/>
                <a:gd name="T2" fmla="*/ 40 w 70"/>
                <a:gd name="T3" fmla="*/ 0 h 208"/>
                <a:gd name="T4" fmla="*/ 48 w 70"/>
                <a:gd name="T5" fmla="*/ 0 h 208"/>
                <a:gd name="T6" fmla="*/ 54 w 70"/>
                <a:gd name="T7" fmla="*/ 6 h 208"/>
                <a:gd name="T8" fmla="*/ 58 w 70"/>
                <a:gd name="T9" fmla="*/ 12 h 208"/>
                <a:gd name="T10" fmla="*/ 60 w 70"/>
                <a:gd name="T11" fmla="*/ 18 h 208"/>
                <a:gd name="T12" fmla="*/ 60 w 70"/>
                <a:gd name="T13" fmla="*/ 18 h 208"/>
                <a:gd name="T14" fmla="*/ 58 w 70"/>
                <a:gd name="T15" fmla="*/ 26 h 208"/>
                <a:gd name="T16" fmla="*/ 54 w 70"/>
                <a:gd name="T17" fmla="*/ 34 h 208"/>
                <a:gd name="T18" fmla="*/ 48 w 70"/>
                <a:gd name="T19" fmla="*/ 38 h 208"/>
                <a:gd name="T20" fmla="*/ 40 w 70"/>
                <a:gd name="T21" fmla="*/ 40 h 208"/>
                <a:gd name="T22" fmla="*/ 40 w 70"/>
                <a:gd name="T23" fmla="*/ 40 h 208"/>
                <a:gd name="T24" fmla="*/ 32 w 70"/>
                <a:gd name="T25" fmla="*/ 38 h 208"/>
                <a:gd name="T26" fmla="*/ 26 w 70"/>
                <a:gd name="T27" fmla="*/ 34 h 208"/>
                <a:gd name="T28" fmla="*/ 22 w 70"/>
                <a:gd name="T29" fmla="*/ 26 h 208"/>
                <a:gd name="T30" fmla="*/ 20 w 70"/>
                <a:gd name="T31" fmla="*/ 18 h 208"/>
                <a:gd name="T32" fmla="*/ 20 w 70"/>
                <a:gd name="T33" fmla="*/ 18 h 208"/>
                <a:gd name="T34" fmla="*/ 22 w 70"/>
                <a:gd name="T35" fmla="*/ 12 h 208"/>
                <a:gd name="T36" fmla="*/ 26 w 70"/>
                <a:gd name="T37" fmla="*/ 6 h 208"/>
                <a:gd name="T38" fmla="*/ 32 w 70"/>
                <a:gd name="T39" fmla="*/ 0 h 208"/>
                <a:gd name="T40" fmla="*/ 40 w 70"/>
                <a:gd name="T41" fmla="*/ 0 h 208"/>
                <a:gd name="T42" fmla="*/ 40 w 70"/>
                <a:gd name="T43" fmla="*/ 0 h 208"/>
                <a:gd name="T44" fmla="*/ 24 w 70"/>
                <a:gd name="T45" fmla="*/ 98 h 208"/>
                <a:gd name="T46" fmla="*/ 24 w 70"/>
                <a:gd name="T47" fmla="*/ 98 h 208"/>
                <a:gd name="T48" fmla="*/ 24 w 70"/>
                <a:gd name="T49" fmla="*/ 92 h 208"/>
                <a:gd name="T50" fmla="*/ 22 w 70"/>
                <a:gd name="T51" fmla="*/ 86 h 208"/>
                <a:gd name="T52" fmla="*/ 20 w 70"/>
                <a:gd name="T53" fmla="*/ 84 h 208"/>
                <a:gd name="T54" fmla="*/ 16 w 70"/>
                <a:gd name="T55" fmla="*/ 82 h 208"/>
                <a:gd name="T56" fmla="*/ 4 w 70"/>
                <a:gd name="T57" fmla="*/ 80 h 208"/>
                <a:gd name="T58" fmla="*/ 4 w 70"/>
                <a:gd name="T59" fmla="*/ 80 h 208"/>
                <a:gd name="T60" fmla="*/ 30 w 70"/>
                <a:gd name="T61" fmla="*/ 68 h 208"/>
                <a:gd name="T62" fmla="*/ 54 w 70"/>
                <a:gd name="T63" fmla="*/ 56 h 208"/>
                <a:gd name="T64" fmla="*/ 54 w 70"/>
                <a:gd name="T65" fmla="*/ 182 h 208"/>
                <a:gd name="T66" fmla="*/ 54 w 70"/>
                <a:gd name="T67" fmla="*/ 182 h 208"/>
                <a:gd name="T68" fmla="*/ 54 w 70"/>
                <a:gd name="T69" fmla="*/ 194 h 208"/>
                <a:gd name="T70" fmla="*/ 56 w 70"/>
                <a:gd name="T71" fmla="*/ 202 h 208"/>
                <a:gd name="T72" fmla="*/ 62 w 70"/>
                <a:gd name="T73" fmla="*/ 204 h 208"/>
                <a:gd name="T74" fmla="*/ 70 w 70"/>
                <a:gd name="T75" fmla="*/ 206 h 208"/>
                <a:gd name="T76" fmla="*/ 70 w 70"/>
                <a:gd name="T77" fmla="*/ 208 h 208"/>
                <a:gd name="T78" fmla="*/ 0 w 70"/>
                <a:gd name="T79" fmla="*/ 208 h 208"/>
                <a:gd name="T80" fmla="*/ 0 w 70"/>
                <a:gd name="T81" fmla="*/ 206 h 208"/>
                <a:gd name="T82" fmla="*/ 0 w 70"/>
                <a:gd name="T83" fmla="*/ 206 h 208"/>
                <a:gd name="T84" fmla="*/ 12 w 70"/>
                <a:gd name="T85" fmla="*/ 204 h 208"/>
                <a:gd name="T86" fmla="*/ 20 w 70"/>
                <a:gd name="T87" fmla="*/ 200 h 208"/>
                <a:gd name="T88" fmla="*/ 22 w 70"/>
                <a:gd name="T89" fmla="*/ 192 h 208"/>
                <a:gd name="T90" fmla="*/ 24 w 70"/>
                <a:gd name="T91" fmla="*/ 182 h 208"/>
                <a:gd name="T92" fmla="*/ 24 w 70"/>
                <a:gd name="T93" fmla="*/ 98 h 208"/>
                <a:gd name="T94" fmla="*/ 24 w 70"/>
                <a:gd name="T95" fmla="*/ 9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 h="208">
                  <a:moveTo>
                    <a:pt x="40" y="0"/>
                  </a:moveTo>
                  <a:lnTo>
                    <a:pt x="40" y="0"/>
                  </a:lnTo>
                  <a:lnTo>
                    <a:pt x="48" y="0"/>
                  </a:lnTo>
                  <a:lnTo>
                    <a:pt x="54" y="6"/>
                  </a:lnTo>
                  <a:lnTo>
                    <a:pt x="58" y="12"/>
                  </a:lnTo>
                  <a:lnTo>
                    <a:pt x="60" y="18"/>
                  </a:lnTo>
                  <a:lnTo>
                    <a:pt x="60" y="18"/>
                  </a:lnTo>
                  <a:lnTo>
                    <a:pt x="58" y="26"/>
                  </a:lnTo>
                  <a:lnTo>
                    <a:pt x="54" y="34"/>
                  </a:lnTo>
                  <a:lnTo>
                    <a:pt x="48" y="38"/>
                  </a:lnTo>
                  <a:lnTo>
                    <a:pt x="40" y="40"/>
                  </a:lnTo>
                  <a:lnTo>
                    <a:pt x="40" y="40"/>
                  </a:lnTo>
                  <a:lnTo>
                    <a:pt x="32" y="38"/>
                  </a:lnTo>
                  <a:lnTo>
                    <a:pt x="26" y="34"/>
                  </a:lnTo>
                  <a:lnTo>
                    <a:pt x="22" y="26"/>
                  </a:lnTo>
                  <a:lnTo>
                    <a:pt x="20" y="18"/>
                  </a:lnTo>
                  <a:lnTo>
                    <a:pt x="20" y="18"/>
                  </a:lnTo>
                  <a:lnTo>
                    <a:pt x="22" y="12"/>
                  </a:lnTo>
                  <a:lnTo>
                    <a:pt x="26" y="6"/>
                  </a:lnTo>
                  <a:lnTo>
                    <a:pt x="32" y="0"/>
                  </a:lnTo>
                  <a:lnTo>
                    <a:pt x="40" y="0"/>
                  </a:lnTo>
                  <a:lnTo>
                    <a:pt x="40" y="0"/>
                  </a:lnTo>
                  <a:close/>
                  <a:moveTo>
                    <a:pt x="24" y="98"/>
                  </a:moveTo>
                  <a:lnTo>
                    <a:pt x="24" y="98"/>
                  </a:lnTo>
                  <a:lnTo>
                    <a:pt x="24" y="92"/>
                  </a:lnTo>
                  <a:lnTo>
                    <a:pt x="22" y="86"/>
                  </a:lnTo>
                  <a:lnTo>
                    <a:pt x="20" y="84"/>
                  </a:lnTo>
                  <a:lnTo>
                    <a:pt x="16" y="82"/>
                  </a:lnTo>
                  <a:lnTo>
                    <a:pt x="4" y="80"/>
                  </a:lnTo>
                  <a:lnTo>
                    <a:pt x="4" y="80"/>
                  </a:lnTo>
                  <a:lnTo>
                    <a:pt x="30" y="68"/>
                  </a:lnTo>
                  <a:lnTo>
                    <a:pt x="54" y="56"/>
                  </a:lnTo>
                  <a:lnTo>
                    <a:pt x="54" y="182"/>
                  </a:lnTo>
                  <a:lnTo>
                    <a:pt x="54" y="182"/>
                  </a:lnTo>
                  <a:lnTo>
                    <a:pt x="54" y="194"/>
                  </a:lnTo>
                  <a:lnTo>
                    <a:pt x="56" y="202"/>
                  </a:lnTo>
                  <a:lnTo>
                    <a:pt x="62" y="204"/>
                  </a:lnTo>
                  <a:lnTo>
                    <a:pt x="70" y="206"/>
                  </a:lnTo>
                  <a:lnTo>
                    <a:pt x="70" y="208"/>
                  </a:lnTo>
                  <a:lnTo>
                    <a:pt x="0" y="208"/>
                  </a:lnTo>
                  <a:lnTo>
                    <a:pt x="0" y="206"/>
                  </a:lnTo>
                  <a:lnTo>
                    <a:pt x="0" y="206"/>
                  </a:lnTo>
                  <a:lnTo>
                    <a:pt x="12" y="204"/>
                  </a:lnTo>
                  <a:lnTo>
                    <a:pt x="20" y="200"/>
                  </a:lnTo>
                  <a:lnTo>
                    <a:pt x="22" y="192"/>
                  </a:lnTo>
                  <a:lnTo>
                    <a:pt x="24" y="182"/>
                  </a:lnTo>
                  <a:lnTo>
                    <a:pt x="24" y="98"/>
                  </a:lnTo>
                  <a:lnTo>
                    <a:pt x="24" y="9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noEditPoints="1"/>
            </p:cNvSpPr>
            <p:nvPr/>
          </p:nvSpPr>
          <p:spPr bwMode="auto">
            <a:xfrm>
              <a:off x="8109" y="7202"/>
              <a:ext cx="200" cy="560"/>
            </a:xfrm>
            <a:custGeom>
              <a:avLst/>
              <a:gdLst>
                <a:gd name="T0" fmla="*/ 40 w 74"/>
                <a:gd name="T1" fmla="*/ 0 h 208"/>
                <a:gd name="T2" fmla="*/ 40 w 74"/>
                <a:gd name="T3" fmla="*/ 0 h 208"/>
                <a:gd name="T4" fmla="*/ 48 w 74"/>
                <a:gd name="T5" fmla="*/ 0 h 208"/>
                <a:gd name="T6" fmla="*/ 54 w 74"/>
                <a:gd name="T7" fmla="*/ 6 h 208"/>
                <a:gd name="T8" fmla="*/ 58 w 74"/>
                <a:gd name="T9" fmla="*/ 12 h 208"/>
                <a:gd name="T10" fmla="*/ 60 w 74"/>
                <a:gd name="T11" fmla="*/ 18 h 208"/>
                <a:gd name="T12" fmla="*/ 60 w 74"/>
                <a:gd name="T13" fmla="*/ 18 h 208"/>
                <a:gd name="T14" fmla="*/ 58 w 74"/>
                <a:gd name="T15" fmla="*/ 26 h 208"/>
                <a:gd name="T16" fmla="*/ 54 w 74"/>
                <a:gd name="T17" fmla="*/ 34 h 208"/>
                <a:gd name="T18" fmla="*/ 48 w 74"/>
                <a:gd name="T19" fmla="*/ 38 h 208"/>
                <a:gd name="T20" fmla="*/ 40 w 74"/>
                <a:gd name="T21" fmla="*/ 40 h 208"/>
                <a:gd name="T22" fmla="*/ 40 w 74"/>
                <a:gd name="T23" fmla="*/ 40 h 208"/>
                <a:gd name="T24" fmla="*/ 32 w 74"/>
                <a:gd name="T25" fmla="*/ 38 h 208"/>
                <a:gd name="T26" fmla="*/ 26 w 74"/>
                <a:gd name="T27" fmla="*/ 34 h 208"/>
                <a:gd name="T28" fmla="*/ 22 w 74"/>
                <a:gd name="T29" fmla="*/ 26 h 208"/>
                <a:gd name="T30" fmla="*/ 20 w 74"/>
                <a:gd name="T31" fmla="*/ 18 h 208"/>
                <a:gd name="T32" fmla="*/ 20 w 74"/>
                <a:gd name="T33" fmla="*/ 18 h 208"/>
                <a:gd name="T34" fmla="*/ 22 w 74"/>
                <a:gd name="T35" fmla="*/ 12 h 208"/>
                <a:gd name="T36" fmla="*/ 26 w 74"/>
                <a:gd name="T37" fmla="*/ 6 h 208"/>
                <a:gd name="T38" fmla="*/ 32 w 74"/>
                <a:gd name="T39" fmla="*/ 0 h 208"/>
                <a:gd name="T40" fmla="*/ 40 w 74"/>
                <a:gd name="T41" fmla="*/ 0 h 208"/>
                <a:gd name="T42" fmla="*/ 40 w 74"/>
                <a:gd name="T43" fmla="*/ 0 h 208"/>
                <a:gd name="T44" fmla="*/ 24 w 74"/>
                <a:gd name="T45" fmla="*/ 98 h 208"/>
                <a:gd name="T46" fmla="*/ 24 w 74"/>
                <a:gd name="T47" fmla="*/ 98 h 208"/>
                <a:gd name="T48" fmla="*/ 24 w 74"/>
                <a:gd name="T49" fmla="*/ 92 h 208"/>
                <a:gd name="T50" fmla="*/ 22 w 74"/>
                <a:gd name="T51" fmla="*/ 86 h 208"/>
                <a:gd name="T52" fmla="*/ 20 w 74"/>
                <a:gd name="T53" fmla="*/ 84 h 208"/>
                <a:gd name="T54" fmla="*/ 16 w 74"/>
                <a:gd name="T55" fmla="*/ 82 h 208"/>
                <a:gd name="T56" fmla="*/ 4 w 74"/>
                <a:gd name="T57" fmla="*/ 80 h 208"/>
                <a:gd name="T58" fmla="*/ 4 w 74"/>
                <a:gd name="T59" fmla="*/ 80 h 208"/>
                <a:gd name="T60" fmla="*/ 30 w 74"/>
                <a:gd name="T61" fmla="*/ 68 h 208"/>
                <a:gd name="T62" fmla="*/ 54 w 74"/>
                <a:gd name="T63" fmla="*/ 56 h 208"/>
                <a:gd name="T64" fmla="*/ 54 w 74"/>
                <a:gd name="T65" fmla="*/ 182 h 208"/>
                <a:gd name="T66" fmla="*/ 54 w 74"/>
                <a:gd name="T67" fmla="*/ 182 h 208"/>
                <a:gd name="T68" fmla="*/ 56 w 74"/>
                <a:gd name="T69" fmla="*/ 194 h 208"/>
                <a:gd name="T70" fmla="*/ 60 w 74"/>
                <a:gd name="T71" fmla="*/ 202 h 208"/>
                <a:gd name="T72" fmla="*/ 66 w 74"/>
                <a:gd name="T73" fmla="*/ 204 h 208"/>
                <a:gd name="T74" fmla="*/ 74 w 74"/>
                <a:gd name="T75" fmla="*/ 206 h 208"/>
                <a:gd name="T76" fmla="*/ 74 w 74"/>
                <a:gd name="T77" fmla="*/ 208 h 208"/>
                <a:gd name="T78" fmla="*/ 0 w 74"/>
                <a:gd name="T79" fmla="*/ 208 h 208"/>
                <a:gd name="T80" fmla="*/ 0 w 74"/>
                <a:gd name="T81" fmla="*/ 206 h 208"/>
                <a:gd name="T82" fmla="*/ 0 w 74"/>
                <a:gd name="T83" fmla="*/ 206 h 208"/>
                <a:gd name="T84" fmla="*/ 12 w 74"/>
                <a:gd name="T85" fmla="*/ 204 h 208"/>
                <a:gd name="T86" fmla="*/ 20 w 74"/>
                <a:gd name="T87" fmla="*/ 200 h 208"/>
                <a:gd name="T88" fmla="*/ 22 w 74"/>
                <a:gd name="T89" fmla="*/ 192 h 208"/>
                <a:gd name="T90" fmla="*/ 24 w 74"/>
                <a:gd name="T91" fmla="*/ 182 h 208"/>
                <a:gd name="T92" fmla="*/ 24 w 74"/>
                <a:gd name="T93" fmla="*/ 98 h 208"/>
                <a:gd name="T94" fmla="*/ 24 w 74"/>
                <a:gd name="T95" fmla="*/ 9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208">
                  <a:moveTo>
                    <a:pt x="40" y="0"/>
                  </a:moveTo>
                  <a:lnTo>
                    <a:pt x="40" y="0"/>
                  </a:lnTo>
                  <a:lnTo>
                    <a:pt x="48" y="0"/>
                  </a:lnTo>
                  <a:lnTo>
                    <a:pt x="54" y="6"/>
                  </a:lnTo>
                  <a:lnTo>
                    <a:pt x="58" y="12"/>
                  </a:lnTo>
                  <a:lnTo>
                    <a:pt x="60" y="18"/>
                  </a:lnTo>
                  <a:lnTo>
                    <a:pt x="60" y="18"/>
                  </a:lnTo>
                  <a:lnTo>
                    <a:pt x="58" y="26"/>
                  </a:lnTo>
                  <a:lnTo>
                    <a:pt x="54" y="34"/>
                  </a:lnTo>
                  <a:lnTo>
                    <a:pt x="48" y="38"/>
                  </a:lnTo>
                  <a:lnTo>
                    <a:pt x="40" y="40"/>
                  </a:lnTo>
                  <a:lnTo>
                    <a:pt x="40" y="40"/>
                  </a:lnTo>
                  <a:lnTo>
                    <a:pt x="32" y="38"/>
                  </a:lnTo>
                  <a:lnTo>
                    <a:pt x="26" y="34"/>
                  </a:lnTo>
                  <a:lnTo>
                    <a:pt x="22" y="26"/>
                  </a:lnTo>
                  <a:lnTo>
                    <a:pt x="20" y="18"/>
                  </a:lnTo>
                  <a:lnTo>
                    <a:pt x="20" y="18"/>
                  </a:lnTo>
                  <a:lnTo>
                    <a:pt x="22" y="12"/>
                  </a:lnTo>
                  <a:lnTo>
                    <a:pt x="26" y="6"/>
                  </a:lnTo>
                  <a:lnTo>
                    <a:pt x="32" y="0"/>
                  </a:lnTo>
                  <a:lnTo>
                    <a:pt x="40" y="0"/>
                  </a:lnTo>
                  <a:lnTo>
                    <a:pt x="40" y="0"/>
                  </a:lnTo>
                  <a:close/>
                  <a:moveTo>
                    <a:pt x="24" y="98"/>
                  </a:moveTo>
                  <a:lnTo>
                    <a:pt x="24" y="98"/>
                  </a:lnTo>
                  <a:lnTo>
                    <a:pt x="24" y="92"/>
                  </a:lnTo>
                  <a:lnTo>
                    <a:pt x="22" y="86"/>
                  </a:lnTo>
                  <a:lnTo>
                    <a:pt x="20" y="84"/>
                  </a:lnTo>
                  <a:lnTo>
                    <a:pt x="16" y="82"/>
                  </a:lnTo>
                  <a:lnTo>
                    <a:pt x="4" y="80"/>
                  </a:lnTo>
                  <a:lnTo>
                    <a:pt x="4" y="80"/>
                  </a:lnTo>
                  <a:lnTo>
                    <a:pt x="30" y="68"/>
                  </a:lnTo>
                  <a:lnTo>
                    <a:pt x="54" y="56"/>
                  </a:lnTo>
                  <a:lnTo>
                    <a:pt x="54" y="182"/>
                  </a:lnTo>
                  <a:lnTo>
                    <a:pt x="54" y="182"/>
                  </a:lnTo>
                  <a:lnTo>
                    <a:pt x="56" y="194"/>
                  </a:lnTo>
                  <a:lnTo>
                    <a:pt x="60" y="202"/>
                  </a:lnTo>
                  <a:lnTo>
                    <a:pt x="66" y="204"/>
                  </a:lnTo>
                  <a:lnTo>
                    <a:pt x="74" y="206"/>
                  </a:lnTo>
                  <a:lnTo>
                    <a:pt x="74" y="208"/>
                  </a:lnTo>
                  <a:lnTo>
                    <a:pt x="0" y="208"/>
                  </a:lnTo>
                  <a:lnTo>
                    <a:pt x="0" y="206"/>
                  </a:lnTo>
                  <a:lnTo>
                    <a:pt x="0" y="206"/>
                  </a:lnTo>
                  <a:lnTo>
                    <a:pt x="12" y="204"/>
                  </a:lnTo>
                  <a:lnTo>
                    <a:pt x="20" y="200"/>
                  </a:lnTo>
                  <a:lnTo>
                    <a:pt x="22" y="192"/>
                  </a:lnTo>
                  <a:lnTo>
                    <a:pt x="24" y="182"/>
                  </a:lnTo>
                  <a:lnTo>
                    <a:pt x="24" y="98"/>
                  </a:lnTo>
                  <a:lnTo>
                    <a:pt x="24" y="9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p:nvSpPr>
          <p:spPr bwMode="auto">
            <a:xfrm>
              <a:off x="7193" y="5558"/>
              <a:ext cx="803" cy="1525"/>
            </a:xfrm>
            <a:custGeom>
              <a:avLst/>
              <a:gdLst>
                <a:gd name="T0" fmla="*/ 174 w 298"/>
                <a:gd name="T1" fmla="*/ 6 h 566"/>
                <a:gd name="T2" fmla="*/ 288 w 298"/>
                <a:gd name="T3" fmla="*/ 176 h 566"/>
                <a:gd name="T4" fmla="*/ 174 w 298"/>
                <a:gd name="T5" fmla="*/ 214 h 566"/>
                <a:gd name="T6" fmla="*/ 174 w 298"/>
                <a:gd name="T7" fmla="*/ 428 h 566"/>
                <a:gd name="T8" fmla="*/ 178 w 298"/>
                <a:gd name="T9" fmla="*/ 456 h 566"/>
                <a:gd name="T10" fmla="*/ 186 w 298"/>
                <a:gd name="T11" fmla="*/ 476 h 566"/>
                <a:gd name="T12" fmla="*/ 196 w 298"/>
                <a:gd name="T13" fmla="*/ 490 h 566"/>
                <a:gd name="T14" fmla="*/ 212 w 298"/>
                <a:gd name="T15" fmla="*/ 498 h 566"/>
                <a:gd name="T16" fmla="*/ 228 w 298"/>
                <a:gd name="T17" fmla="*/ 498 h 566"/>
                <a:gd name="T18" fmla="*/ 246 w 298"/>
                <a:gd name="T19" fmla="*/ 494 h 566"/>
                <a:gd name="T20" fmla="*/ 264 w 298"/>
                <a:gd name="T21" fmla="*/ 484 h 566"/>
                <a:gd name="T22" fmla="*/ 282 w 298"/>
                <a:gd name="T23" fmla="*/ 466 h 566"/>
                <a:gd name="T24" fmla="*/ 284 w 298"/>
                <a:gd name="T25" fmla="*/ 464 h 566"/>
                <a:gd name="T26" fmla="*/ 290 w 298"/>
                <a:gd name="T27" fmla="*/ 472 h 566"/>
                <a:gd name="T28" fmla="*/ 296 w 298"/>
                <a:gd name="T29" fmla="*/ 480 h 566"/>
                <a:gd name="T30" fmla="*/ 298 w 298"/>
                <a:gd name="T31" fmla="*/ 480 h 566"/>
                <a:gd name="T32" fmla="*/ 266 w 298"/>
                <a:gd name="T33" fmla="*/ 526 h 566"/>
                <a:gd name="T34" fmla="*/ 234 w 298"/>
                <a:gd name="T35" fmla="*/ 550 h 566"/>
                <a:gd name="T36" fmla="*/ 212 w 298"/>
                <a:gd name="T37" fmla="*/ 560 h 566"/>
                <a:gd name="T38" fmla="*/ 188 w 298"/>
                <a:gd name="T39" fmla="*/ 566 h 566"/>
                <a:gd name="T40" fmla="*/ 162 w 298"/>
                <a:gd name="T41" fmla="*/ 566 h 566"/>
                <a:gd name="T42" fmla="*/ 136 w 298"/>
                <a:gd name="T43" fmla="*/ 560 h 566"/>
                <a:gd name="T44" fmla="*/ 122 w 298"/>
                <a:gd name="T45" fmla="*/ 554 h 566"/>
                <a:gd name="T46" fmla="*/ 94 w 298"/>
                <a:gd name="T47" fmla="*/ 540 h 566"/>
                <a:gd name="T48" fmla="*/ 72 w 298"/>
                <a:gd name="T49" fmla="*/ 516 h 566"/>
                <a:gd name="T50" fmla="*/ 56 w 298"/>
                <a:gd name="T51" fmla="*/ 484 h 566"/>
                <a:gd name="T52" fmla="*/ 50 w 298"/>
                <a:gd name="T53" fmla="*/ 444 h 566"/>
                <a:gd name="T54" fmla="*/ 0 w 298"/>
                <a:gd name="T55" fmla="*/ 214 h 566"/>
                <a:gd name="T56" fmla="*/ 0 w 298"/>
                <a:gd name="T57" fmla="*/ 184 h 566"/>
                <a:gd name="T58" fmla="*/ 56 w 298"/>
                <a:gd name="T59" fmla="*/ 162 h 566"/>
                <a:gd name="T60" fmla="*/ 102 w 298"/>
                <a:gd name="T61" fmla="*/ 126 h 566"/>
                <a:gd name="T62" fmla="*/ 122 w 298"/>
                <a:gd name="T63" fmla="*/ 100 h 566"/>
                <a:gd name="T64" fmla="*/ 138 w 298"/>
                <a:gd name="T65" fmla="*/ 72 h 566"/>
                <a:gd name="T66" fmla="*/ 150 w 298"/>
                <a:gd name="T67" fmla="*/ 38 h 566"/>
                <a:gd name="T68" fmla="*/ 160 w 298"/>
                <a:gd name="T69"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8" h="566">
                  <a:moveTo>
                    <a:pt x="160" y="0"/>
                  </a:moveTo>
                  <a:lnTo>
                    <a:pt x="174" y="6"/>
                  </a:lnTo>
                  <a:lnTo>
                    <a:pt x="174" y="178"/>
                  </a:lnTo>
                  <a:lnTo>
                    <a:pt x="288" y="176"/>
                  </a:lnTo>
                  <a:lnTo>
                    <a:pt x="288" y="214"/>
                  </a:lnTo>
                  <a:lnTo>
                    <a:pt x="174" y="214"/>
                  </a:lnTo>
                  <a:lnTo>
                    <a:pt x="174" y="428"/>
                  </a:lnTo>
                  <a:lnTo>
                    <a:pt x="174" y="428"/>
                  </a:lnTo>
                  <a:lnTo>
                    <a:pt x="176" y="442"/>
                  </a:lnTo>
                  <a:lnTo>
                    <a:pt x="178" y="456"/>
                  </a:lnTo>
                  <a:lnTo>
                    <a:pt x="180" y="466"/>
                  </a:lnTo>
                  <a:lnTo>
                    <a:pt x="186" y="476"/>
                  </a:lnTo>
                  <a:lnTo>
                    <a:pt x="190" y="484"/>
                  </a:lnTo>
                  <a:lnTo>
                    <a:pt x="196" y="490"/>
                  </a:lnTo>
                  <a:lnTo>
                    <a:pt x="204" y="494"/>
                  </a:lnTo>
                  <a:lnTo>
                    <a:pt x="212" y="498"/>
                  </a:lnTo>
                  <a:lnTo>
                    <a:pt x="220" y="498"/>
                  </a:lnTo>
                  <a:lnTo>
                    <a:pt x="228" y="498"/>
                  </a:lnTo>
                  <a:lnTo>
                    <a:pt x="238" y="498"/>
                  </a:lnTo>
                  <a:lnTo>
                    <a:pt x="246" y="494"/>
                  </a:lnTo>
                  <a:lnTo>
                    <a:pt x="256" y="490"/>
                  </a:lnTo>
                  <a:lnTo>
                    <a:pt x="264" y="484"/>
                  </a:lnTo>
                  <a:lnTo>
                    <a:pt x="274" y="476"/>
                  </a:lnTo>
                  <a:lnTo>
                    <a:pt x="282" y="466"/>
                  </a:lnTo>
                  <a:lnTo>
                    <a:pt x="282" y="466"/>
                  </a:lnTo>
                  <a:lnTo>
                    <a:pt x="284" y="464"/>
                  </a:lnTo>
                  <a:lnTo>
                    <a:pt x="286" y="466"/>
                  </a:lnTo>
                  <a:lnTo>
                    <a:pt x="290" y="472"/>
                  </a:lnTo>
                  <a:lnTo>
                    <a:pt x="294" y="478"/>
                  </a:lnTo>
                  <a:lnTo>
                    <a:pt x="296" y="480"/>
                  </a:lnTo>
                  <a:lnTo>
                    <a:pt x="298" y="480"/>
                  </a:lnTo>
                  <a:lnTo>
                    <a:pt x="298" y="480"/>
                  </a:lnTo>
                  <a:lnTo>
                    <a:pt x="282" y="504"/>
                  </a:lnTo>
                  <a:lnTo>
                    <a:pt x="266" y="526"/>
                  </a:lnTo>
                  <a:lnTo>
                    <a:pt x="246" y="542"/>
                  </a:lnTo>
                  <a:lnTo>
                    <a:pt x="234" y="550"/>
                  </a:lnTo>
                  <a:lnTo>
                    <a:pt x="224" y="556"/>
                  </a:lnTo>
                  <a:lnTo>
                    <a:pt x="212" y="560"/>
                  </a:lnTo>
                  <a:lnTo>
                    <a:pt x="200" y="564"/>
                  </a:lnTo>
                  <a:lnTo>
                    <a:pt x="188" y="566"/>
                  </a:lnTo>
                  <a:lnTo>
                    <a:pt x="176" y="566"/>
                  </a:lnTo>
                  <a:lnTo>
                    <a:pt x="162" y="566"/>
                  </a:lnTo>
                  <a:lnTo>
                    <a:pt x="148" y="562"/>
                  </a:lnTo>
                  <a:lnTo>
                    <a:pt x="136" y="560"/>
                  </a:lnTo>
                  <a:lnTo>
                    <a:pt x="122" y="554"/>
                  </a:lnTo>
                  <a:lnTo>
                    <a:pt x="122" y="554"/>
                  </a:lnTo>
                  <a:lnTo>
                    <a:pt x="108" y="548"/>
                  </a:lnTo>
                  <a:lnTo>
                    <a:pt x="94" y="540"/>
                  </a:lnTo>
                  <a:lnTo>
                    <a:pt x="82" y="528"/>
                  </a:lnTo>
                  <a:lnTo>
                    <a:pt x="72" y="516"/>
                  </a:lnTo>
                  <a:lnTo>
                    <a:pt x="62" y="502"/>
                  </a:lnTo>
                  <a:lnTo>
                    <a:pt x="56" y="484"/>
                  </a:lnTo>
                  <a:lnTo>
                    <a:pt x="50" y="466"/>
                  </a:lnTo>
                  <a:lnTo>
                    <a:pt x="50" y="444"/>
                  </a:lnTo>
                  <a:lnTo>
                    <a:pt x="50" y="214"/>
                  </a:lnTo>
                  <a:lnTo>
                    <a:pt x="0" y="214"/>
                  </a:lnTo>
                  <a:lnTo>
                    <a:pt x="0" y="184"/>
                  </a:lnTo>
                  <a:lnTo>
                    <a:pt x="0" y="184"/>
                  </a:lnTo>
                  <a:lnTo>
                    <a:pt x="28" y="176"/>
                  </a:lnTo>
                  <a:lnTo>
                    <a:pt x="56" y="162"/>
                  </a:lnTo>
                  <a:lnTo>
                    <a:pt x="80" y="146"/>
                  </a:lnTo>
                  <a:lnTo>
                    <a:pt x="102" y="126"/>
                  </a:lnTo>
                  <a:lnTo>
                    <a:pt x="112" y="114"/>
                  </a:lnTo>
                  <a:lnTo>
                    <a:pt x="122" y="100"/>
                  </a:lnTo>
                  <a:lnTo>
                    <a:pt x="130" y="86"/>
                  </a:lnTo>
                  <a:lnTo>
                    <a:pt x="138" y="72"/>
                  </a:lnTo>
                  <a:lnTo>
                    <a:pt x="144" y="56"/>
                  </a:lnTo>
                  <a:lnTo>
                    <a:pt x="150" y="38"/>
                  </a:lnTo>
                  <a:lnTo>
                    <a:pt x="156" y="20"/>
                  </a:lnTo>
                  <a:lnTo>
                    <a:pt x="160" y="0"/>
                  </a:lnTo>
                  <a:lnTo>
                    <a:pt x="160" y="0"/>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noEditPoints="1"/>
            </p:cNvSpPr>
            <p:nvPr/>
          </p:nvSpPr>
          <p:spPr bwMode="auto">
            <a:xfrm>
              <a:off x="7861" y="6021"/>
              <a:ext cx="1116" cy="1068"/>
            </a:xfrm>
            <a:custGeom>
              <a:avLst/>
              <a:gdLst>
                <a:gd name="T0" fmla="*/ 0 w 414"/>
                <a:gd name="T1" fmla="*/ 212 h 396"/>
                <a:gd name="T2" fmla="*/ 4 w 414"/>
                <a:gd name="T3" fmla="*/ 162 h 396"/>
                <a:gd name="T4" fmla="*/ 16 w 414"/>
                <a:gd name="T5" fmla="*/ 120 h 396"/>
                <a:gd name="T6" fmla="*/ 36 w 414"/>
                <a:gd name="T7" fmla="*/ 84 h 396"/>
                <a:gd name="T8" fmla="*/ 62 w 414"/>
                <a:gd name="T9" fmla="*/ 54 h 396"/>
                <a:gd name="T10" fmla="*/ 96 w 414"/>
                <a:gd name="T11" fmla="*/ 32 h 396"/>
                <a:gd name="T12" fmla="*/ 134 w 414"/>
                <a:gd name="T13" fmla="*/ 14 h 396"/>
                <a:gd name="T14" fmla="*/ 176 w 414"/>
                <a:gd name="T15" fmla="*/ 4 h 396"/>
                <a:gd name="T16" fmla="*/ 222 w 414"/>
                <a:gd name="T17" fmla="*/ 0 h 396"/>
                <a:gd name="T18" fmla="*/ 244 w 414"/>
                <a:gd name="T19" fmla="*/ 0 h 396"/>
                <a:gd name="T20" fmla="*/ 280 w 414"/>
                <a:gd name="T21" fmla="*/ 6 h 396"/>
                <a:gd name="T22" fmla="*/ 312 w 414"/>
                <a:gd name="T23" fmla="*/ 18 h 396"/>
                <a:gd name="T24" fmla="*/ 340 w 414"/>
                <a:gd name="T25" fmla="*/ 36 h 396"/>
                <a:gd name="T26" fmla="*/ 360 w 414"/>
                <a:gd name="T27" fmla="*/ 58 h 396"/>
                <a:gd name="T28" fmla="*/ 376 w 414"/>
                <a:gd name="T29" fmla="*/ 86 h 396"/>
                <a:gd name="T30" fmla="*/ 388 w 414"/>
                <a:gd name="T31" fmla="*/ 118 h 396"/>
                <a:gd name="T32" fmla="*/ 398 w 414"/>
                <a:gd name="T33" fmla="*/ 170 h 396"/>
                <a:gd name="T34" fmla="*/ 128 w 414"/>
                <a:gd name="T35" fmla="*/ 170 h 396"/>
                <a:gd name="T36" fmla="*/ 130 w 414"/>
                <a:gd name="T37" fmla="*/ 202 h 396"/>
                <a:gd name="T38" fmla="*/ 148 w 414"/>
                <a:gd name="T39" fmla="*/ 260 h 396"/>
                <a:gd name="T40" fmla="*/ 170 w 414"/>
                <a:gd name="T41" fmla="*/ 298 h 396"/>
                <a:gd name="T42" fmla="*/ 188 w 414"/>
                <a:gd name="T43" fmla="*/ 316 h 396"/>
                <a:gd name="T44" fmla="*/ 210 w 414"/>
                <a:gd name="T45" fmla="*/ 330 h 396"/>
                <a:gd name="T46" fmla="*/ 234 w 414"/>
                <a:gd name="T47" fmla="*/ 338 h 396"/>
                <a:gd name="T48" fmla="*/ 246 w 414"/>
                <a:gd name="T49" fmla="*/ 340 h 396"/>
                <a:gd name="T50" fmla="*/ 284 w 414"/>
                <a:gd name="T51" fmla="*/ 338 h 396"/>
                <a:gd name="T52" fmla="*/ 320 w 414"/>
                <a:gd name="T53" fmla="*/ 328 h 396"/>
                <a:gd name="T54" fmla="*/ 360 w 414"/>
                <a:gd name="T55" fmla="*/ 302 h 396"/>
                <a:gd name="T56" fmla="*/ 402 w 414"/>
                <a:gd name="T57" fmla="*/ 252 h 396"/>
                <a:gd name="T58" fmla="*/ 414 w 414"/>
                <a:gd name="T59" fmla="*/ 264 h 396"/>
                <a:gd name="T60" fmla="*/ 390 w 414"/>
                <a:gd name="T61" fmla="*/ 314 h 396"/>
                <a:gd name="T62" fmla="*/ 362 w 414"/>
                <a:gd name="T63" fmla="*/ 346 h 396"/>
                <a:gd name="T64" fmla="*/ 338 w 414"/>
                <a:gd name="T65" fmla="*/ 364 h 396"/>
                <a:gd name="T66" fmla="*/ 310 w 414"/>
                <a:gd name="T67" fmla="*/ 380 h 396"/>
                <a:gd name="T68" fmla="*/ 276 w 414"/>
                <a:gd name="T69" fmla="*/ 390 h 396"/>
                <a:gd name="T70" fmla="*/ 238 w 414"/>
                <a:gd name="T71" fmla="*/ 396 h 396"/>
                <a:gd name="T72" fmla="*/ 216 w 414"/>
                <a:gd name="T73" fmla="*/ 396 h 396"/>
                <a:gd name="T74" fmla="*/ 182 w 414"/>
                <a:gd name="T75" fmla="*/ 394 h 396"/>
                <a:gd name="T76" fmla="*/ 148 w 414"/>
                <a:gd name="T77" fmla="*/ 386 h 396"/>
                <a:gd name="T78" fmla="*/ 112 w 414"/>
                <a:gd name="T79" fmla="*/ 372 h 396"/>
                <a:gd name="T80" fmla="*/ 78 w 414"/>
                <a:gd name="T81" fmla="*/ 354 h 396"/>
                <a:gd name="T82" fmla="*/ 48 w 414"/>
                <a:gd name="T83" fmla="*/ 328 h 396"/>
                <a:gd name="T84" fmla="*/ 24 w 414"/>
                <a:gd name="T85" fmla="*/ 296 h 396"/>
                <a:gd name="T86" fmla="*/ 8 w 414"/>
                <a:gd name="T87" fmla="*/ 256 h 396"/>
                <a:gd name="T88" fmla="*/ 0 w 414"/>
                <a:gd name="T89" fmla="*/ 212 h 396"/>
                <a:gd name="T90" fmla="*/ 134 w 414"/>
                <a:gd name="T91" fmla="*/ 132 h 396"/>
                <a:gd name="T92" fmla="*/ 272 w 414"/>
                <a:gd name="T93" fmla="*/ 132 h 396"/>
                <a:gd name="T94" fmla="*/ 268 w 414"/>
                <a:gd name="T95" fmla="*/ 94 h 396"/>
                <a:gd name="T96" fmla="*/ 254 w 414"/>
                <a:gd name="T97" fmla="*/ 62 h 396"/>
                <a:gd name="T98" fmla="*/ 234 w 414"/>
                <a:gd name="T99" fmla="*/ 42 h 396"/>
                <a:gd name="T100" fmla="*/ 208 w 414"/>
                <a:gd name="T101" fmla="*/ 34 h 396"/>
                <a:gd name="T102" fmla="*/ 196 w 414"/>
                <a:gd name="T103" fmla="*/ 36 h 396"/>
                <a:gd name="T104" fmla="*/ 170 w 414"/>
                <a:gd name="T105" fmla="*/ 50 h 396"/>
                <a:gd name="T106" fmla="*/ 148 w 414"/>
                <a:gd name="T107" fmla="*/ 74 h 396"/>
                <a:gd name="T108" fmla="*/ 136 w 414"/>
                <a:gd name="T109" fmla="*/ 110 h 396"/>
                <a:gd name="T110" fmla="*/ 134 w 414"/>
                <a:gd name="T111" fmla="*/ 13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396">
                  <a:moveTo>
                    <a:pt x="0" y="212"/>
                  </a:moveTo>
                  <a:lnTo>
                    <a:pt x="0" y="212"/>
                  </a:lnTo>
                  <a:lnTo>
                    <a:pt x="2" y="186"/>
                  </a:lnTo>
                  <a:lnTo>
                    <a:pt x="4" y="162"/>
                  </a:lnTo>
                  <a:lnTo>
                    <a:pt x="10" y="140"/>
                  </a:lnTo>
                  <a:lnTo>
                    <a:pt x="16" y="120"/>
                  </a:lnTo>
                  <a:lnTo>
                    <a:pt x="26" y="102"/>
                  </a:lnTo>
                  <a:lnTo>
                    <a:pt x="36" y="84"/>
                  </a:lnTo>
                  <a:lnTo>
                    <a:pt x="48" y="70"/>
                  </a:lnTo>
                  <a:lnTo>
                    <a:pt x="62" y="54"/>
                  </a:lnTo>
                  <a:lnTo>
                    <a:pt x="78" y="42"/>
                  </a:lnTo>
                  <a:lnTo>
                    <a:pt x="96" y="32"/>
                  </a:lnTo>
                  <a:lnTo>
                    <a:pt x="114" y="22"/>
                  </a:lnTo>
                  <a:lnTo>
                    <a:pt x="134" y="14"/>
                  </a:lnTo>
                  <a:lnTo>
                    <a:pt x="154" y="8"/>
                  </a:lnTo>
                  <a:lnTo>
                    <a:pt x="176" y="4"/>
                  </a:lnTo>
                  <a:lnTo>
                    <a:pt x="198" y="2"/>
                  </a:lnTo>
                  <a:lnTo>
                    <a:pt x="222" y="0"/>
                  </a:lnTo>
                  <a:lnTo>
                    <a:pt x="222" y="0"/>
                  </a:lnTo>
                  <a:lnTo>
                    <a:pt x="244" y="0"/>
                  </a:lnTo>
                  <a:lnTo>
                    <a:pt x="262" y="2"/>
                  </a:lnTo>
                  <a:lnTo>
                    <a:pt x="280" y="6"/>
                  </a:lnTo>
                  <a:lnTo>
                    <a:pt x="298" y="12"/>
                  </a:lnTo>
                  <a:lnTo>
                    <a:pt x="312" y="18"/>
                  </a:lnTo>
                  <a:lnTo>
                    <a:pt x="326" y="26"/>
                  </a:lnTo>
                  <a:lnTo>
                    <a:pt x="340" y="36"/>
                  </a:lnTo>
                  <a:lnTo>
                    <a:pt x="350" y="46"/>
                  </a:lnTo>
                  <a:lnTo>
                    <a:pt x="360" y="58"/>
                  </a:lnTo>
                  <a:lnTo>
                    <a:pt x="370" y="72"/>
                  </a:lnTo>
                  <a:lnTo>
                    <a:pt x="376" y="86"/>
                  </a:lnTo>
                  <a:lnTo>
                    <a:pt x="384" y="102"/>
                  </a:lnTo>
                  <a:lnTo>
                    <a:pt x="388" y="118"/>
                  </a:lnTo>
                  <a:lnTo>
                    <a:pt x="392" y="134"/>
                  </a:lnTo>
                  <a:lnTo>
                    <a:pt x="398" y="170"/>
                  </a:lnTo>
                  <a:lnTo>
                    <a:pt x="128" y="170"/>
                  </a:lnTo>
                  <a:lnTo>
                    <a:pt x="128" y="170"/>
                  </a:lnTo>
                  <a:lnTo>
                    <a:pt x="128" y="186"/>
                  </a:lnTo>
                  <a:lnTo>
                    <a:pt x="130" y="202"/>
                  </a:lnTo>
                  <a:lnTo>
                    <a:pt x="136" y="232"/>
                  </a:lnTo>
                  <a:lnTo>
                    <a:pt x="148" y="260"/>
                  </a:lnTo>
                  <a:lnTo>
                    <a:pt x="162" y="286"/>
                  </a:lnTo>
                  <a:lnTo>
                    <a:pt x="170" y="298"/>
                  </a:lnTo>
                  <a:lnTo>
                    <a:pt x="180" y="308"/>
                  </a:lnTo>
                  <a:lnTo>
                    <a:pt x="188" y="316"/>
                  </a:lnTo>
                  <a:lnTo>
                    <a:pt x="200" y="324"/>
                  </a:lnTo>
                  <a:lnTo>
                    <a:pt x="210" y="330"/>
                  </a:lnTo>
                  <a:lnTo>
                    <a:pt x="222" y="334"/>
                  </a:lnTo>
                  <a:lnTo>
                    <a:pt x="234" y="338"/>
                  </a:lnTo>
                  <a:lnTo>
                    <a:pt x="246" y="340"/>
                  </a:lnTo>
                  <a:lnTo>
                    <a:pt x="246" y="340"/>
                  </a:lnTo>
                  <a:lnTo>
                    <a:pt x="264" y="340"/>
                  </a:lnTo>
                  <a:lnTo>
                    <a:pt x="284" y="338"/>
                  </a:lnTo>
                  <a:lnTo>
                    <a:pt x="302" y="336"/>
                  </a:lnTo>
                  <a:lnTo>
                    <a:pt x="320" y="328"/>
                  </a:lnTo>
                  <a:lnTo>
                    <a:pt x="340" y="318"/>
                  </a:lnTo>
                  <a:lnTo>
                    <a:pt x="360" y="302"/>
                  </a:lnTo>
                  <a:lnTo>
                    <a:pt x="380" y="280"/>
                  </a:lnTo>
                  <a:lnTo>
                    <a:pt x="402" y="252"/>
                  </a:lnTo>
                  <a:lnTo>
                    <a:pt x="414" y="264"/>
                  </a:lnTo>
                  <a:lnTo>
                    <a:pt x="414" y="264"/>
                  </a:lnTo>
                  <a:lnTo>
                    <a:pt x="404" y="290"/>
                  </a:lnTo>
                  <a:lnTo>
                    <a:pt x="390" y="314"/>
                  </a:lnTo>
                  <a:lnTo>
                    <a:pt x="372" y="336"/>
                  </a:lnTo>
                  <a:lnTo>
                    <a:pt x="362" y="346"/>
                  </a:lnTo>
                  <a:lnTo>
                    <a:pt x="350" y="356"/>
                  </a:lnTo>
                  <a:lnTo>
                    <a:pt x="338" y="364"/>
                  </a:lnTo>
                  <a:lnTo>
                    <a:pt x="324" y="372"/>
                  </a:lnTo>
                  <a:lnTo>
                    <a:pt x="310" y="380"/>
                  </a:lnTo>
                  <a:lnTo>
                    <a:pt x="294" y="386"/>
                  </a:lnTo>
                  <a:lnTo>
                    <a:pt x="276" y="390"/>
                  </a:lnTo>
                  <a:lnTo>
                    <a:pt x="258" y="394"/>
                  </a:lnTo>
                  <a:lnTo>
                    <a:pt x="238" y="396"/>
                  </a:lnTo>
                  <a:lnTo>
                    <a:pt x="216" y="396"/>
                  </a:lnTo>
                  <a:lnTo>
                    <a:pt x="216" y="396"/>
                  </a:lnTo>
                  <a:lnTo>
                    <a:pt x="200" y="396"/>
                  </a:lnTo>
                  <a:lnTo>
                    <a:pt x="182" y="394"/>
                  </a:lnTo>
                  <a:lnTo>
                    <a:pt x="166" y="390"/>
                  </a:lnTo>
                  <a:lnTo>
                    <a:pt x="148" y="386"/>
                  </a:lnTo>
                  <a:lnTo>
                    <a:pt x="130" y="380"/>
                  </a:lnTo>
                  <a:lnTo>
                    <a:pt x="112" y="372"/>
                  </a:lnTo>
                  <a:lnTo>
                    <a:pt x="94" y="364"/>
                  </a:lnTo>
                  <a:lnTo>
                    <a:pt x="78" y="354"/>
                  </a:lnTo>
                  <a:lnTo>
                    <a:pt x="62" y="342"/>
                  </a:lnTo>
                  <a:lnTo>
                    <a:pt x="48" y="328"/>
                  </a:lnTo>
                  <a:lnTo>
                    <a:pt x="36" y="312"/>
                  </a:lnTo>
                  <a:lnTo>
                    <a:pt x="24" y="296"/>
                  </a:lnTo>
                  <a:lnTo>
                    <a:pt x="14" y="276"/>
                  </a:lnTo>
                  <a:lnTo>
                    <a:pt x="8" y="256"/>
                  </a:lnTo>
                  <a:lnTo>
                    <a:pt x="4" y="234"/>
                  </a:lnTo>
                  <a:lnTo>
                    <a:pt x="0" y="212"/>
                  </a:lnTo>
                  <a:lnTo>
                    <a:pt x="0" y="212"/>
                  </a:lnTo>
                  <a:close/>
                  <a:moveTo>
                    <a:pt x="134" y="132"/>
                  </a:moveTo>
                  <a:lnTo>
                    <a:pt x="272" y="132"/>
                  </a:lnTo>
                  <a:lnTo>
                    <a:pt x="272" y="132"/>
                  </a:lnTo>
                  <a:lnTo>
                    <a:pt x="272" y="112"/>
                  </a:lnTo>
                  <a:lnTo>
                    <a:pt x="268" y="94"/>
                  </a:lnTo>
                  <a:lnTo>
                    <a:pt x="262" y="76"/>
                  </a:lnTo>
                  <a:lnTo>
                    <a:pt x="254" y="62"/>
                  </a:lnTo>
                  <a:lnTo>
                    <a:pt x="246" y="50"/>
                  </a:lnTo>
                  <a:lnTo>
                    <a:pt x="234" y="42"/>
                  </a:lnTo>
                  <a:lnTo>
                    <a:pt x="222" y="36"/>
                  </a:lnTo>
                  <a:lnTo>
                    <a:pt x="208" y="34"/>
                  </a:lnTo>
                  <a:lnTo>
                    <a:pt x="208" y="34"/>
                  </a:lnTo>
                  <a:lnTo>
                    <a:pt x="196" y="36"/>
                  </a:lnTo>
                  <a:lnTo>
                    <a:pt x="182" y="40"/>
                  </a:lnTo>
                  <a:lnTo>
                    <a:pt x="170" y="50"/>
                  </a:lnTo>
                  <a:lnTo>
                    <a:pt x="158" y="60"/>
                  </a:lnTo>
                  <a:lnTo>
                    <a:pt x="148" y="74"/>
                  </a:lnTo>
                  <a:lnTo>
                    <a:pt x="142" y="92"/>
                  </a:lnTo>
                  <a:lnTo>
                    <a:pt x="136" y="110"/>
                  </a:lnTo>
                  <a:lnTo>
                    <a:pt x="134" y="132"/>
                  </a:lnTo>
                  <a:lnTo>
                    <a:pt x="134" y="132"/>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p:nvSpPr>
          <p:spPr bwMode="auto">
            <a:xfrm>
              <a:off x="4504" y="5498"/>
              <a:ext cx="1800" cy="1849"/>
            </a:xfrm>
            <a:custGeom>
              <a:avLst/>
              <a:gdLst>
                <a:gd name="T0" fmla="*/ 408 w 668"/>
                <a:gd name="T1" fmla="*/ 196 h 686"/>
                <a:gd name="T2" fmla="*/ 482 w 668"/>
                <a:gd name="T3" fmla="*/ 152 h 686"/>
                <a:gd name="T4" fmla="*/ 524 w 668"/>
                <a:gd name="T5" fmla="*/ 84 h 686"/>
                <a:gd name="T6" fmla="*/ 552 w 668"/>
                <a:gd name="T7" fmla="*/ 20 h 686"/>
                <a:gd name="T8" fmla="*/ 668 w 668"/>
                <a:gd name="T9" fmla="*/ 238 h 686"/>
                <a:gd name="T10" fmla="*/ 552 w 668"/>
                <a:gd name="T11" fmla="*/ 440 h 686"/>
                <a:gd name="T12" fmla="*/ 566 w 668"/>
                <a:gd name="T13" fmla="*/ 496 h 686"/>
                <a:gd name="T14" fmla="*/ 584 w 668"/>
                <a:gd name="T15" fmla="*/ 512 h 686"/>
                <a:gd name="T16" fmla="*/ 610 w 668"/>
                <a:gd name="T17" fmla="*/ 516 h 686"/>
                <a:gd name="T18" fmla="*/ 656 w 668"/>
                <a:gd name="T19" fmla="*/ 502 h 686"/>
                <a:gd name="T20" fmla="*/ 654 w 668"/>
                <a:gd name="T21" fmla="*/ 542 h 686"/>
                <a:gd name="T22" fmla="*/ 606 w 668"/>
                <a:gd name="T23" fmla="*/ 576 h 686"/>
                <a:gd name="T24" fmla="*/ 550 w 668"/>
                <a:gd name="T25" fmla="*/ 586 h 686"/>
                <a:gd name="T26" fmla="*/ 522 w 668"/>
                <a:gd name="T27" fmla="*/ 584 h 686"/>
                <a:gd name="T28" fmla="*/ 490 w 668"/>
                <a:gd name="T29" fmla="*/ 574 h 686"/>
                <a:gd name="T30" fmla="*/ 458 w 668"/>
                <a:gd name="T31" fmla="*/ 546 h 686"/>
                <a:gd name="T32" fmla="*/ 436 w 668"/>
                <a:gd name="T33" fmla="*/ 480 h 686"/>
                <a:gd name="T34" fmla="*/ 390 w 668"/>
                <a:gd name="T35" fmla="*/ 238 h 686"/>
                <a:gd name="T36" fmla="*/ 388 w 668"/>
                <a:gd name="T37" fmla="*/ 196 h 686"/>
                <a:gd name="T38" fmla="*/ 374 w 668"/>
                <a:gd name="T39" fmla="*/ 140 h 686"/>
                <a:gd name="T40" fmla="*/ 352 w 668"/>
                <a:gd name="T41" fmla="*/ 92 h 686"/>
                <a:gd name="T42" fmla="*/ 320 w 668"/>
                <a:gd name="T43" fmla="*/ 56 h 686"/>
                <a:gd name="T44" fmla="*/ 280 w 668"/>
                <a:gd name="T45" fmla="*/ 36 h 686"/>
                <a:gd name="T46" fmla="*/ 250 w 668"/>
                <a:gd name="T47" fmla="*/ 32 h 686"/>
                <a:gd name="T48" fmla="*/ 198 w 668"/>
                <a:gd name="T49" fmla="*/ 46 h 686"/>
                <a:gd name="T50" fmla="*/ 154 w 668"/>
                <a:gd name="T51" fmla="*/ 86 h 686"/>
                <a:gd name="T52" fmla="*/ 142 w 668"/>
                <a:gd name="T53" fmla="*/ 118 h 686"/>
                <a:gd name="T54" fmla="*/ 142 w 668"/>
                <a:gd name="T55" fmla="*/ 150 h 686"/>
                <a:gd name="T56" fmla="*/ 152 w 668"/>
                <a:gd name="T57" fmla="*/ 176 h 686"/>
                <a:gd name="T58" fmla="*/ 352 w 668"/>
                <a:gd name="T59" fmla="*/ 338 h 686"/>
                <a:gd name="T60" fmla="*/ 384 w 668"/>
                <a:gd name="T61" fmla="*/ 372 h 686"/>
                <a:gd name="T62" fmla="*/ 418 w 668"/>
                <a:gd name="T63" fmla="*/ 456 h 686"/>
                <a:gd name="T64" fmla="*/ 422 w 668"/>
                <a:gd name="T65" fmla="*/ 506 h 686"/>
                <a:gd name="T66" fmla="*/ 414 w 668"/>
                <a:gd name="T67" fmla="*/ 560 h 686"/>
                <a:gd name="T68" fmla="*/ 402 w 668"/>
                <a:gd name="T69" fmla="*/ 588 h 686"/>
                <a:gd name="T70" fmla="*/ 372 w 668"/>
                <a:gd name="T71" fmla="*/ 624 h 686"/>
                <a:gd name="T72" fmla="*/ 302 w 668"/>
                <a:gd name="T73" fmla="*/ 666 h 686"/>
                <a:gd name="T74" fmla="*/ 210 w 668"/>
                <a:gd name="T75" fmla="*/ 686 h 686"/>
                <a:gd name="T76" fmla="*/ 178 w 668"/>
                <a:gd name="T77" fmla="*/ 686 h 686"/>
                <a:gd name="T78" fmla="*/ 90 w 668"/>
                <a:gd name="T79" fmla="*/ 656 h 686"/>
                <a:gd name="T80" fmla="*/ 18 w 668"/>
                <a:gd name="T81" fmla="*/ 590 h 686"/>
                <a:gd name="T82" fmla="*/ 20 w 668"/>
                <a:gd name="T83" fmla="*/ 550 h 686"/>
                <a:gd name="T84" fmla="*/ 72 w 668"/>
                <a:gd name="T85" fmla="*/ 602 h 686"/>
                <a:gd name="T86" fmla="*/ 144 w 668"/>
                <a:gd name="T87" fmla="*/ 632 h 686"/>
                <a:gd name="T88" fmla="*/ 184 w 668"/>
                <a:gd name="T89" fmla="*/ 632 h 686"/>
                <a:gd name="T90" fmla="*/ 214 w 668"/>
                <a:gd name="T91" fmla="*/ 624 h 686"/>
                <a:gd name="T92" fmla="*/ 250 w 668"/>
                <a:gd name="T93" fmla="*/ 598 h 686"/>
                <a:gd name="T94" fmla="*/ 274 w 668"/>
                <a:gd name="T95" fmla="*/ 558 h 686"/>
                <a:gd name="T96" fmla="*/ 280 w 668"/>
                <a:gd name="T97" fmla="*/ 510 h 686"/>
                <a:gd name="T98" fmla="*/ 268 w 668"/>
                <a:gd name="T99" fmla="*/ 462 h 686"/>
                <a:gd name="T100" fmla="*/ 232 w 668"/>
                <a:gd name="T101" fmla="*/ 418 h 686"/>
                <a:gd name="T102" fmla="*/ 64 w 668"/>
                <a:gd name="T103" fmla="*/ 278 h 686"/>
                <a:gd name="T104" fmla="*/ 28 w 668"/>
                <a:gd name="T105" fmla="*/ 224 h 686"/>
                <a:gd name="T106" fmla="*/ 20 w 668"/>
                <a:gd name="T107" fmla="*/ 166 h 686"/>
                <a:gd name="T108" fmla="*/ 34 w 668"/>
                <a:gd name="T109" fmla="*/ 108 h 686"/>
                <a:gd name="T110" fmla="*/ 68 w 668"/>
                <a:gd name="T111" fmla="*/ 60 h 686"/>
                <a:gd name="T112" fmla="*/ 122 w 668"/>
                <a:gd name="T113" fmla="*/ 24 h 686"/>
                <a:gd name="T114" fmla="*/ 170 w 668"/>
                <a:gd name="T115" fmla="*/ 8 h 686"/>
                <a:gd name="T116" fmla="*/ 278 w 668"/>
                <a:gd name="T117" fmla="*/ 0 h 686"/>
                <a:gd name="T118" fmla="*/ 364 w 668"/>
                <a:gd name="T119" fmla="*/ 14 h 686"/>
                <a:gd name="T120" fmla="*/ 408 w 668"/>
                <a:gd name="T121" fmla="*/ 2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8" h="686">
                  <a:moveTo>
                    <a:pt x="408" y="28"/>
                  </a:moveTo>
                  <a:lnTo>
                    <a:pt x="408" y="196"/>
                  </a:lnTo>
                  <a:lnTo>
                    <a:pt x="408" y="196"/>
                  </a:lnTo>
                  <a:lnTo>
                    <a:pt x="436" y="184"/>
                  </a:lnTo>
                  <a:lnTo>
                    <a:pt x="460" y="168"/>
                  </a:lnTo>
                  <a:lnTo>
                    <a:pt x="482" y="152"/>
                  </a:lnTo>
                  <a:lnTo>
                    <a:pt x="498" y="134"/>
                  </a:lnTo>
                  <a:lnTo>
                    <a:pt x="512" y="112"/>
                  </a:lnTo>
                  <a:lnTo>
                    <a:pt x="524" y="84"/>
                  </a:lnTo>
                  <a:lnTo>
                    <a:pt x="532" y="54"/>
                  </a:lnTo>
                  <a:lnTo>
                    <a:pt x="540" y="16"/>
                  </a:lnTo>
                  <a:lnTo>
                    <a:pt x="552" y="20"/>
                  </a:lnTo>
                  <a:lnTo>
                    <a:pt x="554" y="200"/>
                  </a:lnTo>
                  <a:lnTo>
                    <a:pt x="668" y="200"/>
                  </a:lnTo>
                  <a:lnTo>
                    <a:pt x="668" y="238"/>
                  </a:lnTo>
                  <a:lnTo>
                    <a:pt x="554" y="238"/>
                  </a:lnTo>
                  <a:lnTo>
                    <a:pt x="552" y="440"/>
                  </a:lnTo>
                  <a:lnTo>
                    <a:pt x="552" y="440"/>
                  </a:lnTo>
                  <a:lnTo>
                    <a:pt x="554" y="462"/>
                  </a:lnTo>
                  <a:lnTo>
                    <a:pt x="558" y="482"/>
                  </a:lnTo>
                  <a:lnTo>
                    <a:pt x="566" y="496"/>
                  </a:lnTo>
                  <a:lnTo>
                    <a:pt x="572" y="504"/>
                  </a:lnTo>
                  <a:lnTo>
                    <a:pt x="578" y="508"/>
                  </a:lnTo>
                  <a:lnTo>
                    <a:pt x="584" y="512"/>
                  </a:lnTo>
                  <a:lnTo>
                    <a:pt x="592" y="516"/>
                  </a:lnTo>
                  <a:lnTo>
                    <a:pt x="600" y="516"/>
                  </a:lnTo>
                  <a:lnTo>
                    <a:pt x="610" y="516"/>
                  </a:lnTo>
                  <a:lnTo>
                    <a:pt x="620" y="516"/>
                  </a:lnTo>
                  <a:lnTo>
                    <a:pt x="630" y="512"/>
                  </a:lnTo>
                  <a:lnTo>
                    <a:pt x="656" y="502"/>
                  </a:lnTo>
                  <a:lnTo>
                    <a:pt x="666" y="526"/>
                  </a:lnTo>
                  <a:lnTo>
                    <a:pt x="666" y="526"/>
                  </a:lnTo>
                  <a:lnTo>
                    <a:pt x="654" y="542"/>
                  </a:lnTo>
                  <a:lnTo>
                    <a:pt x="640" y="556"/>
                  </a:lnTo>
                  <a:lnTo>
                    <a:pt x="624" y="566"/>
                  </a:lnTo>
                  <a:lnTo>
                    <a:pt x="606" y="576"/>
                  </a:lnTo>
                  <a:lnTo>
                    <a:pt x="586" y="580"/>
                  </a:lnTo>
                  <a:lnTo>
                    <a:pt x="568" y="584"/>
                  </a:lnTo>
                  <a:lnTo>
                    <a:pt x="550" y="586"/>
                  </a:lnTo>
                  <a:lnTo>
                    <a:pt x="534" y="586"/>
                  </a:lnTo>
                  <a:lnTo>
                    <a:pt x="534" y="586"/>
                  </a:lnTo>
                  <a:lnTo>
                    <a:pt x="522" y="584"/>
                  </a:lnTo>
                  <a:lnTo>
                    <a:pt x="510" y="582"/>
                  </a:lnTo>
                  <a:lnTo>
                    <a:pt x="500" y="578"/>
                  </a:lnTo>
                  <a:lnTo>
                    <a:pt x="490" y="574"/>
                  </a:lnTo>
                  <a:lnTo>
                    <a:pt x="480" y="568"/>
                  </a:lnTo>
                  <a:lnTo>
                    <a:pt x="472" y="562"/>
                  </a:lnTo>
                  <a:lnTo>
                    <a:pt x="458" y="546"/>
                  </a:lnTo>
                  <a:lnTo>
                    <a:pt x="448" y="526"/>
                  </a:lnTo>
                  <a:lnTo>
                    <a:pt x="440" y="504"/>
                  </a:lnTo>
                  <a:lnTo>
                    <a:pt x="436" y="480"/>
                  </a:lnTo>
                  <a:lnTo>
                    <a:pt x="434" y="452"/>
                  </a:lnTo>
                  <a:lnTo>
                    <a:pt x="434" y="236"/>
                  </a:lnTo>
                  <a:lnTo>
                    <a:pt x="390" y="238"/>
                  </a:lnTo>
                  <a:lnTo>
                    <a:pt x="390" y="238"/>
                  </a:lnTo>
                  <a:lnTo>
                    <a:pt x="390" y="216"/>
                  </a:lnTo>
                  <a:lnTo>
                    <a:pt x="388" y="196"/>
                  </a:lnTo>
                  <a:lnTo>
                    <a:pt x="384" y="176"/>
                  </a:lnTo>
                  <a:lnTo>
                    <a:pt x="380" y="158"/>
                  </a:lnTo>
                  <a:lnTo>
                    <a:pt x="374" y="140"/>
                  </a:lnTo>
                  <a:lnTo>
                    <a:pt x="368" y="124"/>
                  </a:lnTo>
                  <a:lnTo>
                    <a:pt x="360" y="108"/>
                  </a:lnTo>
                  <a:lnTo>
                    <a:pt x="352" y="92"/>
                  </a:lnTo>
                  <a:lnTo>
                    <a:pt x="342" y="78"/>
                  </a:lnTo>
                  <a:lnTo>
                    <a:pt x="332" y="66"/>
                  </a:lnTo>
                  <a:lnTo>
                    <a:pt x="320" y="56"/>
                  </a:lnTo>
                  <a:lnTo>
                    <a:pt x="308" y="48"/>
                  </a:lnTo>
                  <a:lnTo>
                    <a:pt x="294" y="40"/>
                  </a:lnTo>
                  <a:lnTo>
                    <a:pt x="280" y="36"/>
                  </a:lnTo>
                  <a:lnTo>
                    <a:pt x="266" y="32"/>
                  </a:lnTo>
                  <a:lnTo>
                    <a:pt x="250" y="32"/>
                  </a:lnTo>
                  <a:lnTo>
                    <a:pt x="250" y="32"/>
                  </a:lnTo>
                  <a:lnTo>
                    <a:pt x="234" y="34"/>
                  </a:lnTo>
                  <a:lnTo>
                    <a:pt x="216" y="38"/>
                  </a:lnTo>
                  <a:lnTo>
                    <a:pt x="198" y="46"/>
                  </a:lnTo>
                  <a:lnTo>
                    <a:pt x="182" y="56"/>
                  </a:lnTo>
                  <a:lnTo>
                    <a:pt x="166" y="70"/>
                  </a:lnTo>
                  <a:lnTo>
                    <a:pt x="154" y="86"/>
                  </a:lnTo>
                  <a:lnTo>
                    <a:pt x="148" y="96"/>
                  </a:lnTo>
                  <a:lnTo>
                    <a:pt x="144" y="106"/>
                  </a:lnTo>
                  <a:lnTo>
                    <a:pt x="142" y="118"/>
                  </a:lnTo>
                  <a:lnTo>
                    <a:pt x="140" y="128"/>
                  </a:lnTo>
                  <a:lnTo>
                    <a:pt x="140" y="128"/>
                  </a:lnTo>
                  <a:lnTo>
                    <a:pt x="142" y="150"/>
                  </a:lnTo>
                  <a:lnTo>
                    <a:pt x="144" y="158"/>
                  </a:lnTo>
                  <a:lnTo>
                    <a:pt x="148" y="168"/>
                  </a:lnTo>
                  <a:lnTo>
                    <a:pt x="152" y="176"/>
                  </a:lnTo>
                  <a:lnTo>
                    <a:pt x="158" y="184"/>
                  </a:lnTo>
                  <a:lnTo>
                    <a:pt x="176" y="200"/>
                  </a:lnTo>
                  <a:lnTo>
                    <a:pt x="352" y="338"/>
                  </a:lnTo>
                  <a:lnTo>
                    <a:pt x="352" y="338"/>
                  </a:lnTo>
                  <a:lnTo>
                    <a:pt x="368" y="352"/>
                  </a:lnTo>
                  <a:lnTo>
                    <a:pt x="384" y="372"/>
                  </a:lnTo>
                  <a:lnTo>
                    <a:pt x="398" y="396"/>
                  </a:lnTo>
                  <a:lnTo>
                    <a:pt x="410" y="424"/>
                  </a:lnTo>
                  <a:lnTo>
                    <a:pt x="418" y="456"/>
                  </a:lnTo>
                  <a:lnTo>
                    <a:pt x="422" y="472"/>
                  </a:lnTo>
                  <a:lnTo>
                    <a:pt x="422" y="488"/>
                  </a:lnTo>
                  <a:lnTo>
                    <a:pt x="422" y="506"/>
                  </a:lnTo>
                  <a:lnTo>
                    <a:pt x="422" y="524"/>
                  </a:lnTo>
                  <a:lnTo>
                    <a:pt x="418" y="542"/>
                  </a:lnTo>
                  <a:lnTo>
                    <a:pt x="414" y="560"/>
                  </a:lnTo>
                  <a:lnTo>
                    <a:pt x="414" y="560"/>
                  </a:lnTo>
                  <a:lnTo>
                    <a:pt x="408" y="574"/>
                  </a:lnTo>
                  <a:lnTo>
                    <a:pt x="402" y="588"/>
                  </a:lnTo>
                  <a:lnTo>
                    <a:pt x="392" y="600"/>
                  </a:lnTo>
                  <a:lnTo>
                    <a:pt x="382" y="612"/>
                  </a:lnTo>
                  <a:lnTo>
                    <a:pt x="372" y="624"/>
                  </a:lnTo>
                  <a:lnTo>
                    <a:pt x="360" y="634"/>
                  </a:lnTo>
                  <a:lnTo>
                    <a:pt x="332" y="652"/>
                  </a:lnTo>
                  <a:lnTo>
                    <a:pt x="302" y="666"/>
                  </a:lnTo>
                  <a:lnTo>
                    <a:pt x="272" y="676"/>
                  </a:lnTo>
                  <a:lnTo>
                    <a:pt x="240" y="684"/>
                  </a:lnTo>
                  <a:lnTo>
                    <a:pt x="210" y="686"/>
                  </a:lnTo>
                  <a:lnTo>
                    <a:pt x="210" y="686"/>
                  </a:lnTo>
                  <a:lnTo>
                    <a:pt x="194" y="686"/>
                  </a:lnTo>
                  <a:lnTo>
                    <a:pt x="178" y="686"/>
                  </a:lnTo>
                  <a:lnTo>
                    <a:pt x="148" y="680"/>
                  </a:lnTo>
                  <a:lnTo>
                    <a:pt x="118" y="670"/>
                  </a:lnTo>
                  <a:lnTo>
                    <a:pt x="90" y="656"/>
                  </a:lnTo>
                  <a:lnTo>
                    <a:pt x="64" y="638"/>
                  </a:lnTo>
                  <a:lnTo>
                    <a:pt x="40" y="616"/>
                  </a:lnTo>
                  <a:lnTo>
                    <a:pt x="18" y="590"/>
                  </a:lnTo>
                  <a:lnTo>
                    <a:pt x="0" y="560"/>
                  </a:lnTo>
                  <a:lnTo>
                    <a:pt x="20" y="550"/>
                  </a:lnTo>
                  <a:lnTo>
                    <a:pt x="20" y="550"/>
                  </a:lnTo>
                  <a:lnTo>
                    <a:pt x="34" y="568"/>
                  </a:lnTo>
                  <a:lnTo>
                    <a:pt x="52" y="586"/>
                  </a:lnTo>
                  <a:lnTo>
                    <a:pt x="72" y="602"/>
                  </a:lnTo>
                  <a:lnTo>
                    <a:pt x="94" y="616"/>
                  </a:lnTo>
                  <a:lnTo>
                    <a:pt x="118" y="626"/>
                  </a:lnTo>
                  <a:lnTo>
                    <a:pt x="144" y="632"/>
                  </a:lnTo>
                  <a:lnTo>
                    <a:pt x="158" y="634"/>
                  </a:lnTo>
                  <a:lnTo>
                    <a:pt x="172" y="634"/>
                  </a:lnTo>
                  <a:lnTo>
                    <a:pt x="184" y="632"/>
                  </a:lnTo>
                  <a:lnTo>
                    <a:pt x="198" y="630"/>
                  </a:lnTo>
                  <a:lnTo>
                    <a:pt x="198" y="630"/>
                  </a:lnTo>
                  <a:lnTo>
                    <a:pt x="214" y="624"/>
                  </a:lnTo>
                  <a:lnTo>
                    <a:pt x="226" y="618"/>
                  </a:lnTo>
                  <a:lnTo>
                    <a:pt x="238" y="610"/>
                  </a:lnTo>
                  <a:lnTo>
                    <a:pt x="250" y="598"/>
                  </a:lnTo>
                  <a:lnTo>
                    <a:pt x="260" y="586"/>
                  </a:lnTo>
                  <a:lnTo>
                    <a:pt x="268" y="572"/>
                  </a:lnTo>
                  <a:lnTo>
                    <a:pt x="274" y="558"/>
                  </a:lnTo>
                  <a:lnTo>
                    <a:pt x="278" y="542"/>
                  </a:lnTo>
                  <a:lnTo>
                    <a:pt x="280" y="526"/>
                  </a:lnTo>
                  <a:lnTo>
                    <a:pt x="280" y="510"/>
                  </a:lnTo>
                  <a:lnTo>
                    <a:pt x="278" y="494"/>
                  </a:lnTo>
                  <a:lnTo>
                    <a:pt x="274" y="478"/>
                  </a:lnTo>
                  <a:lnTo>
                    <a:pt x="268" y="462"/>
                  </a:lnTo>
                  <a:lnTo>
                    <a:pt x="258" y="446"/>
                  </a:lnTo>
                  <a:lnTo>
                    <a:pt x="246" y="432"/>
                  </a:lnTo>
                  <a:lnTo>
                    <a:pt x="232" y="418"/>
                  </a:lnTo>
                  <a:lnTo>
                    <a:pt x="82" y="294"/>
                  </a:lnTo>
                  <a:lnTo>
                    <a:pt x="82" y="294"/>
                  </a:lnTo>
                  <a:lnTo>
                    <a:pt x="64" y="278"/>
                  </a:lnTo>
                  <a:lnTo>
                    <a:pt x="48" y="262"/>
                  </a:lnTo>
                  <a:lnTo>
                    <a:pt x="38" y="242"/>
                  </a:lnTo>
                  <a:lnTo>
                    <a:pt x="28" y="224"/>
                  </a:lnTo>
                  <a:lnTo>
                    <a:pt x="22" y="204"/>
                  </a:lnTo>
                  <a:lnTo>
                    <a:pt x="20" y="184"/>
                  </a:lnTo>
                  <a:lnTo>
                    <a:pt x="20" y="166"/>
                  </a:lnTo>
                  <a:lnTo>
                    <a:pt x="22" y="146"/>
                  </a:lnTo>
                  <a:lnTo>
                    <a:pt x="26" y="126"/>
                  </a:lnTo>
                  <a:lnTo>
                    <a:pt x="34" y="108"/>
                  </a:lnTo>
                  <a:lnTo>
                    <a:pt x="42" y="90"/>
                  </a:lnTo>
                  <a:lnTo>
                    <a:pt x="54" y="74"/>
                  </a:lnTo>
                  <a:lnTo>
                    <a:pt x="68" y="60"/>
                  </a:lnTo>
                  <a:lnTo>
                    <a:pt x="84" y="46"/>
                  </a:lnTo>
                  <a:lnTo>
                    <a:pt x="102" y="34"/>
                  </a:lnTo>
                  <a:lnTo>
                    <a:pt x="122" y="24"/>
                  </a:lnTo>
                  <a:lnTo>
                    <a:pt x="122" y="24"/>
                  </a:lnTo>
                  <a:lnTo>
                    <a:pt x="144" y="16"/>
                  </a:lnTo>
                  <a:lnTo>
                    <a:pt x="170" y="8"/>
                  </a:lnTo>
                  <a:lnTo>
                    <a:pt x="202" y="4"/>
                  </a:lnTo>
                  <a:lnTo>
                    <a:pt x="240" y="0"/>
                  </a:lnTo>
                  <a:lnTo>
                    <a:pt x="278" y="0"/>
                  </a:lnTo>
                  <a:lnTo>
                    <a:pt x="320" y="4"/>
                  </a:lnTo>
                  <a:lnTo>
                    <a:pt x="342" y="8"/>
                  </a:lnTo>
                  <a:lnTo>
                    <a:pt x="364" y="14"/>
                  </a:lnTo>
                  <a:lnTo>
                    <a:pt x="386" y="20"/>
                  </a:lnTo>
                  <a:lnTo>
                    <a:pt x="406" y="28"/>
                  </a:lnTo>
                  <a:lnTo>
                    <a:pt x="408" y="2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noEditPoints="1"/>
            </p:cNvSpPr>
            <p:nvPr/>
          </p:nvSpPr>
          <p:spPr bwMode="auto">
            <a:xfrm>
              <a:off x="6245" y="5956"/>
              <a:ext cx="1083" cy="1121"/>
            </a:xfrm>
            <a:custGeom>
              <a:avLst/>
              <a:gdLst>
                <a:gd name="T0" fmla="*/ 234 w 402"/>
                <a:gd name="T1" fmla="*/ 292 h 416"/>
                <a:gd name="T2" fmla="*/ 226 w 402"/>
                <a:gd name="T3" fmla="*/ 332 h 416"/>
                <a:gd name="T4" fmla="*/ 202 w 402"/>
                <a:gd name="T5" fmla="*/ 354 h 416"/>
                <a:gd name="T6" fmla="*/ 176 w 402"/>
                <a:gd name="T7" fmla="*/ 358 h 416"/>
                <a:gd name="T8" fmla="*/ 136 w 402"/>
                <a:gd name="T9" fmla="*/ 346 h 416"/>
                <a:gd name="T10" fmla="*/ 116 w 402"/>
                <a:gd name="T11" fmla="*/ 314 h 416"/>
                <a:gd name="T12" fmla="*/ 114 w 402"/>
                <a:gd name="T13" fmla="*/ 290 h 416"/>
                <a:gd name="T14" fmla="*/ 132 w 402"/>
                <a:gd name="T15" fmla="*/ 246 h 416"/>
                <a:gd name="T16" fmla="*/ 234 w 402"/>
                <a:gd name="T17" fmla="*/ 196 h 416"/>
                <a:gd name="T18" fmla="*/ 24 w 402"/>
                <a:gd name="T19" fmla="*/ 150 h 416"/>
                <a:gd name="T20" fmla="*/ 36 w 402"/>
                <a:gd name="T21" fmla="*/ 96 h 416"/>
                <a:gd name="T22" fmla="*/ 62 w 402"/>
                <a:gd name="T23" fmla="*/ 56 h 416"/>
                <a:gd name="T24" fmla="*/ 98 w 402"/>
                <a:gd name="T25" fmla="*/ 26 h 416"/>
                <a:gd name="T26" fmla="*/ 140 w 402"/>
                <a:gd name="T27" fmla="*/ 8 h 416"/>
                <a:gd name="T28" fmla="*/ 200 w 402"/>
                <a:gd name="T29" fmla="*/ 0 h 416"/>
                <a:gd name="T30" fmla="*/ 280 w 402"/>
                <a:gd name="T31" fmla="*/ 18 h 416"/>
                <a:gd name="T32" fmla="*/ 332 w 402"/>
                <a:gd name="T33" fmla="*/ 58 h 416"/>
                <a:gd name="T34" fmla="*/ 350 w 402"/>
                <a:gd name="T35" fmla="*/ 90 h 416"/>
                <a:gd name="T36" fmla="*/ 354 w 402"/>
                <a:gd name="T37" fmla="*/ 316 h 416"/>
                <a:gd name="T38" fmla="*/ 356 w 402"/>
                <a:gd name="T39" fmla="*/ 338 h 416"/>
                <a:gd name="T40" fmla="*/ 372 w 402"/>
                <a:gd name="T41" fmla="*/ 356 h 416"/>
                <a:gd name="T42" fmla="*/ 402 w 402"/>
                <a:gd name="T43" fmla="*/ 350 h 416"/>
                <a:gd name="T44" fmla="*/ 388 w 402"/>
                <a:gd name="T45" fmla="*/ 376 h 416"/>
                <a:gd name="T46" fmla="*/ 356 w 402"/>
                <a:gd name="T47" fmla="*/ 406 h 416"/>
                <a:gd name="T48" fmla="*/ 320 w 402"/>
                <a:gd name="T49" fmla="*/ 416 h 416"/>
                <a:gd name="T50" fmla="*/ 296 w 402"/>
                <a:gd name="T51" fmla="*/ 414 h 416"/>
                <a:gd name="T52" fmla="*/ 262 w 402"/>
                <a:gd name="T53" fmla="*/ 394 h 416"/>
                <a:gd name="T54" fmla="*/ 238 w 402"/>
                <a:gd name="T55" fmla="*/ 354 h 416"/>
                <a:gd name="T56" fmla="*/ 208 w 402"/>
                <a:gd name="T57" fmla="*/ 380 h 416"/>
                <a:gd name="T58" fmla="*/ 160 w 402"/>
                <a:gd name="T59" fmla="*/ 406 h 416"/>
                <a:gd name="T60" fmla="*/ 108 w 402"/>
                <a:gd name="T61" fmla="*/ 416 h 416"/>
                <a:gd name="T62" fmla="*/ 82 w 402"/>
                <a:gd name="T63" fmla="*/ 414 h 416"/>
                <a:gd name="T64" fmla="*/ 50 w 402"/>
                <a:gd name="T65" fmla="*/ 402 h 416"/>
                <a:gd name="T66" fmla="*/ 16 w 402"/>
                <a:gd name="T67" fmla="*/ 368 h 416"/>
                <a:gd name="T68" fmla="*/ 0 w 402"/>
                <a:gd name="T69" fmla="*/ 316 h 416"/>
                <a:gd name="T70" fmla="*/ 4 w 402"/>
                <a:gd name="T71" fmla="*/ 282 h 416"/>
                <a:gd name="T72" fmla="*/ 30 w 402"/>
                <a:gd name="T73" fmla="*/ 238 h 416"/>
                <a:gd name="T74" fmla="*/ 80 w 402"/>
                <a:gd name="T75" fmla="*/ 212 h 416"/>
                <a:gd name="T76" fmla="*/ 220 w 402"/>
                <a:gd name="T77" fmla="*/ 168 h 416"/>
                <a:gd name="T78" fmla="*/ 230 w 402"/>
                <a:gd name="T79" fmla="*/ 156 h 416"/>
                <a:gd name="T80" fmla="*/ 228 w 402"/>
                <a:gd name="T81" fmla="*/ 120 h 416"/>
                <a:gd name="T82" fmla="*/ 194 w 402"/>
                <a:gd name="T83" fmla="*/ 88 h 416"/>
                <a:gd name="T84" fmla="*/ 170 w 402"/>
                <a:gd name="T85" fmla="*/ 80 h 416"/>
                <a:gd name="T86" fmla="*/ 122 w 402"/>
                <a:gd name="T87" fmla="*/ 80 h 416"/>
                <a:gd name="T88" fmla="*/ 58 w 402"/>
                <a:gd name="T89" fmla="*/ 110 h 416"/>
                <a:gd name="T90" fmla="*/ 24 w 402"/>
                <a:gd name="T91" fmla="*/ 15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2" h="416">
                  <a:moveTo>
                    <a:pt x="234" y="196"/>
                  </a:moveTo>
                  <a:lnTo>
                    <a:pt x="234" y="292"/>
                  </a:lnTo>
                  <a:lnTo>
                    <a:pt x="234" y="292"/>
                  </a:lnTo>
                  <a:lnTo>
                    <a:pt x="234" y="308"/>
                  </a:lnTo>
                  <a:lnTo>
                    <a:pt x="230" y="320"/>
                  </a:lnTo>
                  <a:lnTo>
                    <a:pt x="226" y="332"/>
                  </a:lnTo>
                  <a:lnTo>
                    <a:pt x="220" y="342"/>
                  </a:lnTo>
                  <a:lnTo>
                    <a:pt x="212" y="348"/>
                  </a:lnTo>
                  <a:lnTo>
                    <a:pt x="202" y="354"/>
                  </a:lnTo>
                  <a:lnTo>
                    <a:pt x="190" y="358"/>
                  </a:lnTo>
                  <a:lnTo>
                    <a:pt x="176" y="358"/>
                  </a:lnTo>
                  <a:lnTo>
                    <a:pt x="176" y="358"/>
                  </a:lnTo>
                  <a:lnTo>
                    <a:pt x="160" y="358"/>
                  </a:lnTo>
                  <a:lnTo>
                    <a:pt x="146" y="352"/>
                  </a:lnTo>
                  <a:lnTo>
                    <a:pt x="136" y="346"/>
                  </a:lnTo>
                  <a:lnTo>
                    <a:pt x="128" y="336"/>
                  </a:lnTo>
                  <a:lnTo>
                    <a:pt x="120" y="326"/>
                  </a:lnTo>
                  <a:lnTo>
                    <a:pt x="116" y="314"/>
                  </a:lnTo>
                  <a:lnTo>
                    <a:pt x="114" y="302"/>
                  </a:lnTo>
                  <a:lnTo>
                    <a:pt x="114" y="290"/>
                  </a:lnTo>
                  <a:lnTo>
                    <a:pt x="114" y="290"/>
                  </a:lnTo>
                  <a:lnTo>
                    <a:pt x="116" y="272"/>
                  </a:lnTo>
                  <a:lnTo>
                    <a:pt x="122" y="258"/>
                  </a:lnTo>
                  <a:lnTo>
                    <a:pt x="132" y="246"/>
                  </a:lnTo>
                  <a:lnTo>
                    <a:pt x="138" y="242"/>
                  </a:lnTo>
                  <a:lnTo>
                    <a:pt x="144" y="238"/>
                  </a:lnTo>
                  <a:lnTo>
                    <a:pt x="234" y="196"/>
                  </a:lnTo>
                  <a:lnTo>
                    <a:pt x="234" y="196"/>
                  </a:lnTo>
                  <a:close/>
                  <a:moveTo>
                    <a:pt x="24" y="150"/>
                  </a:moveTo>
                  <a:lnTo>
                    <a:pt x="24" y="150"/>
                  </a:lnTo>
                  <a:lnTo>
                    <a:pt x="26" y="132"/>
                  </a:lnTo>
                  <a:lnTo>
                    <a:pt x="30" y="112"/>
                  </a:lnTo>
                  <a:lnTo>
                    <a:pt x="36" y="96"/>
                  </a:lnTo>
                  <a:lnTo>
                    <a:pt x="42" y="82"/>
                  </a:lnTo>
                  <a:lnTo>
                    <a:pt x="52" y="68"/>
                  </a:lnTo>
                  <a:lnTo>
                    <a:pt x="62" y="56"/>
                  </a:lnTo>
                  <a:lnTo>
                    <a:pt x="72" y="44"/>
                  </a:lnTo>
                  <a:lnTo>
                    <a:pt x="86" y="34"/>
                  </a:lnTo>
                  <a:lnTo>
                    <a:pt x="98" y="26"/>
                  </a:lnTo>
                  <a:lnTo>
                    <a:pt x="112" y="18"/>
                  </a:lnTo>
                  <a:lnTo>
                    <a:pt x="126" y="12"/>
                  </a:lnTo>
                  <a:lnTo>
                    <a:pt x="140" y="8"/>
                  </a:lnTo>
                  <a:lnTo>
                    <a:pt x="170" y="2"/>
                  </a:lnTo>
                  <a:lnTo>
                    <a:pt x="200" y="0"/>
                  </a:lnTo>
                  <a:lnTo>
                    <a:pt x="200" y="0"/>
                  </a:lnTo>
                  <a:lnTo>
                    <a:pt x="228" y="2"/>
                  </a:lnTo>
                  <a:lnTo>
                    <a:pt x="254" y="8"/>
                  </a:lnTo>
                  <a:lnTo>
                    <a:pt x="280" y="18"/>
                  </a:lnTo>
                  <a:lnTo>
                    <a:pt x="304" y="32"/>
                  </a:lnTo>
                  <a:lnTo>
                    <a:pt x="324" y="48"/>
                  </a:lnTo>
                  <a:lnTo>
                    <a:pt x="332" y="58"/>
                  </a:lnTo>
                  <a:lnTo>
                    <a:pt x="340" y="68"/>
                  </a:lnTo>
                  <a:lnTo>
                    <a:pt x="346" y="78"/>
                  </a:lnTo>
                  <a:lnTo>
                    <a:pt x="350" y="90"/>
                  </a:lnTo>
                  <a:lnTo>
                    <a:pt x="352" y="102"/>
                  </a:lnTo>
                  <a:lnTo>
                    <a:pt x="354" y="114"/>
                  </a:lnTo>
                  <a:lnTo>
                    <a:pt x="354" y="316"/>
                  </a:lnTo>
                  <a:lnTo>
                    <a:pt x="354" y="316"/>
                  </a:lnTo>
                  <a:lnTo>
                    <a:pt x="354" y="328"/>
                  </a:lnTo>
                  <a:lnTo>
                    <a:pt x="356" y="338"/>
                  </a:lnTo>
                  <a:lnTo>
                    <a:pt x="360" y="346"/>
                  </a:lnTo>
                  <a:lnTo>
                    <a:pt x="366" y="352"/>
                  </a:lnTo>
                  <a:lnTo>
                    <a:pt x="372" y="356"/>
                  </a:lnTo>
                  <a:lnTo>
                    <a:pt x="380" y="356"/>
                  </a:lnTo>
                  <a:lnTo>
                    <a:pt x="390" y="356"/>
                  </a:lnTo>
                  <a:lnTo>
                    <a:pt x="402" y="350"/>
                  </a:lnTo>
                  <a:lnTo>
                    <a:pt x="402" y="350"/>
                  </a:lnTo>
                  <a:lnTo>
                    <a:pt x="396" y="364"/>
                  </a:lnTo>
                  <a:lnTo>
                    <a:pt x="388" y="376"/>
                  </a:lnTo>
                  <a:lnTo>
                    <a:pt x="378" y="388"/>
                  </a:lnTo>
                  <a:lnTo>
                    <a:pt x="368" y="398"/>
                  </a:lnTo>
                  <a:lnTo>
                    <a:pt x="356" y="406"/>
                  </a:lnTo>
                  <a:lnTo>
                    <a:pt x="344" y="412"/>
                  </a:lnTo>
                  <a:lnTo>
                    <a:pt x="332" y="416"/>
                  </a:lnTo>
                  <a:lnTo>
                    <a:pt x="320" y="416"/>
                  </a:lnTo>
                  <a:lnTo>
                    <a:pt x="320" y="416"/>
                  </a:lnTo>
                  <a:lnTo>
                    <a:pt x="308" y="416"/>
                  </a:lnTo>
                  <a:lnTo>
                    <a:pt x="296" y="414"/>
                  </a:lnTo>
                  <a:lnTo>
                    <a:pt x="284" y="408"/>
                  </a:lnTo>
                  <a:lnTo>
                    <a:pt x="272" y="402"/>
                  </a:lnTo>
                  <a:lnTo>
                    <a:pt x="262" y="394"/>
                  </a:lnTo>
                  <a:lnTo>
                    <a:pt x="254" y="382"/>
                  </a:lnTo>
                  <a:lnTo>
                    <a:pt x="244" y="370"/>
                  </a:lnTo>
                  <a:lnTo>
                    <a:pt x="238" y="354"/>
                  </a:lnTo>
                  <a:lnTo>
                    <a:pt x="238" y="354"/>
                  </a:lnTo>
                  <a:lnTo>
                    <a:pt x="222" y="368"/>
                  </a:lnTo>
                  <a:lnTo>
                    <a:pt x="208" y="380"/>
                  </a:lnTo>
                  <a:lnTo>
                    <a:pt x="192" y="390"/>
                  </a:lnTo>
                  <a:lnTo>
                    <a:pt x="176" y="400"/>
                  </a:lnTo>
                  <a:lnTo>
                    <a:pt x="160" y="406"/>
                  </a:lnTo>
                  <a:lnTo>
                    <a:pt x="142" y="410"/>
                  </a:lnTo>
                  <a:lnTo>
                    <a:pt x="126" y="414"/>
                  </a:lnTo>
                  <a:lnTo>
                    <a:pt x="108" y="416"/>
                  </a:lnTo>
                  <a:lnTo>
                    <a:pt x="108" y="416"/>
                  </a:lnTo>
                  <a:lnTo>
                    <a:pt x="96" y="416"/>
                  </a:lnTo>
                  <a:lnTo>
                    <a:pt x="82" y="414"/>
                  </a:lnTo>
                  <a:lnTo>
                    <a:pt x="72" y="412"/>
                  </a:lnTo>
                  <a:lnTo>
                    <a:pt x="60" y="408"/>
                  </a:lnTo>
                  <a:lnTo>
                    <a:pt x="50" y="402"/>
                  </a:lnTo>
                  <a:lnTo>
                    <a:pt x="42" y="398"/>
                  </a:lnTo>
                  <a:lnTo>
                    <a:pt x="28" y="384"/>
                  </a:lnTo>
                  <a:lnTo>
                    <a:pt x="16" y="368"/>
                  </a:lnTo>
                  <a:lnTo>
                    <a:pt x="8" y="352"/>
                  </a:lnTo>
                  <a:lnTo>
                    <a:pt x="2" y="334"/>
                  </a:lnTo>
                  <a:lnTo>
                    <a:pt x="0" y="316"/>
                  </a:lnTo>
                  <a:lnTo>
                    <a:pt x="0" y="316"/>
                  </a:lnTo>
                  <a:lnTo>
                    <a:pt x="0" y="298"/>
                  </a:lnTo>
                  <a:lnTo>
                    <a:pt x="4" y="282"/>
                  </a:lnTo>
                  <a:lnTo>
                    <a:pt x="10" y="266"/>
                  </a:lnTo>
                  <a:lnTo>
                    <a:pt x="18" y="252"/>
                  </a:lnTo>
                  <a:lnTo>
                    <a:pt x="30" y="238"/>
                  </a:lnTo>
                  <a:lnTo>
                    <a:pt x="44" y="228"/>
                  </a:lnTo>
                  <a:lnTo>
                    <a:pt x="62" y="218"/>
                  </a:lnTo>
                  <a:lnTo>
                    <a:pt x="80" y="212"/>
                  </a:lnTo>
                  <a:lnTo>
                    <a:pt x="214" y="170"/>
                  </a:lnTo>
                  <a:lnTo>
                    <a:pt x="214" y="170"/>
                  </a:lnTo>
                  <a:lnTo>
                    <a:pt x="220" y="168"/>
                  </a:lnTo>
                  <a:lnTo>
                    <a:pt x="224" y="166"/>
                  </a:lnTo>
                  <a:lnTo>
                    <a:pt x="228" y="160"/>
                  </a:lnTo>
                  <a:lnTo>
                    <a:pt x="230" y="156"/>
                  </a:lnTo>
                  <a:lnTo>
                    <a:pt x="234" y="144"/>
                  </a:lnTo>
                  <a:lnTo>
                    <a:pt x="232" y="132"/>
                  </a:lnTo>
                  <a:lnTo>
                    <a:pt x="228" y="120"/>
                  </a:lnTo>
                  <a:lnTo>
                    <a:pt x="220" y="108"/>
                  </a:lnTo>
                  <a:lnTo>
                    <a:pt x="210" y="96"/>
                  </a:lnTo>
                  <a:lnTo>
                    <a:pt x="194" y="88"/>
                  </a:lnTo>
                  <a:lnTo>
                    <a:pt x="194" y="88"/>
                  </a:lnTo>
                  <a:lnTo>
                    <a:pt x="182" y="84"/>
                  </a:lnTo>
                  <a:lnTo>
                    <a:pt x="170" y="80"/>
                  </a:lnTo>
                  <a:lnTo>
                    <a:pt x="158" y="78"/>
                  </a:lnTo>
                  <a:lnTo>
                    <a:pt x="146" y="78"/>
                  </a:lnTo>
                  <a:lnTo>
                    <a:pt x="122" y="80"/>
                  </a:lnTo>
                  <a:lnTo>
                    <a:pt x="100" y="86"/>
                  </a:lnTo>
                  <a:lnTo>
                    <a:pt x="78" y="96"/>
                  </a:lnTo>
                  <a:lnTo>
                    <a:pt x="58" y="110"/>
                  </a:lnTo>
                  <a:lnTo>
                    <a:pt x="40" y="128"/>
                  </a:lnTo>
                  <a:lnTo>
                    <a:pt x="24" y="150"/>
                  </a:lnTo>
                  <a:lnTo>
                    <a:pt x="24" y="150"/>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p:nvSpPr>
          <p:spPr bwMode="auto">
            <a:xfrm>
              <a:off x="720" y="4151"/>
              <a:ext cx="1385" cy="1466"/>
            </a:xfrm>
            <a:custGeom>
              <a:avLst/>
              <a:gdLst>
                <a:gd name="T0" fmla="*/ 514 w 514"/>
                <a:gd name="T1" fmla="*/ 418 h 544"/>
                <a:gd name="T2" fmla="*/ 474 w 514"/>
                <a:gd name="T3" fmla="*/ 460 h 544"/>
                <a:gd name="T4" fmla="*/ 422 w 514"/>
                <a:gd name="T5" fmla="*/ 500 h 544"/>
                <a:gd name="T6" fmla="*/ 376 w 514"/>
                <a:gd name="T7" fmla="*/ 524 h 544"/>
                <a:gd name="T8" fmla="*/ 342 w 514"/>
                <a:gd name="T9" fmla="*/ 536 h 544"/>
                <a:gd name="T10" fmla="*/ 304 w 514"/>
                <a:gd name="T11" fmla="*/ 542 h 544"/>
                <a:gd name="T12" fmla="*/ 284 w 514"/>
                <a:gd name="T13" fmla="*/ 544 h 544"/>
                <a:gd name="T14" fmla="*/ 240 w 514"/>
                <a:gd name="T15" fmla="*/ 542 h 544"/>
                <a:gd name="T16" fmla="*/ 194 w 514"/>
                <a:gd name="T17" fmla="*/ 532 h 544"/>
                <a:gd name="T18" fmla="*/ 146 w 514"/>
                <a:gd name="T19" fmla="*/ 514 h 544"/>
                <a:gd name="T20" fmla="*/ 100 w 514"/>
                <a:gd name="T21" fmla="*/ 488 h 544"/>
                <a:gd name="T22" fmla="*/ 60 w 514"/>
                <a:gd name="T23" fmla="*/ 450 h 544"/>
                <a:gd name="T24" fmla="*/ 28 w 514"/>
                <a:gd name="T25" fmla="*/ 404 h 544"/>
                <a:gd name="T26" fmla="*/ 6 w 514"/>
                <a:gd name="T27" fmla="*/ 344 h 544"/>
                <a:gd name="T28" fmla="*/ 0 w 514"/>
                <a:gd name="T29" fmla="*/ 272 h 544"/>
                <a:gd name="T30" fmla="*/ 2 w 514"/>
                <a:gd name="T31" fmla="*/ 234 h 544"/>
                <a:gd name="T32" fmla="*/ 20 w 514"/>
                <a:gd name="T33" fmla="*/ 168 h 544"/>
                <a:gd name="T34" fmla="*/ 52 w 514"/>
                <a:gd name="T35" fmla="*/ 114 h 544"/>
                <a:gd name="T36" fmla="*/ 92 w 514"/>
                <a:gd name="T37" fmla="*/ 74 h 544"/>
                <a:gd name="T38" fmla="*/ 136 w 514"/>
                <a:gd name="T39" fmla="*/ 42 h 544"/>
                <a:gd name="T40" fmla="*/ 184 w 514"/>
                <a:gd name="T41" fmla="*/ 22 h 544"/>
                <a:gd name="T42" fmla="*/ 230 w 514"/>
                <a:gd name="T43" fmla="*/ 8 h 544"/>
                <a:gd name="T44" fmla="*/ 272 w 514"/>
                <a:gd name="T45" fmla="*/ 2 h 544"/>
                <a:gd name="T46" fmla="*/ 288 w 514"/>
                <a:gd name="T47" fmla="*/ 0 h 544"/>
                <a:gd name="T48" fmla="*/ 342 w 514"/>
                <a:gd name="T49" fmla="*/ 4 h 544"/>
                <a:gd name="T50" fmla="*/ 394 w 514"/>
                <a:gd name="T51" fmla="*/ 14 h 544"/>
                <a:gd name="T52" fmla="*/ 456 w 514"/>
                <a:gd name="T53" fmla="*/ 32 h 544"/>
                <a:gd name="T54" fmla="*/ 466 w 514"/>
                <a:gd name="T55" fmla="*/ 30 h 544"/>
                <a:gd name="T56" fmla="*/ 480 w 514"/>
                <a:gd name="T57" fmla="*/ 16 h 544"/>
                <a:gd name="T58" fmla="*/ 502 w 514"/>
                <a:gd name="T59" fmla="*/ 8 h 544"/>
                <a:gd name="T60" fmla="*/ 482 w 514"/>
                <a:gd name="T61" fmla="*/ 202 h 544"/>
                <a:gd name="T62" fmla="*/ 478 w 514"/>
                <a:gd name="T63" fmla="*/ 180 h 544"/>
                <a:gd name="T64" fmla="*/ 464 w 514"/>
                <a:gd name="T65" fmla="*/ 128 h 544"/>
                <a:gd name="T66" fmla="*/ 450 w 514"/>
                <a:gd name="T67" fmla="*/ 102 h 544"/>
                <a:gd name="T68" fmla="*/ 430 w 514"/>
                <a:gd name="T69" fmla="*/ 78 h 544"/>
                <a:gd name="T70" fmla="*/ 402 w 514"/>
                <a:gd name="T71" fmla="*/ 58 h 544"/>
                <a:gd name="T72" fmla="*/ 368 w 514"/>
                <a:gd name="T73" fmla="*/ 44 h 544"/>
                <a:gd name="T74" fmla="*/ 322 w 514"/>
                <a:gd name="T75" fmla="*/ 40 h 544"/>
                <a:gd name="T76" fmla="*/ 300 w 514"/>
                <a:gd name="T77" fmla="*/ 40 h 544"/>
                <a:gd name="T78" fmla="*/ 262 w 514"/>
                <a:gd name="T79" fmla="*/ 48 h 544"/>
                <a:gd name="T80" fmla="*/ 230 w 514"/>
                <a:gd name="T81" fmla="*/ 66 h 544"/>
                <a:gd name="T82" fmla="*/ 202 w 514"/>
                <a:gd name="T83" fmla="*/ 90 h 544"/>
                <a:gd name="T84" fmla="*/ 180 w 514"/>
                <a:gd name="T85" fmla="*/ 120 h 544"/>
                <a:gd name="T86" fmla="*/ 164 w 514"/>
                <a:gd name="T87" fmla="*/ 156 h 544"/>
                <a:gd name="T88" fmla="*/ 152 w 514"/>
                <a:gd name="T89" fmla="*/ 194 h 544"/>
                <a:gd name="T90" fmla="*/ 146 w 514"/>
                <a:gd name="T91" fmla="*/ 234 h 544"/>
                <a:gd name="T92" fmla="*/ 146 w 514"/>
                <a:gd name="T93" fmla="*/ 274 h 544"/>
                <a:gd name="T94" fmla="*/ 152 w 514"/>
                <a:gd name="T95" fmla="*/ 316 h 544"/>
                <a:gd name="T96" fmla="*/ 162 w 514"/>
                <a:gd name="T97" fmla="*/ 354 h 544"/>
                <a:gd name="T98" fmla="*/ 178 w 514"/>
                <a:gd name="T99" fmla="*/ 390 h 544"/>
                <a:gd name="T100" fmla="*/ 200 w 514"/>
                <a:gd name="T101" fmla="*/ 422 h 544"/>
                <a:gd name="T102" fmla="*/ 226 w 514"/>
                <a:gd name="T103" fmla="*/ 448 h 544"/>
                <a:gd name="T104" fmla="*/ 258 w 514"/>
                <a:gd name="T105" fmla="*/ 468 h 544"/>
                <a:gd name="T106" fmla="*/ 296 w 514"/>
                <a:gd name="T107" fmla="*/ 480 h 544"/>
                <a:gd name="T108" fmla="*/ 316 w 514"/>
                <a:gd name="T109" fmla="*/ 482 h 544"/>
                <a:gd name="T110" fmla="*/ 356 w 514"/>
                <a:gd name="T111" fmla="*/ 478 h 544"/>
                <a:gd name="T112" fmla="*/ 404 w 514"/>
                <a:gd name="T113" fmla="*/ 464 h 544"/>
                <a:gd name="T114" fmla="*/ 454 w 514"/>
                <a:gd name="T115" fmla="*/ 434 h 544"/>
                <a:gd name="T116" fmla="*/ 500 w 514"/>
                <a:gd name="T117" fmla="*/ 388 h 544"/>
                <a:gd name="T118" fmla="*/ 514 w 514"/>
                <a:gd name="T119" fmla="*/ 418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4" h="544">
                  <a:moveTo>
                    <a:pt x="514" y="418"/>
                  </a:moveTo>
                  <a:lnTo>
                    <a:pt x="514" y="418"/>
                  </a:lnTo>
                  <a:lnTo>
                    <a:pt x="496" y="438"/>
                  </a:lnTo>
                  <a:lnTo>
                    <a:pt x="474" y="460"/>
                  </a:lnTo>
                  <a:lnTo>
                    <a:pt x="450" y="480"/>
                  </a:lnTo>
                  <a:lnTo>
                    <a:pt x="422" y="500"/>
                  </a:lnTo>
                  <a:lnTo>
                    <a:pt x="392" y="518"/>
                  </a:lnTo>
                  <a:lnTo>
                    <a:pt x="376" y="524"/>
                  </a:lnTo>
                  <a:lnTo>
                    <a:pt x="360" y="530"/>
                  </a:lnTo>
                  <a:lnTo>
                    <a:pt x="342" y="536"/>
                  </a:lnTo>
                  <a:lnTo>
                    <a:pt x="324" y="540"/>
                  </a:lnTo>
                  <a:lnTo>
                    <a:pt x="304" y="542"/>
                  </a:lnTo>
                  <a:lnTo>
                    <a:pt x="284" y="544"/>
                  </a:lnTo>
                  <a:lnTo>
                    <a:pt x="284" y="544"/>
                  </a:lnTo>
                  <a:lnTo>
                    <a:pt x="264" y="544"/>
                  </a:lnTo>
                  <a:lnTo>
                    <a:pt x="240" y="542"/>
                  </a:lnTo>
                  <a:lnTo>
                    <a:pt x="218" y="538"/>
                  </a:lnTo>
                  <a:lnTo>
                    <a:pt x="194" y="532"/>
                  </a:lnTo>
                  <a:lnTo>
                    <a:pt x="170" y="524"/>
                  </a:lnTo>
                  <a:lnTo>
                    <a:pt x="146" y="514"/>
                  </a:lnTo>
                  <a:lnTo>
                    <a:pt x="122" y="502"/>
                  </a:lnTo>
                  <a:lnTo>
                    <a:pt x="100" y="488"/>
                  </a:lnTo>
                  <a:lnTo>
                    <a:pt x="78" y="470"/>
                  </a:lnTo>
                  <a:lnTo>
                    <a:pt x="60" y="450"/>
                  </a:lnTo>
                  <a:lnTo>
                    <a:pt x="42" y="428"/>
                  </a:lnTo>
                  <a:lnTo>
                    <a:pt x="28" y="404"/>
                  </a:lnTo>
                  <a:lnTo>
                    <a:pt x="16" y="376"/>
                  </a:lnTo>
                  <a:lnTo>
                    <a:pt x="6" y="344"/>
                  </a:lnTo>
                  <a:lnTo>
                    <a:pt x="2" y="310"/>
                  </a:lnTo>
                  <a:lnTo>
                    <a:pt x="0" y="272"/>
                  </a:lnTo>
                  <a:lnTo>
                    <a:pt x="0" y="272"/>
                  </a:lnTo>
                  <a:lnTo>
                    <a:pt x="2" y="234"/>
                  </a:lnTo>
                  <a:lnTo>
                    <a:pt x="10" y="198"/>
                  </a:lnTo>
                  <a:lnTo>
                    <a:pt x="20" y="168"/>
                  </a:lnTo>
                  <a:lnTo>
                    <a:pt x="34" y="140"/>
                  </a:lnTo>
                  <a:lnTo>
                    <a:pt x="52" y="114"/>
                  </a:lnTo>
                  <a:lnTo>
                    <a:pt x="70" y="92"/>
                  </a:lnTo>
                  <a:lnTo>
                    <a:pt x="92" y="74"/>
                  </a:lnTo>
                  <a:lnTo>
                    <a:pt x="114" y="56"/>
                  </a:lnTo>
                  <a:lnTo>
                    <a:pt x="136" y="42"/>
                  </a:lnTo>
                  <a:lnTo>
                    <a:pt x="160" y="30"/>
                  </a:lnTo>
                  <a:lnTo>
                    <a:pt x="184" y="22"/>
                  </a:lnTo>
                  <a:lnTo>
                    <a:pt x="208" y="14"/>
                  </a:lnTo>
                  <a:lnTo>
                    <a:pt x="230" y="8"/>
                  </a:lnTo>
                  <a:lnTo>
                    <a:pt x="252" y="4"/>
                  </a:lnTo>
                  <a:lnTo>
                    <a:pt x="272" y="2"/>
                  </a:lnTo>
                  <a:lnTo>
                    <a:pt x="288" y="0"/>
                  </a:lnTo>
                  <a:lnTo>
                    <a:pt x="288" y="0"/>
                  </a:lnTo>
                  <a:lnTo>
                    <a:pt x="314" y="2"/>
                  </a:lnTo>
                  <a:lnTo>
                    <a:pt x="342" y="4"/>
                  </a:lnTo>
                  <a:lnTo>
                    <a:pt x="368" y="8"/>
                  </a:lnTo>
                  <a:lnTo>
                    <a:pt x="394" y="14"/>
                  </a:lnTo>
                  <a:lnTo>
                    <a:pt x="434" y="26"/>
                  </a:lnTo>
                  <a:lnTo>
                    <a:pt x="456" y="32"/>
                  </a:lnTo>
                  <a:lnTo>
                    <a:pt x="456" y="32"/>
                  </a:lnTo>
                  <a:lnTo>
                    <a:pt x="466" y="30"/>
                  </a:lnTo>
                  <a:lnTo>
                    <a:pt x="474" y="24"/>
                  </a:lnTo>
                  <a:lnTo>
                    <a:pt x="480" y="16"/>
                  </a:lnTo>
                  <a:lnTo>
                    <a:pt x="484" y="8"/>
                  </a:lnTo>
                  <a:lnTo>
                    <a:pt x="502" y="8"/>
                  </a:lnTo>
                  <a:lnTo>
                    <a:pt x="502" y="196"/>
                  </a:lnTo>
                  <a:lnTo>
                    <a:pt x="482" y="202"/>
                  </a:lnTo>
                  <a:lnTo>
                    <a:pt x="482" y="202"/>
                  </a:lnTo>
                  <a:lnTo>
                    <a:pt x="478" y="180"/>
                  </a:lnTo>
                  <a:lnTo>
                    <a:pt x="472" y="156"/>
                  </a:lnTo>
                  <a:lnTo>
                    <a:pt x="464" y="128"/>
                  </a:lnTo>
                  <a:lnTo>
                    <a:pt x="458" y="116"/>
                  </a:lnTo>
                  <a:lnTo>
                    <a:pt x="450" y="102"/>
                  </a:lnTo>
                  <a:lnTo>
                    <a:pt x="440" y="90"/>
                  </a:lnTo>
                  <a:lnTo>
                    <a:pt x="430" y="78"/>
                  </a:lnTo>
                  <a:lnTo>
                    <a:pt x="418" y="68"/>
                  </a:lnTo>
                  <a:lnTo>
                    <a:pt x="402" y="58"/>
                  </a:lnTo>
                  <a:lnTo>
                    <a:pt x="386" y="50"/>
                  </a:lnTo>
                  <a:lnTo>
                    <a:pt x="368" y="44"/>
                  </a:lnTo>
                  <a:lnTo>
                    <a:pt x="346" y="40"/>
                  </a:lnTo>
                  <a:lnTo>
                    <a:pt x="322" y="40"/>
                  </a:lnTo>
                  <a:lnTo>
                    <a:pt x="322" y="40"/>
                  </a:lnTo>
                  <a:lnTo>
                    <a:pt x="300" y="40"/>
                  </a:lnTo>
                  <a:lnTo>
                    <a:pt x="280" y="44"/>
                  </a:lnTo>
                  <a:lnTo>
                    <a:pt x="262" y="48"/>
                  </a:lnTo>
                  <a:lnTo>
                    <a:pt x="246" y="56"/>
                  </a:lnTo>
                  <a:lnTo>
                    <a:pt x="230" y="66"/>
                  </a:lnTo>
                  <a:lnTo>
                    <a:pt x="214" y="78"/>
                  </a:lnTo>
                  <a:lnTo>
                    <a:pt x="202" y="90"/>
                  </a:lnTo>
                  <a:lnTo>
                    <a:pt x="190" y="104"/>
                  </a:lnTo>
                  <a:lnTo>
                    <a:pt x="180" y="120"/>
                  </a:lnTo>
                  <a:lnTo>
                    <a:pt x="170" y="138"/>
                  </a:lnTo>
                  <a:lnTo>
                    <a:pt x="164" y="156"/>
                  </a:lnTo>
                  <a:lnTo>
                    <a:pt x="158" y="174"/>
                  </a:lnTo>
                  <a:lnTo>
                    <a:pt x="152" y="194"/>
                  </a:lnTo>
                  <a:lnTo>
                    <a:pt x="148" y="214"/>
                  </a:lnTo>
                  <a:lnTo>
                    <a:pt x="146" y="234"/>
                  </a:lnTo>
                  <a:lnTo>
                    <a:pt x="146" y="254"/>
                  </a:lnTo>
                  <a:lnTo>
                    <a:pt x="146" y="274"/>
                  </a:lnTo>
                  <a:lnTo>
                    <a:pt x="148" y="296"/>
                  </a:lnTo>
                  <a:lnTo>
                    <a:pt x="152" y="316"/>
                  </a:lnTo>
                  <a:lnTo>
                    <a:pt x="156" y="334"/>
                  </a:lnTo>
                  <a:lnTo>
                    <a:pt x="162" y="354"/>
                  </a:lnTo>
                  <a:lnTo>
                    <a:pt x="170" y="372"/>
                  </a:lnTo>
                  <a:lnTo>
                    <a:pt x="178" y="390"/>
                  </a:lnTo>
                  <a:lnTo>
                    <a:pt x="188" y="406"/>
                  </a:lnTo>
                  <a:lnTo>
                    <a:pt x="200" y="422"/>
                  </a:lnTo>
                  <a:lnTo>
                    <a:pt x="212" y="436"/>
                  </a:lnTo>
                  <a:lnTo>
                    <a:pt x="226" y="448"/>
                  </a:lnTo>
                  <a:lnTo>
                    <a:pt x="242" y="460"/>
                  </a:lnTo>
                  <a:lnTo>
                    <a:pt x="258" y="468"/>
                  </a:lnTo>
                  <a:lnTo>
                    <a:pt x="276" y="474"/>
                  </a:lnTo>
                  <a:lnTo>
                    <a:pt x="296" y="480"/>
                  </a:lnTo>
                  <a:lnTo>
                    <a:pt x="316" y="482"/>
                  </a:lnTo>
                  <a:lnTo>
                    <a:pt x="316" y="482"/>
                  </a:lnTo>
                  <a:lnTo>
                    <a:pt x="334" y="482"/>
                  </a:lnTo>
                  <a:lnTo>
                    <a:pt x="356" y="478"/>
                  </a:lnTo>
                  <a:lnTo>
                    <a:pt x="380" y="472"/>
                  </a:lnTo>
                  <a:lnTo>
                    <a:pt x="404" y="464"/>
                  </a:lnTo>
                  <a:lnTo>
                    <a:pt x="428" y="450"/>
                  </a:lnTo>
                  <a:lnTo>
                    <a:pt x="454" y="434"/>
                  </a:lnTo>
                  <a:lnTo>
                    <a:pt x="478" y="414"/>
                  </a:lnTo>
                  <a:lnTo>
                    <a:pt x="500" y="388"/>
                  </a:lnTo>
                  <a:lnTo>
                    <a:pt x="514" y="418"/>
                  </a:lnTo>
                  <a:lnTo>
                    <a:pt x="514" y="41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noEditPoints="1"/>
            </p:cNvSpPr>
            <p:nvPr/>
          </p:nvSpPr>
          <p:spPr bwMode="auto">
            <a:xfrm>
              <a:off x="1997" y="4442"/>
              <a:ext cx="1316" cy="1159"/>
            </a:xfrm>
            <a:custGeom>
              <a:avLst/>
              <a:gdLst>
                <a:gd name="T0" fmla="*/ 270 w 488"/>
                <a:gd name="T1" fmla="*/ 2 h 430"/>
                <a:gd name="T2" fmla="*/ 338 w 488"/>
                <a:gd name="T3" fmla="*/ 18 h 430"/>
                <a:gd name="T4" fmla="*/ 400 w 488"/>
                <a:gd name="T5" fmla="*/ 50 h 430"/>
                <a:gd name="T6" fmla="*/ 446 w 488"/>
                <a:gd name="T7" fmla="*/ 96 h 430"/>
                <a:gd name="T8" fmla="*/ 478 w 488"/>
                <a:gd name="T9" fmla="*/ 152 h 430"/>
                <a:gd name="T10" fmla="*/ 488 w 488"/>
                <a:gd name="T11" fmla="*/ 216 h 430"/>
                <a:gd name="T12" fmla="*/ 484 w 488"/>
                <a:gd name="T13" fmla="*/ 258 h 430"/>
                <a:gd name="T14" fmla="*/ 458 w 488"/>
                <a:gd name="T15" fmla="*/ 318 h 430"/>
                <a:gd name="T16" fmla="*/ 416 w 488"/>
                <a:gd name="T17" fmla="*/ 368 h 430"/>
                <a:gd name="T18" fmla="*/ 360 w 488"/>
                <a:gd name="T19" fmla="*/ 406 h 430"/>
                <a:gd name="T20" fmla="*/ 294 w 488"/>
                <a:gd name="T21" fmla="*/ 426 h 430"/>
                <a:gd name="T22" fmla="*/ 244 w 488"/>
                <a:gd name="T23" fmla="*/ 430 h 430"/>
                <a:gd name="T24" fmla="*/ 172 w 488"/>
                <a:gd name="T25" fmla="*/ 422 h 430"/>
                <a:gd name="T26" fmla="*/ 108 w 488"/>
                <a:gd name="T27" fmla="*/ 394 h 430"/>
                <a:gd name="T28" fmla="*/ 56 w 488"/>
                <a:gd name="T29" fmla="*/ 352 h 430"/>
                <a:gd name="T30" fmla="*/ 20 w 488"/>
                <a:gd name="T31" fmla="*/ 300 h 430"/>
                <a:gd name="T32" fmla="*/ 2 w 488"/>
                <a:gd name="T33" fmla="*/ 238 h 430"/>
                <a:gd name="T34" fmla="*/ 2 w 488"/>
                <a:gd name="T35" fmla="*/ 194 h 430"/>
                <a:gd name="T36" fmla="*/ 20 w 488"/>
                <a:gd name="T37" fmla="*/ 132 h 430"/>
                <a:gd name="T38" fmla="*/ 56 w 488"/>
                <a:gd name="T39" fmla="*/ 78 h 430"/>
                <a:gd name="T40" fmla="*/ 108 w 488"/>
                <a:gd name="T41" fmla="*/ 38 h 430"/>
                <a:gd name="T42" fmla="*/ 172 w 488"/>
                <a:gd name="T43" fmla="*/ 10 h 430"/>
                <a:gd name="T44" fmla="*/ 244 w 488"/>
                <a:gd name="T45" fmla="*/ 0 h 430"/>
                <a:gd name="T46" fmla="*/ 242 w 488"/>
                <a:gd name="T47" fmla="*/ 34 h 430"/>
                <a:gd name="T48" fmla="*/ 278 w 488"/>
                <a:gd name="T49" fmla="*/ 42 h 430"/>
                <a:gd name="T50" fmla="*/ 310 w 488"/>
                <a:gd name="T51" fmla="*/ 66 h 430"/>
                <a:gd name="T52" fmla="*/ 336 w 488"/>
                <a:gd name="T53" fmla="*/ 100 h 430"/>
                <a:gd name="T54" fmla="*/ 354 w 488"/>
                <a:gd name="T55" fmla="*/ 144 h 430"/>
                <a:gd name="T56" fmla="*/ 362 w 488"/>
                <a:gd name="T57" fmla="*/ 196 h 430"/>
                <a:gd name="T58" fmla="*/ 362 w 488"/>
                <a:gd name="T59" fmla="*/ 232 h 430"/>
                <a:gd name="T60" fmla="*/ 354 w 488"/>
                <a:gd name="T61" fmla="*/ 284 h 430"/>
                <a:gd name="T62" fmla="*/ 336 w 488"/>
                <a:gd name="T63" fmla="*/ 328 h 430"/>
                <a:gd name="T64" fmla="*/ 310 w 488"/>
                <a:gd name="T65" fmla="*/ 362 h 430"/>
                <a:gd name="T66" fmla="*/ 278 w 488"/>
                <a:gd name="T67" fmla="*/ 384 h 430"/>
                <a:gd name="T68" fmla="*/ 242 w 488"/>
                <a:gd name="T69" fmla="*/ 392 h 430"/>
                <a:gd name="T70" fmla="*/ 218 w 488"/>
                <a:gd name="T71" fmla="*/ 388 h 430"/>
                <a:gd name="T72" fmla="*/ 186 w 488"/>
                <a:gd name="T73" fmla="*/ 370 h 430"/>
                <a:gd name="T74" fmla="*/ 158 w 488"/>
                <a:gd name="T75" fmla="*/ 340 h 430"/>
                <a:gd name="T76" fmla="*/ 136 w 488"/>
                <a:gd name="T77" fmla="*/ 298 h 430"/>
                <a:gd name="T78" fmla="*/ 124 w 488"/>
                <a:gd name="T79" fmla="*/ 250 h 430"/>
                <a:gd name="T80" fmla="*/ 122 w 488"/>
                <a:gd name="T81" fmla="*/ 214 h 430"/>
                <a:gd name="T82" fmla="*/ 128 w 488"/>
                <a:gd name="T83" fmla="*/ 160 h 430"/>
                <a:gd name="T84" fmla="*/ 142 w 488"/>
                <a:gd name="T85" fmla="*/ 114 h 430"/>
                <a:gd name="T86" fmla="*/ 166 w 488"/>
                <a:gd name="T87" fmla="*/ 76 h 430"/>
                <a:gd name="T88" fmla="*/ 196 w 488"/>
                <a:gd name="T89" fmla="*/ 48 h 430"/>
                <a:gd name="T90" fmla="*/ 230 w 488"/>
                <a:gd name="T91" fmla="*/ 3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8" h="430">
                  <a:moveTo>
                    <a:pt x="244" y="0"/>
                  </a:moveTo>
                  <a:lnTo>
                    <a:pt x="244" y="0"/>
                  </a:lnTo>
                  <a:lnTo>
                    <a:pt x="270" y="2"/>
                  </a:lnTo>
                  <a:lnTo>
                    <a:pt x="294" y="6"/>
                  </a:lnTo>
                  <a:lnTo>
                    <a:pt x="316" y="10"/>
                  </a:lnTo>
                  <a:lnTo>
                    <a:pt x="338" y="18"/>
                  </a:lnTo>
                  <a:lnTo>
                    <a:pt x="360" y="26"/>
                  </a:lnTo>
                  <a:lnTo>
                    <a:pt x="380" y="38"/>
                  </a:lnTo>
                  <a:lnTo>
                    <a:pt x="400" y="50"/>
                  </a:lnTo>
                  <a:lnTo>
                    <a:pt x="416" y="64"/>
                  </a:lnTo>
                  <a:lnTo>
                    <a:pt x="432" y="78"/>
                  </a:lnTo>
                  <a:lnTo>
                    <a:pt x="446" y="96"/>
                  </a:lnTo>
                  <a:lnTo>
                    <a:pt x="458" y="114"/>
                  </a:lnTo>
                  <a:lnTo>
                    <a:pt x="468" y="132"/>
                  </a:lnTo>
                  <a:lnTo>
                    <a:pt x="478" y="152"/>
                  </a:lnTo>
                  <a:lnTo>
                    <a:pt x="484" y="172"/>
                  </a:lnTo>
                  <a:lnTo>
                    <a:pt x="486" y="194"/>
                  </a:lnTo>
                  <a:lnTo>
                    <a:pt x="488" y="216"/>
                  </a:lnTo>
                  <a:lnTo>
                    <a:pt x="488" y="216"/>
                  </a:lnTo>
                  <a:lnTo>
                    <a:pt x="486" y="238"/>
                  </a:lnTo>
                  <a:lnTo>
                    <a:pt x="484" y="258"/>
                  </a:lnTo>
                  <a:lnTo>
                    <a:pt x="478" y="280"/>
                  </a:lnTo>
                  <a:lnTo>
                    <a:pt x="468" y="300"/>
                  </a:lnTo>
                  <a:lnTo>
                    <a:pt x="458" y="318"/>
                  </a:lnTo>
                  <a:lnTo>
                    <a:pt x="446" y="336"/>
                  </a:lnTo>
                  <a:lnTo>
                    <a:pt x="432" y="352"/>
                  </a:lnTo>
                  <a:lnTo>
                    <a:pt x="416" y="368"/>
                  </a:lnTo>
                  <a:lnTo>
                    <a:pt x="400" y="382"/>
                  </a:lnTo>
                  <a:lnTo>
                    <a:pt x="380" y="394"/>
                  </a:lnTo>
                  <a:lnTo>
                    <a:pt x="360" y="406"/>
                  </a:lnTo>
                  <a:lnTo>
                    <a:pt x="338" y="414"/>
                  </a:lnTo>
                  <a:lnTo>
                    <a:pt x="316" y="422"/>
                  </a:lnTo>
                  <a:lnTo>
                    <a:pt x="294" y="426"/>
                  </a:lnTo>
                  <a:lnTo>
                    <a:pt x="270" y="430"/>
                  </a:lnTo>
                  <a:lnTo>
                    <a:pt x="244" y="430"/>
                  </a:lnTo>
                  <a:lnTo>
                    <a:pt x="244" y="430"/>
                  </a:lnTo>
                  <a:lnTo>
                    <a:pt x="220" y="430"/>
                  </a:lnTo>
                  <a:lnTo>
                    <a:pt x="196" y="426"/>
                  </a:lnTo>
                  <a:lnTo>
                    <a:pt x="172" y="422"/>
                  </a:lnTo>
                  <a:lnTo>
                    <a:pt x="150" y="414"/>
                  </a:lnTo>
                  <a:lnTo>
                    <a:pt x="128" y="406"/>
                  </a:lnTo>
                  <a:lnTo>
                    <a:pt x="108" y="394"/>
                  </a:lnTo>
                  <a:lnTo>
                    <a:pt x="90" y="382"/>
                  </a:lnTo>
                  <a:lnTo>
                    <a:pt x="72" y="368"/>
                  </a:lnTo>
                  <a:lnTo>
                    <a:pt x="56" y="352"/>
                  </a:lnTo>
                  <a:lnTo>
                    <a:pt x="42" y="336"/>
                  </a:lnTo>
                  <a:lnTo>
                    <a:pt x="30" y="318"/>
                  </a:lnTo>
                  <a:lnTo>
                    <a:pt x="20" y="300"/>
                  </a:lnTo>
                  <a:lnTo>
                    <a:pt x="12" y="280"/>
                  </a:lnTo>
                  <a:lnTo>
                    <a:pt x="6" y="258"/>
                  </a:lnTo>
                  <a:lnTo>
                    <a:pt x="2" y="238"/>
                  </a:lnTo>
                  <a:lnTo>
                    <a:pt x="0" y="216"/>
                  </a:lnTo>
                  <a:lnTo>
                    <a:pt x="0" y="216"/>
                  </a:lnTo>
                  <a:lnTo>
                    <a:pt x="2" y="194"/>
                  </a:lnTo>
                  <a:lnTo>
                    <a:pt x="6" y="172"/>
                  </a:lnTo>
                  <a:lnTo>
                    <a:pt x="12" y="152"/>
                  </a:lnTo>
                  <a:lnTo>
                    <a:pt x="20" y="132"/>
                  </a:lnTo>
                  <a:lnTo>
                    <a:pt x="30" y="114"/>
                  </a:lnTo>
                  <a:lnTo>
                    <a:pt x="42" y="96"/>
                  </a:lnTo>
                  <a:lnTo>
                    <a:pt x="56" y="78"/>
                  </a:lnTo>
                  <a:lnTo>
                    <a:pt x="72" y="64"/>
                  </a:lnTo>
                  <a:lnTo>
                    <a:pt x="90" y="50"/>
                  </a:lnTo>
                  <a:lnTo>
                    <a:pt x="108" y="38"/>
                  </a:lnTo>
                  <a:lnTo>
                    <a:pt x="128" y="26"/>
                  </a:lnTo>
                  <a:lnTo>
                    <a:pt x="150" y="18"/>
                  </a:lnTo>
                  <a:lnTo>
                    <a:pt x="172" y="10"/>
                  </a:lnTo>
                  <a:lnTo>
                    <a:pt x="196" y="6"/>
                  </a:lnTo>
                  <a:lnTo>
                    <a:pt x="220" y="2"/>
                  </a:lnTo>
                  <a:lnTo>
                    <a:pt x="244" y="0"/>
                  </a:lnTo>
                  <a:lnTo>
                    <a:pt x="244" y="0"/>
                  </a:lnTo>
                  <a:close/>
                  <a:moveTo>
                    <a:pt x="242" y="34"/>
                  </a:moveTo>
                  <a:lnTo>
                    <a:pt x="242" y="34"/>
                  </a:lnTo>
                  <a:lnTo>
                    <a:pt x="254" y="36"/>
                  </a:lnTo>
                  <a:lnTo>
                    <a:pt x="266" y="38"/>
                  </a:lnTo>
                  <a:lnTo>
                    <a:pt x="278" y="42"/>
                  </a:lnTo>
                  <a:lnTo>
                    <a:pt x="290" y="48"/>
                  </a:lnTo>
                  <a:lnTo>
                    <a:pt x="300" y="56"/>
                  </a:lnTo>
                  <a:lnTo>
                    <a:pt x="310" y="66"/>
                  </a:lnTo>
                  <a:lnTo>
                    <a:pt x="318" y="76"/>
                  </a:lnTo>
                  <a:lnTo>
                    <a:pt x="328" y="88"/>
                  </a:lnTo>
                  <a:lnTo>
                    <a:pt x="336" y="100"/>
                  </a:lnTo>
                  <a:lnTo>
                    <a:pt x="342" y="114"/>
                  </a:lnTo>
                  <a:lnTo>
                    <a:pt x="348" y="128"/>
                  </a:lnTo>
                  <a:lnTo>
                    <a:pt x="354" y="144"/>
                  </a:lnTo>
                  <a:lnTo>
                    <a:pt x="358" y="160"/>
                  </a:lnTo>
                  <a:lnTo>
                    <a:pt x="360" y="178"/>
                  </a:lnTo>
                  <a:lnTo>
                    <a:pt x="362" y="196"/>
                  </a:lnTo>
                  <a:lnTo>
                    <a:pt x="362" y="214"/>
                  </a:lnTo>
                  <a:lnTo>
                    <a:pt x="362" y="214"/>
                  </a:lnTo>
                  <a:lnTo>
                    <a:pt x="362" y="232"/>
                  </a:lnTo>
                  <a:lnTo>
                    <a:pt x="360" y="250"/>
                  </a:lnTo>
                  <a:lnTo>
                    <a:pt x="358" y="266"/>
                  </a:lnTo>
                  <a:lnTo>
                    <a:pt x="354" y="284"/>
                  </a:lnTo>
                  <a:lnTo>
                    <a:pt x="348" y="298"/>
                  </a:lnTo>
                  <a:lnTo>
                    <a:pt x="342" y="314"/>
                  </a:lnTo>
                  <a:lnTo>
                    <a:pt x="336" y="328"/>
                  </a:lnTo>
                  <a:lnTo>
                    <a:pt x="328" y="340"/>
                  </a:lnTo>
                  <a:lnTo>
                    <a:pt x="318" y="352"/>
                  </a:lnTo>
                  <a:lnTo>
                    <a:pt x="310" y="362"/>
                  </a:lnTo>
                  <a:lnTo>
                    <a:pt x="300" y="370"/>
                  </a:lnTo>
                  <a:lnTo>
                    <a:pt x="290" y="378"/>
                  </a:lnTo>
                  <a:lnTo>
                    <a:pt x="278" y="384"/>
                  </a:lnTo>
                  <a:lnTo>
                    <a:pt x="266" y="388"/>
                  </a:lnTo>
                  <a:lnTo>
                    <a:pt x="254" y="392"/>
                  </a:lnTo>
                  <a:lnTo>
                    <a:pt x="242" y="392"/>
                  </a:lnTo>
                  <a:lnTo>
                    <a:pt x="242" y="392"/>
                  </a:lnTo>
                  <a:lnTo>
                    <a:pt x="230" y="392"/>
                  </a:lnTo>
                  <a:lnTo>
                    <a:pt x="218" y="388"/>
                  </a:lnTo>
                  <a:lnTo>
                    <a:pt x="206" y="384"/>
                  </a:lnTo>
                  <a:lnTo>
                    <a:pt x="196" y="378"/>
                  </a:lnTo>
                  <a:lnTo>
                    <a:pt x="186" y="370"/>
                  </a:lnTo>
                  <a:lnTo>
                    <a:pt x="176" y="362"/>
                  </a:lnTo>
                  <a:lnTo>
                    <a:pt x="166" y="352"/>
                  </a:lnTo>
                  <a:lnTo>
                    <a:pt x="158" y="340"/>
                  </a:lnTo>
                  <a:lnTo>
                    <a:pt x="150" y="328"/>
                  </a:lnTo>
                  <a:lnTo>
                    <a:pt x="142" y="314"/>
                  </a:lnTo>
                  <a:lnTo>
                    <a:pt x="136" y="298"/>
                  </a:lnTo>
                  <a:lnTo>
                    <a:pt x="132" y="284"/>
                  </a:lnTo>
                  <a:lnTo>
                    <a:pt x="128" y="266"/>
                  </a:lnTo>
                  <a:lnTo>
                    <a:pt x="124" y="250"/>
                  </a:lnTo>
                  <a:lnTo>
                    <a:pt x="122" y="232"/>
                  </a:lnTo>
                  <a:lnTo>
                    <a:pt x="122" y="214"/>
                  </a:lnTo>
                  <a:lnTo>
                    <a:pt x="122" y="214"/>
                  </a:lnTo>
                  <a:lnTo>
                    <a:pt x="122" y="196"/>
                  </a:lnTo>
                  <a:lnTo>
                    <a:pt x="124" y="178"/>
                  </a:lnTo>
                  <a:lnTo>
                    <a:pt x="128" y="160"/>
                  </a:lnTo>
                  <a:lnTo>
                    <a:pt x="132" y="144"/>
                  </a:lnTo>
                  <a:lnTo>
                    <a:pt x="136" y="128"/>
                  </a:lnTo>
                  <a:lnTo>
                    <a:pt x="142" y="114"/>
                  </a:lnTo>
                  <a:lnTo>
                    <a:pt x="150" y="100"/>
                  </a:lnTo>
                  <a:lnTo>
                    <a:pt x="158" y="88"/>
                  </a:lnTo>
                  <a:lnTo>
                    <a:pt x="166" y="76"/>
                  </a:lnTo>
                  <a:lnTo>
                    <a:pt x="176" y="66"/>
                  </a:lnTo>
                  <a:lnTo>
                    <a:pt x="186" y="56"/>
                  </a:lnTo>
                  <a:lnTo>
                    <a:pt x="196" y="48"/>
                  </a:lnTo>
                  <a:lnTo>
                    <a:pt x="206" y="42"/>
                  </a:lnTo>
                  <a:lnTo>
                    <a:pt x="218" y="38"/>
                  </a:lnTo>
                  <a:lnTo>
                    <a:pt x="230" y="36"/>
                  </a:lnTo>
                  <a:lnTo>
                    <a:pt x="242" y="34"/>
                  </a:lnTo>
                  <a:lnTo>
                    <a:pt x="242" y="34"/>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noEditPoints="1"/>
            </p:cNvSpPr>
            <p:nvPr/>
          </p:nvSpPr>
          <p:spPr bwMode="auto">
            <a:xfrm>
              <a:off x="3733" y="4442"/>
              <a:ext cx="1315" cy="1159"/>
            </a:xfrm>
            <a:custGeom>
              <a:avLst/>
              <a:gdLst>
                <a:gd name="T0" fmla="*/ 270 w 488"/>
                <a:gd name="T1" fmla="*/ 2 h 430"/>
                <a:gd name="T2" fmla="*/ 338 w 488"/>
                <a:gd name="T3" fmla="*/ 18 h 430"/>
                <a:gd name="T4" fmla="*/ 400 w 488"/>
                <a:gd name="T5" fmla="*/ 50 h 430"/>
                <a:gd name="T6" fmla="*/ 446 w 488"/>
                <a:gd name="T7" fmla="*/ 96 h 430"/>
                <a:gd name="T8" fmla="*/ 478 w 488"/>
                <a:gd name="T9" fmla="*/ 152 h 430"/>
                <a:gd name="T10" fmla="*/ 488 w 488"/>
                <a:gd name="T11" fmla="*/ 216 h 430"/>
                <a:gd name="T12" fmla="*/ 484 w 488"/>
                <a:gd name="T13" fmla="*/ 258 h 430"/>
                <a:gd name="T14" fmla="*/ 458 w 488"/>
                <a:gd name="T15" fmla="*/ 318 h 430"/>
                <a:gd name="T16" fmla="*/ 416 w 488"/>
                <a:gd name="T17" fmla="*/ 368 h 430"/>
                <a:gd name="T18" fmla="*/ 360 w 488"/>
                <a:gd name="T19" fmla="*/ 406 h 430"/>
                <a:gd name="T20" fmla="*/ 294 w 488"/>
                <a:gd name="T21" fmla="*/ 426 h 430"/>
                <a:gd name="T22" fmla="*/ 244 w 488"/>
                <a:gd name="T23" fmla="*/ 430 h 430"/>
                <a:gd name="T24" fmla="*/ 172 w 488"/>
                <a:gd name="T25" fmla="*/ 422 h 430"/>
                <a:gd name="T26" fmla="*/ 108 w 488"/>
                <a:gd name="T27" fmla="*/ 394 h 430"/>
                <a:gd name="T28" fmla="*/ 56 w 488"/>
                <a:gd name="T29" fmla="*/ 352 h 430"/>
                <a:gd name="T30" fmla="*/ 20 w 488"/>
                <a:gd name="T31" fmla="*/ 300 h 430"/>
                <a:gd name="T32" fmla="*/ 2 w 488"/>
                <a:gd name="T33" fmla="*/ 238 h 430"/>
                <a:gd name="T34" fmla="*/ 2 w 488"/>
                <a:gd name="T35" fmla="*/ 194 h 430"/>
                <a:gd name="T36" fmla="*/ 20 w 488"/>
                <a:gd name="T37" fmla="*/ 132 h 430"/>
                <a:gd name="T38" fmla="*/ 56 w 488"/>
                <a:gd name="T39" fmla="*/ 78 h 430"/>
                <a:gd name="T40" fmla="*/ 108 w 488"/>
                <a:gd name="T41" fmla="*/ 38 h 430"/>
                <a:gd name="T42" fmla="*/ 172 w 488"/>
                <a:gd name="T43" fmla="*/ 10 h 430"/>
                <a:gd name="T44" fmla="*/ 244 w 488"/>
                <a:gd name="T45" fmla="*/ 0 h 430"/>
                <a:gd name="T46" fmla="*/ 242 w 488"/>
                <a:gd name="T47" fmla="*/ 34 h 430"/>
                <a:gd name="T48" fmla="*/ 278 w 488"/>
                <a:gd name="T49" fmla="*/ 42 h 430"/>
                <a:gd name="T50" fmla="*/ 310 w 488"/>
                <a:gd name="T51" fmla="*/ 66 h 430"/>
                <a:gd name="T52" fmla="*/ 334 w 488"/>
                <a:gd name="T53" fmla="*/ 100 h 430"/>
                <a:gd name="T54" fmla="*/ 354 w 488"/>
                <a:gd name="T55" fmla="*/ 144 h 430"/>
                <a:gd name="T56" fmla="*/ 362 w 488"/>
                <a:gd name="T57" fmla="*/ 196 h 430"/>
                <a:gd name="T58" fmla="*/ 362 w 488"/>
                <a:gd name="T59" fmla="*/ 232 h 430"/>
                <a:gd name="T60" fmla="*/ 354 w 488"/>
                <a:gd name="T61" fmla="*/ 284 h 430"/>
                <a:gd name="T62" fmla="*/ 334 w 488"/>
                <a:gd name="T63" fmla="*/ 328 h 430"/>
                <a:gd name="T64" fmla="*/ 310 w 488"/>
                <a:gd name="T65" fmla="*/ 362 h 430"/>
                <a:gd name="T66" fmla="*/ 278 w 488"/>
                <a:gd name="T67" fmla="*/ 384 h 430"/>
                <a:gd name="T68" fmla="*/ 242 w 488"/>
                <a:gd name="T69" fmla="*/ 392 h 430"/>
                <a:gd name="T70" fmla="*/ 218 w 488"/>
                <a:gd name="T71" fmla="*/ 388 h 430"/>
                <a:gd name="T72" fmla="*/ 186 w 488"/>
                <a:gd name="T73" fmla="*/ 370 h 430"/>
                <a:gd name="T74" fmla="*/ 158 w 488"/>
                <a:gd name="T75" fmla="*/ 340 h 430"/>
                <a:gd name="T76" fmla="*/ 136 w 488"/>
                <a:gd name="T77" fmla="*/ 298 h 430"/>
                <a:gd name="T78" fmla="*/ 124 w 488"/>
                <a:gd name="T79" fmla="*/ 250 h 430"/>
                <a:gd name="T80" fmla="*/ 122 w 488"/>
                <a:gd name="T81" fmla="*/ 214 h 430"/>
                <a:gd name="T82" fmla="*/ 128 w 488"/>
                <a:gd name="T83" fmla="*/ 160 h 430"/>
                <a:gd name="T84" fmla="*/ 142 w 488"/>
                <a:gd name="T85" fmla="*/ 114 h 430"/>
                <a:gd name="T86" fmla="*/ 166 w 488"/>
                <a:gd name="T87" fmla="*/ 76 h 430"/>
                <a:gd name="T88" fmla="*/ 196 w 488"/>
                <a:gd name="T89" fmla="*/ 48 h 430"/>
                <a:gd name="T90" fmla="*/ 230 w 488"/>
                <a:gd name="T91" fmla="*/ 3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8" h="430">
                  <a:moveTo>
                    <a:pt x="244" y="0"/>
                  </a:moveTo>
                  <a:lnTo>
                    <a:pt x="244" y="0"/>
                  </a:lnTo>
                  <a:lnTo>
                    <a:pt x="270" y="2"/>
                  </a:lnTo>
                  <a:lnTo>
                    <a:pt x="294" y="6"/>
                  </a:lnTo>
                  <a:lnTo>
                    <a:pt x="316" y="10"/>
                  </a:lnTo>
                  <a:lnTo>
                    <a:pt x="338" y="18"/>
                  </a:lnTo>
                  <a:lnTo>
                    <a:pt x="360" y="26"/>
                  </a:lnTo>
                  <a:lnTo>
                    <a:pt x="380" y="38"/>
                  </a:lnTo>
                  <a:lnTo>
                    <a:pt x="400" y="50"/>
                  </a:lnTo>
                  <a:lnTo>
                    <a:pt x="416" y="64"/>
                  </a:lnTo>
                  <a:lnTo>
                    <a:pt x="432" y="78"/>
                  </a:lnTo>
                  <a:lnTo>
                    <a:pt x="446" y="96"/>
                  </a:lnTo>
                  <a:lnTo>
                    <a:pt x="458" y="114"/>
                  </a:lnTo>
                  <a:lnTo>
                    <a:pt x="468" y="132"/>
                  </a:lnTo>
                  <a:lnTo>
                    <a:pt x="478" y="152"/>
                  </a:lnTo>
                  <a:lnTo>
                    <a:pt x="484" y="172"/>
                  </a:lnTo>
                  <a:lnTo>
                    <a:pt x="488" y="194"/>
                  </a:lnTo>
                  <a:lnTo>
                    <a:pt x="488" y="216"/>
                  </a:lnTo>
                  <a:lnTo>
                    <a:pt x="488" y="216"/>
                  </a:lnTo>
                  <a:lnTo>
                    <a:pt x="488" y="238"/>
                  </a:lnTo>
                  <a:lnTo>
                    <a:pt x="484" y="258"/>
                  </a:lnTo>
                  <a:lnTo>
                    <a:pt x="478" y="280"/>
                  </a:lnTo>
                  <a:lnTo>
                    <a:pt x="468" y="300"/>
                  </a:lnTo>
                  <a:lnTo>
                    <a:pt x="458" y="318"/>
                  </a:lnTo>
                  <a:lnTo>
                    <a:pt x="446" y="336"/>
                  </a:lnTo>
                  <a:lnTo>
                    <a:pt x="432" y="352"/>
                  </a:lnTo>
                  <a:lnTo>
                    <a:pt x="416" y="368"/>
                  </a:lnTo>
                  <a:lnTo>
                    <a:pt x="400" y="382"/>
                  </a:lnTo>
                  <a:lnTo>
                    <a:pt x="380" y="394"/>
                  </a:lnTo>
                  <a:lnTo>
                    <a:pt x="360" y="406"/>
                  </a:lnTo>
                  <a:lnTo>
                    <a:pt x="338" y="414"/>
                  </a:lnTo>
                  <a:lnTo>
                    <a:pt x="316" y="422"/>
                  </a:lnTo>
                  <a:lnTo>
                    <a:pt x="294" y="426"/>
                  </a:lnTo>
                  <a:lnTo>
                    <a:pt x="270" y="430"/>
                  </a:lnTo>
                  <a:lnTo>
                    <a:pt x="244" y="430"/>
                  </a:lnTo>
                  <a:lnTo>
                    <a:pt x="244" y="430"/>
                  </a:lnTo>
                  <a:lnTo>
                    <a:pt x="220" y="430"/>
                  </a:lnTo>
                  <a:lnTo>
                    <a:pt x="196" y="426"/>
                  </a:lnTo>
                  <a:lnTo>
                    <a:pt x="172" y="422"/>
                  </a:lnTo>
                  <a:lnTo>
                    <a:pt x="150" y="414"/>
                  </a:lnTo>
                  <a:lnTo>
                    <a:pt x="128" y="406"/>
                  </a:lnTo>
                  <a:lnTo>
                    <a:pt x="108" y="394"/>
                  </a:lnTo>
                  <a:lnTo>
                    <a:pt x="90" y="382"/>
                  </a:lnTo>
                  <a:lnTo>
                    <a:pt x="72" y="368"/>
                  </a:lnTo>
                  <a:lnTo>
                    <a:pt x="56" y="352"/>
                  </a:lnTo>
                  <a:lnTo>
                    <a:pt x="42" y="336"/>
                  </a:lnTo>
                  <a:lnTo>
                    <a:pt x="30" y="318"/>
                  </a:lnTo>
                  <a:lnTo>
                    <a:pt x="20" y="300"/>
                  </a:lnTo>
                  <a:lnTo>
                    <a:pt x="12" y="280"/>
                  </a:lnTo>
                  <a:lnTo>
                    <a:pt x="6" y="258"/>
                  </a:lnTo>
                  <a:lnTo>
                    <a:pt x="2" y="238"/>
                  </a:lnTo>
                  <a:lnTo>
                    <a:pt x="0" y="216"/>
                  </a:lnTo>
                  <a:lnTo>
                    <a:pt x="0" y="216"/>
                  </a:lnTo>
                  <a:lnTo>
                    <a:pt x="2" y="194"/>
                  </a:lnTo>
                  <a:lnTo>
                    <a:pt x="6" y="172"/>
                  </a:lnTo>
                  <a:lnTo>
                    <a:pt x="12" y="152"/>
                  </a:lnTo>
                  <a:lnTo>
                    <a:pt x="20" y="132"/>
                  </a:lnTo>
                  <a:lnTo>
                    <a:pt x="30" y="114"/>
                  </a:lnTo>
                  <a:lnTo>
                    <a:pt x="42" y="96"/>
                  </a:lnTo>
                  <a:lnTo>
                    <a:pt x="56" y="78"/>
                  </a:lnTo>
                  <a:lnTo>
                    <a:pt x="72" y="64"/>
                  </a:lnTo>
                  <a:lnTo>
                    <a:pt x="90" y="50"/>
                  </a:lnTo>
                  <a:lnTo>
                    <a:pt x="108" y="38"/>
                  </a:lnTo>
                  <a:lnTo>
                    <a:pt x="128" y="26"/>
                  </a:lnTo>
                  <a:lnTo>
                    <a:pt x="150" y="18"/>
                  </a:lnTo>
                  <a:lnTo>
                    <a:pt x="172" y="10"/>
                  </a:lnTo>
                  <a:lnTo>
                    <a:pt x="196" y="6"/>
                  </a:lnTo>
                  <a:lnTo>
                    <a:pt x="220" y="2"/>
                  </a:lnTo>
                  <a:lnTo>
                    <a:pt x="244" y="0"/>
                  </a:lnTo>
                  <a:lnTo>
                    <a:pt x="244" y="0"/>
                  </a:lnTo>
                  <a:close/>
                  <a:moveTo>
                    <a:pt x="242" y="34"/>
                  </a:moveTo>
                  <a:lnTo>
                    <a:pt x="242" y="34"/>
                  </a:lnTo>
                  <a:lnTo>
                    <a:pt x="254" y="36"/>
                  </a:lnTo>
                  <a:lnTo>
                    <a:pt x="266" y="38"/>
                  </a:lnTo>
                  <a:lnTo>
                    <a:pt x="278" y="42"/>
                  </a:lnTo>
                  <a:lnTo>
                    <a:pt x="290" y="48"/>
                  </a:lnTo>
                  <a:lnTo>
                    <a:pt x="300" y="56"/>
                  </a:lnTo>
                  <a:lnTo>
                    <a:pt x="310" y="66"/>
                  </a:lnTo>
                  <a:lnTo>
                    <a:pt x="318" y="76"/>
                  </a:lnTo>
                  <a:lnTo>
                    <a:pt x="328" y="88"/>
                  </a:lnTo>
                  <a:lnTo>
                    <a:pt x="334" y="100"/>
                  </a:lnTo>
                  <a:lnTo>
                    <a:pt x="342" y="114"/>
                  </a:lnTo>
                  <a:lnTo>
                    <a:pt x="348" y="128"/>
                  </a:lnTo>
                  <a:lnTo>
                    <a:pt x="354" y="144"/>
                  </a:lnTo>
                  <a:lnTo>
                    <a:pt x="358" y="160"/>
                  </a:lnTo>
                  <a:lnTo>
                    <a:pt x="360" y="178"/>
                  </a:lnTo>
                  <a:lnTo>
                    <a:pt x="362" y="196"/>
                  </a:lnTo>
                  <a:lnTo>
                    <a:pt x="362" y="214"/>
                  </a:lnTo>
                  <a:lnTo>
                    <a:pt x="362" y="214"/>
                  </a:lnTo>
                  <a:lnTo>
                    <a:pt x="362" y="232"/>
                  </a:lnTo>
                  <a:lnTo>
                    <a:pt x="360" y="250"/>
                  </a:lnTo>
                  <a:lnTo>
                    <a:pt x="358" y="266"/>
                  </a:lnTo>
                  <a:lnTo>
                    <a:pt x="354" y="284"/>
                  </a:lnTo>
                  <a:lnTo>
                    <a:pt x="348" y="298"/>
                  </a:lnTo>
                  <a:lnTo>
                    <a:pt x="342" y="314"/>
                  </a:lnTo>
                  <a:lnTo>
                    <a:pt x="334" y="328"/>
                  </a:lnTo>
                  <a:lnTo>
                    <a:pt x="328" y="340"/>
                  </a:lnTo>
                  <a:lnTo>
                    <a:pt x="318" y="352"/>
                  </a:lnTo>
                  <a:lnTo>
                    <a:pt x="310" y="362"/>
                  </a:lnTo>
                  <a:lnTo>
                    <a:pt x="300" y="370"/>
                  </a:lnTo>
                  <a:lnTo>
                    <a:pt x="290" y="378"/>
                  </a:lnTo>
                  <a:lnTo>
                    <a:pt x="278" y="384"/>
                  </a:lnTo>
                  <a:lnTo>
                    <a:pt x="266" y="388"/>
                  </a:lnTo>
                  <a:lnTo>
                    <a:pt x="254" y="392"/>
                  </a:lnTo>
                  <a:lnTo>
                    <a:pt x="242" y="392"/>
                  </a:lnTo>
                  <a:lnTo>
                    <a:pt x="242" y="392"/>
                  </a:lnTo>
                  <a:lnTo>
                    <a:pt x="230" y="392"/>
                  </a:lnTo>
                  <a:lnTo>
                    <a:pt x="218" y="388"/>
                  </a:lnTo>
                  <a:lnTo>
                    <a:pt x="206" y="384"/>
                  </a:lnTo>
                  <a:lnTo>
                    <a:pt x="196" y="378"/>
                  </a:lnTo>
                  <a:lnTo>
                    <a:pt x="186" y="370"/>
                  </a:lnTo>
                  <a:lnTo>
                    <a:pt x="176" y="362"/>
                  </a:lnTo>
                  <a:lnTo>
                    <a:pt x="166" y="352"/>
                  </a:lnTo>
                  <a:lnTo>
                    <a:pt x="158" y="340"/>
                  </a:lnTo>
                  <a:lnTo>
                    <a:pt x="150" y="328"/>
                  </a:lnTo>
                  <a:lnTo>
                    <a:pt x="142" y="314"/>
                  </a:lnTo>
                  <a:lnTo>
                    <a:pt x="136" y="298"/>
                  </a:lnTo>
                  <a:lnTo>
                    <a:pt x="132" y="284"/>
                  </a:lnTo>
                  <a:lnTo>
                    <a:pt x="128" y="266"/>
                  </a:lnTo>
                  <a:lnTo>
                    <a:pt x="124" y="250"/>
                  </a:lnTo>
                  <a:lnTo>
                    <a:pt x="122" y="232"/>
                  </a:lnTo>
                  <a:lnTo>
                    <a:pt x="122" y="214"/>
                  </a:lnTo>
                  <a:lnTo>
                    <a:pt x="122" y="214"/>
                  </a:lnTo>
                  <a:lnTo>
                    <a:pt x="122" y="196"/>
                  </a:lnTo>
                  <a:lnTo>
                    <a:pt x="124" y="178"/>
                  </a:lnTo>
                  <a:lnTo>
                    <a:pt x="128" y="160"/>
                  </a:lnTo>
                  <a:lnTo>
                    <a:pt x="132" y="144"/>
                  </a:lnTo>
                  <a:lnTo>
                    <a:pt x="136" y="128"/>
                  </a:lnTo>
                  <a:lnTo>
                    <a:pt x="142" y="114"/>
                  </a:lnTo>
                  <a:lnTo>
                    <a:pt x="150" y="100"/>
                  </a:lnTo>
                  <a:lnTo>
                    <a:pt x="158" y="88"/>
                  </a:lnTo>
                  <a:lnTo>
                    <a:pt x="166" y="76"/>
                  </a:lnTo>
                  <a:lnTo>
                    <a:pt x="176" y="66"/>
                  </a:lnTo>
                  <a:lnTo>
                    <a:pt x="186" y="56"/>
                  </a:lnTo>
                  <a:lnTo>
                    <a:pt x="196" y="48"/>
                  </a:lnTo>
                  <a:lnTo>
                    <a:pt x="206" y="42"/>
                  </a:lnTo>
                  <a:lnTo>
                    <a:pt x="218" y="38"/>
                  </a:lnTo>
                  <a:lnTo>
                    <a:pt x="230" y="36"/>
                  </a:lnTo>
                  <a:lnTo>
                    <a:pt x="242" y="34"/>
                  </a:lnTo>
                  <a:lnTo>
                    <a:pt x="242" y="34"/>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noEditPoints="1"/>
            </p:cNvSpPr>
            <p:nvPr/>
          </p:nvSpPr>
          <p:spPr bwMode="auto">
            <a:xfrm>
              <a:off x="8045" y="4442"/>
              <a:ext cx="1315" cy="1159"/>
            </a:xfrm>
            <a:custGeom>
              <a:avLst/>
              <a:gdLst>
                <a:gd name="T0" fmla="*/ 268 w 488"/>
                <a:gd name="T1" fmla="*/ 2 h 430"/>
                <a:gd name="T2" fmla="*/ 338 w 488"/>
                <a:gd name="T3" fmla="*/ 18 h 430"/>
                <a:gd name="T4" fmla="*/ 398 w 488"/>
                <a:gd name="T5" fmla="*/ 50 h 430"/>
                <a:gd name="T6" fmla="*/ 446 w 488"/>
                <a:gd name="T7" fmla="*/ 96 h 430"/>
                <a:gd name="T8" fmla="*/ 476 w 488"/>
                <a:gd name="T9" fmla="*/ 152 h 430"/>
                <a:gd name="T10" fmla="*/ 488 w 488"/>
                <a:gd name="T11" fmla="*/ 216 h 430"/>
                <a:gd name="T12" fmla="*/ 482 w 488"/>
                <a:gd name="T13" fmla="*/ 258 h 430"/>
                <a:gd name="T14" fmla="*/ 458 w 488"/>
                <a:gd name="T15" fmla="*/ 318 h 430"/>
                <a:gd name="T16" fmla="*/ 416 w 488"/>
                <a:gd name="T17" fmla="*/ 368 h 430"/>
                <a:gd name="T18" fmla="*/ 360 w 488"/>
                <a:gd name="T19" fmla="*/ 406 h 430"/>
                <a:gd name="T20" fmla="*/ 292 w 488"/>
                <a:gd name="T21" fmla="*/ 426 h 430"/>
                <a:gd name="T22" fmla="*/ 244 w 488"/>
                <a:gd name="T23" fmla="*/ 430 h 430"/>
                <a:gd name="T24" fmla="*/ 172 w 488"/>
                <a:gd name="T25" fmla="*/ 422 h 430"/>
                <a:gd name="T26" fmla="*/ 108 w 488"/>
                <a:gd name="T27" fmla="*/ 394 h 430"/>
                <a:gd name="T28" fmla="*/ 56 w 488"/>
                <a:gd name="T29" fmla="*/ 352 h 430"/>
                <a:gd name="T30" fmla="*/ 20 w 488"/>
                <a:gd name="T31" fmla="*/ 300 h 430"/>
                <a:gd name="T32" fmla="*/ 2 w 488"/>
                <a:gd name="T33" fmla="*/ 238 h 430"/>
                <a:gd name="T34" fmla="*/ 2 w 488"/>
                <a:gd name="T35" fmla="*/ 194 h 430"/>
                <a:gd name="T36" fmla="*/ 20 w 488"/>
                <a:gd name="T37" fmla="*/ 132 h 430"/>
                <a:gd name="T38" fmla="*/ 56 w 488"/>
                <a:gd name="T39" fmla="*/ 78 h 430"/>
                <a:gd name="T40" fmla="*/ 108 w 488"/>
                <a:gd name="T41" fmla="*/ 38 h 430"/>
                <a:gd name="T42" fmla="*/ 172 w 488"/>
                <a:gd name="T43" fmla="*/ 10 h 430"/>
                <a:gd name="T44" fmla="*/ 244 w 488"/>
                <a:gd name="T45" fmla="*/ 0 h 430"/>
                <a:gd name="T46" fmla="*/ 242 w 488"/>
                <a:gd name="T47" fmla="*/ 34 h 430"/>
                <a:gd name="T48" fmla="*/ 278 w 488"/>
                <a:gd name="T49" fmla="*/ 42 h 430"/>
                <a:gd name="T50" fmla="*/ 310 w 488"/>
                <a:gd name="T51" fmla="*/ 66 h 430"/>
                <a:gd name="T52" fmla="*/ 334 w 488"/>
                <a:gd name="T53" fmla="*/ 100 h 430"/>
                <a:gd name="T54" fmla="*/ 352 w 488"/>
                <a:gd name="T55" fmla="*/ 144 h 430"/>
                <a:gd name="T56" fmla="*/ 362 w 488"/>
                <a:gd name="T57" fmla="*/ 196 h 430"/>
                <a:gd name="T58" fmla="*/ 362 w 488"/>
                <a:gd name="T59" fmla="*/ 232 h 430"/>
                <a:gd name="T60" fmla="*/ 352 w 488"/>
                <a:gd name="T61" fmla="*/ 284 h 430"/>
                <a:gd name="T62" fmla="*/ 334 w 488"/>
                <a:gd name="T63" fmla="*/ 328 h 430"/>
                <a:gd name="T64" fmla="*/ 310 w 488"/>
                <a:gd name="T65" fmla="*/ 362 h 430"/>
                <a:gd name="T66" fmla="*/ 278 w 488"/>
                <a:gd name="T67" fmla="*/ 384 h 430"/>
                <a:gd name="T68" fmla="*/ 242 w 488"/>
                <a:gd name="T69" fmla="*/ 392 h 430"/>
                <a:gd name="T70" fmla="*/ 218 w 488"/>
                <a:gd name="T71" fmla="*/ 388 h 430"/>
                <a:gd name="T72" fmla="*/ 186 w 488"/>
                <a:gd name="T73" fmla="*/ 370 h 430"/>
                <a:gd name="T74" fmla="*/ 158 w 488"/>
                <a:gd name="T75" fmla="*/ 340 h 430"/>
                <a:gd name="T76" fmla="*/ 136 w 488"/>
                <a:gd name="T77" fmla="*/ 298 h 430"/>
                <a:gd name="T78" fmla="*/ 124 w 488"/>
                <a:gd name="T79" fmla="*/ 250 h 430"/>
                <a:gd name="T80" fmla="*/ 122 w 488"/>
                <a:gd name="T81" fmla="*/ 214 h 430"/>
                <a:gd name="T82" fmla="*/ 128 w 488"/>
                <a:gd name="T83" fmla="*/ 160 h 430"/>
                <a:gd name="T84" fmla="*/ 142 w 488"/>
                <a:gd name="T85" fmla="*/ 114 h 430"/>
                <a:gd name="T86" fmla="*/ 166 w 488"/>
                <a:gd name="T87" fmla="*/ 76 h 430"/>
                <a:gd name="T88" fmla="*/ 196 w 488"/>
                <a:gd name="T89" fmla="*/ 48 h 430"/>
                <a:gd name="T90" fmla="*/ 230 w 488"/>
                <a:gd name="T91" fmla="*/ 3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8" h="430">
                  <a:moveTo>
                    <a:pt x="244" y="0"/>
                  </a:moveTo>
                  <a:lnTo>
                    <a:pt x="244" y="0"/>
                  </a:lnTo>
                  <a:lnTo>
                    <a:pt x="268" y="2"/>
                  </a:lnTo>
                  <a:lnTo>
                    <a:pt x="292" y="6"/>
                  </a:lnTo>
                  <a:lnTo>
                    <a:pt x="316" y="10"/>
                  </a:lnTo>
                  <a:lnTo>
                    <a:pt x="338" y="18"/>
                  </a:lnTo>
                  <a:lnTo>
                    <a:pt x="360" y="26"/>
                  </a:lnTo>
                  <a:lnTo>
                    <a:pt x="380" y="38"/>
                  </a:lnTo>
                  <a:lnTo>
                    <a:pt x="398" y="50"/>
                  </a:lnTo>
                  <a:lnTo>
                    <a:pt x="416" y="64"/>
                  </a:lnTo>
                  <a:lnTo>
                    <a:pt x="432" y="78"/>
                  </a:lnTo>
                  <a:lnTo>
                    <a:pt x="446" y="96"/>
                  </a:lnTo>
                  <a:lnTo>
                    <a:pt x="458" y="114"/>
                  </a:lnTo>
                  <a:lnTo>
                    <a:pt x="468" y="132"/>
                  </a:lnTo>
                  <a:lnTo>
                    <a:pt x="476" y="152"/>
                  </a:lnTo>
                  <a:lnTo>
                    <a:pt x="482" y="172"/>
                  </a:lnTo>
                  <a:lnTo>
                    <a:pt x="486" y="194"/>
                  </a:lnTo>
                  <a:lnTo>
                    <a:pt x="488" y="216"/>
                  </a:lnTo>
                  <a:lnTo>
                    <a:pt x="488" y="216"/>
                  </a:lnTo>
                  <a:lnTo>
                    <a:pt x="486" y="238"/>
                  </a:lnTo>
                  <a:lnTo>
                    <a:pt x="482" y="258"/>
                  </a:lnTo>
                  <a:lnTo>
                    <a:pt x="476" y="280"/>
                  </a:lnTo>
                  <a:lnTo>
                    <a:pt x="468" y="300"/>
                  </a:lnTo>
                  <a:lnTo>
                    <a:pt x="458" y="318"/>
                  </a:lnTo>
                  <a:lnTo>
                    <a:pt x="446" y="336"/>
                  </a:lnTo>
                  <a:lnTo>
                    <a:pt x="432" y="352"/>
                  </a:lnTo>
                  <a:lnTo>
                    <a:pt x="416" y="368"/>
                  </a:lnTo>
                  <a:lnTo>
                    <a:pt x="398" y="382"/>
                  </a:lnTo>
                  <a:lnTo>
                    <a:pt x="380" y="394"/>
                  </a:lnTo>
                  <a:lnTo>
                    <a:pt x="360" y="406"/>
                  </a:lnTo>
                  <a:lnTo>
                    <a:pt x="338" y="414"/>
                  </a:lnTo>
                  <a:lnTo>
                    <a:pt x="316" y="422"/>
                  </a:lnTo>
                  <a:lnTo>
                    <a:pt x="292" y="426"/>
                  </a:lnTo>
                  <a:lnTo>
                    <a:pt x="268" y="430"/>
                  </a:lnTo>
                  <a:lnTo>
                    <a:pt x="244" y="430"/>
                  </a:lnTo>
                  <a:lnTo>
                    <a:pt x="244" y="430"/>
                  </a:lnTo>
                  <a:lnTo>
                    <a:pt x="220" y="430"/>
                  </a:lnTo>
                  <a:lnTo>
                    <a:pt x="196" y="426"/>
                  </a:lnTo>
                  <a:lnTo>
                    <a:pt x="172" y="422"/>
                  </a:lnTo>
                  <a:lnTo>
                    <a:pt x="150" y="414"/>
                  </a:lnTo>
                  <a:lnTo>
                    <a:pt x="128" y="406"/>
                  </a:lnTo>
                  <a:lnTo>
                    <a:pt x="108" y="394"/>
                  </a:lnTo>
                  <a:lnTo>
                    <a:pt x="90" y="382"/>
                  </a:lnTo>
                  <a:lnTo>
                    <a:pt x="72" y="368"/>
                  </a:lnTo>
                  <a:lnTo>
                    <a:pt x="56" y="352"/>
                  </a:lnTo>
                  <a:lnTo>
                    <a:pt x="42" y="336"/>
                  </a:lnTo>
                  <a:lnTo>
                    <a:pt x="30" y="318"/>
                  </a:lnTo>
                  <a:lnTo>
                    <a:pt x="20" y="300"/>
                  </a:lnTo>
                  <a:lnTo>
                    <a:pt x="12" y="280"/>
                  </a:lnTo>
                  <a:lnTo>
                    <a:pt x="4" y="258"/>
                  </a:lnTo>
                  <a:lnTo>
                    <a:pt x="2" y="238"/>
                  </a:lnTo>
                  <a:lnTo>
                    <a:pt x="0" y="216"/>
                  </a:lnTo>
                  <a:lnTo>
                    <a:pt x="0" y="216"/>
                  </a:lnTo>
                  <a:lnTo>
                    <a:pt x="2" y="194"/>
                  </a:lnTo>
                  <a:lnTo>
                    <a:pt x="4" y="172"/>
                  </a:lnTo>
                  <a:lnTo>
                    <a:pt x="12" y="152"/>
                  </a:lnTo>
                  <a:lnTo>
                    <a:pt x="20" y="132"/>
                  </a:lnTo>
                  <a:lnTo>
                    <a:pt x="30" y="114"/>
                  </a:lnTo>
                  <a:lnTo>
                    <a:pt x="42" y="96"/>
                  </a:lnTo>
                  <a:lnTo>
                    <a:pt x="56" y="78"/>
                  </a:lnTo>
                  <a:lnTo>
                    <a:pt x="72" y="64"/>
                  </a:lnTo>
                  <a:lnTo>
                    <a:pt x="90" y="50"/>
                  </a:lnTo>
                  <a:lnTo>
                    <a:pt x="108" y="38"/>
                  </a:lnTo>
                  <a:lnTo>
                    <a:pt x="128" y="26"/>
                  </a:lnTo>
                  <a:lnTo>
                    <a:pt x="150" y="18"/>
                  </a:lnTo>
                  <a:lnTo>
                    <a:pt x="172" y="10"/>
                  </a:lnTo>
                  <a:lnTo>
                    <a:pt x="196" y="6"/>
                  </a:lnTo>
                  <a:lnTo>
                    <a:pt x="220" y="2"/>
                  </a:lnTo>
                  <a:lnTo>
                    <a:pt x="244" y="0"/>
                  </a:lnTo>
                  <a:lnTo>
                    <a:pt x="244" y="0"/>
                  </a:lnTo>
                  <a:close/>
                  <a:moveTo>
                    <a:pt x="242" y="34"/>
                  </a:moveTo>
                  <a:lnTo>
                    <a:pt x="242" y="34"/>
                  </a:lnTo>
                  <a:lnTo>
                    <a:pt x="254" y="36"/>
                  </a:lnTo>
                  <a:lnTo>
                    <a:pt x="266" y="38"/>
                  </a:lnTo>
                  <a:lnTo>
                    <a:pt x="278" y="42"/>
                  </a:lnTo>
                  <a:lnTo>
                    <a:pt x="288" y="48"/>
                  </a:lnTo>
                  <a:lnTo>
                    <a:pt x="300" y="56"/>
                  </a:lnTo>
                  <a:lnTo>
                    <a:pt x="310" y="66"/>
                  </a:lnTo>
                  <a:lnTo>
                    <a:pt x="318" y="76"/>
                  </a:lnTo>
                  <a:lnTo>
                    <a:pt x="328" y="88"/>
                  </a:lnTo>
                  <a:lnTo>
                    <a:pt x="334" y="100"/>
                  </a:lnTo>
                  <a:lnTo>
                    <a:pt x="342" y="114"/>
                  </a:lnTo>
                  <a:lnTo>
                    <a:pt x="348" y="128"/>
                  </a:lnTo>
                  <a:lnTo>
                    <a:pt x="352" y="144"/>
                  </a:lnTo>
                  <a:lnTo>
                    <a:pt x="356" y="160"/>
                  </a:lnTo>
                  <a:lnTo>
                    <a:pt x="360" y="178"/>
                  </a:lnTo>
                  <a:lnTo>
                    <a:pt x="362" y="196"/>
                  </a:lnTo>
                  <a:lnTo>
                    <a:pt x="362" y="214"/>
                  </a:lnTo>
                  <a:lnTo>
                    <a:pt x="362" y="214"/>
                  </a:lnTo>
                  <a:lnTo>
                    <a:pt x="362" y="232"/>
                  </a:lnTo>
                  <a:lnTo>
                    <a:pt x="360" y="250"/>
                  </a:lnTo>
                  <a:lnTo>
                    <a:pt x="356" y="266"/>
                  </a:lnTo>
                  <a:lnTo>
                    <a:pt x="352" y="284"/>
                  </a:lnTo>
                  <a:lnTo>
                    <a:pt x="348" y="298"/>
                  </a:lnTo>
                  <a:lnTo>
                    <a:pt x="342" y="314"/>
                  </a:lnTo>
                  <a:lnTo>
                    <a:pt x="334" y="328"/>
                  </a:lnTo>
                  <a:lnTo>
                    <a:pt x="328" y="340"/>
                  </a:lnTo>
                  <a:lnTo>
                    <a:pt x="318" y="352"/>
                  </a:lnTo>
                  <a:lnTo>
                    <a:pt x="310" y="362"/>
                  </a:lnTo>
                  <a:lnTo>
                    <a:pt x="300" y="370"/>
                  </a:lnTo>
                  <a:lnTo>
                    <a:pt x="288" y="378"/>
                  </a:lnTo>
                  <a:lnTo>
                    <a:pt x="278" y="384"/>
                  </a:lnTo>
                  <a:lnTo>
                    <a:pt x="266" y="388"/>
                  </a:lnTo>
                  <a:lnTo>
                    <a:pt x="254" y="392"/>
                  </a:lnTo>
                  <a:lnTo>
                    <a:pt x="242" y="392"/>
                  </a:lnTo>
                  <a:lnTo>
                    <a:pt x="242" y="392"/>
                  </a:lnTo>
                  <a:lnTo>
                    <a:pt x="230" y="392"/>
                  </a:lnTo>
                  <a:lnTo>
                    <a:pt x="218" y="388"/>
                  </a:lnTo>
                  <a:lnTo>
                    <a:pt x="206" y="384"/>
                  </a:lnTo>
                  <a:lnTo>
                    <a:pt x="196" y="378"/>
                  </a:lnTo>
                  <a:lnTo>
                    <a:pt x="186" y="370"/>
                  </a:lnTo>
                  <a:lnTo>
                    <a:pt x="176" y="362"/>
                  </a:lnTo>
                  <a:lnTo>
                    <a:pt x="166" y="352"/>
                  </a:lnTo>
                  <a:lnTo>
                    <a:pt x="158" y="340"/>
                  </a:lnTo>
                  <a:lnTo>
                    <a:pt x="150" y="328"/>
                  </a:lnTo>
                  <a:lnTo>
                    <a:pt x="142" y="314"/>
                  </a:lnTo>
                  <a:lnTo>
                    <a:pt x="136" y="298"/>
                  </a:lnTo>
                  <a:lnTo>
                    <a:pt x="132" y="284"/>
                  </a:lnTo>
                  <a:lnTo>
                    <a:pt x="128" y="266"/>
                  </a:lnTo>
                  <a:lnTo>
                    <a:pt x="124" y="250"/>
                  </a:lnTo>
                  <a:lnTo>
                    <a:pt x="122" y="232"/>
                  </a:lnTo>
                  <a:lnTo>
                    <a:pt x="122" y="214"/>
                  </a:lnTo>
                  <a:lnTo>
                    <a:pt x="122" y="214"/>
                  </a:lnTo>
                  <a:lnTo>
                    <a:pt x="122" y="196"/>
                  </a:lnTo>
                  <a:lnTo>
                    <a:pt x="124" y="178"/>
                  </a:lnTo>
                  <a:lnTo>
                    <a:pt x="128" y="160"/>
                  </a:lnTo>
                  <a:lnTo>
                    <a:pt x="132" y="144"/>
                  </a:lnTo>
                  <a:lnTo>
                    <a:pt x="136" y="128"/>
                  </a:lnTo>
                  <a:lnTo>
                    <a:pt x="142" y="114"/>
                  </a:lnTo>
                  <a:lnTo>
                    <a:pt x="150" y="100"/>
                  </a:lnTo>
                  <a:lnTo>
                    <a:pt x="158" y="88"/>
                  </a:lnTo>
                  <a:lnTo>
                    <a:pt x="166" y="76"/>
                  </a:lnTo>
                  <a:lnTo>
                    <a:pt x="176" y="66"/>
                  </a:lnTo>
                  <a:lnTo>
                    <a:pt x="186" y="56"/>
                  </a:lnTo>
                  <a:lnTo>
                    <a:pt x="196" y="48"/>
                  </a:lnTo>
                  <a:lnTo>
                    <a:pt x="206" y="42"/>
                  </a:lnTo>
                  <a:lnTo>
                    <a:pt x="218" y="38"/>
                  </a:lnTo>
                  <a:lnTo>
                    <a:pt x="230" y="36"/>
                  </a:lnTo>
                  <a:lnTo>
                    <a:pt x="242" y="34"/>
                  </a:lnTo>
                  <a:lnTo>
                    <a:pt x="242" y="34"/>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p:nvSpPr>
          <p:spPr bwMode="auto">
            <a:xfrm>
              <a:off x="3167" y="4140"/>
              <a:ext cx="701" cy="1450"/>
            </a:xfrm>
            <a:custGeom>
              <a:avLst/>
              <a:gdLst>
                <a:gd name="T0" fmla="*/ 198 w 260"/>
                <a:gd name="T1" fmla="*/ 454 h 538"/>
                <a:gd name="T2" fmla="*/ 198 w 260"/>
                <a:gd name="T3" fmla="*/ 454 h 538"/>
                <a:gd name="T4" fmla="*/ 198 w 260"/>
                <a:gd name="T5" fmla="*/ 472 h 538"/>
                <a:gd name="T6" fmla="*/ 200 w 260"/>
                <a:gd name="T7" fmla="*/ 486 h 538"/>
                <a:gd name="T8" fmla="*/ 204 w 260"/>
                <a:gd name="T9" fmla="*/ 496 h 538"/>
                <a:gd name="T10" fmla="*/ 210 w 260"/>
                <a:gd name="T11" fmla="*/ 504 h 538"/>
                <a:gd name="T12" fmla="*/ 220 w 260"/>
                <a:gd name="T13" fmla="*/ 512 h 538"/>
                <a:gd name="T14" fmla="*/ 230 w 260"/>
                <a:gd name="T15" fmla="*/ 516 h 538"/>
                <a:gd name="T16" fmla="*/ 244 w 260"/>
                <a:gd name="T17" fmla="*/ 520 h 538"/>
                <a:gd name="T18" fmla="*/ 260 w 260"/>
                <a:gd name="T19" fmla="*/ 522 h 538"/>
                <a:gd name="T20" fmla="*/ 260 w 260"/>
                <a:gd name="T21" fmla="*/ 538 h 538"/>
                <a:gd name="T22" fmla="*/ 4 w 260"/>
                <a:gd name="T23" fmla="*/ 538 h 538"/>
                <a:gd name="T24" fmla="*/ 4 w 260"/>
                <a:gd name="T25" fmla="*/ 520 h 538"/>
                <a:gd name="T26" fmla="*/ 4 w 260"/>
                <a:gd name="T27" fmla="*/ 520 h 538"/>
                <a:gd name="T28" fmla="*/ 20 w 260"/>
                <a:gd name="T29" fmla="*/ 520 h 538"/>
                <a:gd name="T30" fmla="*/ 34 w 260"/>
                <a:gd name="T31" fmla="*/ 516 h 538"/>
                <a:gd name="T32" fmla="*/ 44 w 260"/>
                <a:gd name="T33" fmla="*/ 512 h 538"/>
                <a:gd name="T34" fmla="*/ 52 w 260"/>
                <a:gd name="T35" fmla="*/ 506 h 538"/>
                <a:gd name="T36" fmla="*/ 58 w 260"/>
                <a:gd name="T37" fmla="*/ 496 h 538"/>
                <a:gd name="T38" fmla="*/ 62 w 260"/>
                <a:gd name="T39" fmla="*/ 484 h 538"/>
                <a:gd name="T40" fmla="*/ 64 w 260"/>
                <a:gd name="T41" fmla="*/ 468 h 538"/>
                <a:gd name="T42" fmla="*/ 66 w 260"/>
                <a:gd name="T43" fmla="*/ 450 h 538"/>
                <a:gd name="T44" fmla="*/ 66 w 260"/>
                <a:gd name="T45" fmla="*/ 70 h 538"/>
                <a:gd name="T46" fmla="*/ 66 w 260"/>
                <a:gd name="T47" fmla="*/ 70 h 538"/>
                <a:gd name="T48" fmla="*/ 64 w 260"/>
                <a:gd name="T49" fmla="*/ 56 h 538"/>
                <a:gd name="T50" fmla="*/ 62 w 260"/>
                <a:gd name="T51" fmla="*/ 44 h 538"/>
                <a:gd name="T52" fmla="*/ 56 w 260"/>
                <a:gd name="T53" fmla="*/ 36 h 538"/>
                <a:gd name="T54" fmla="*/ 50 w 260"/>
                <a:gd name="T55" fmla="*/ 30 h 538"/>
                <a:gd name="T56" fmla="*/ 42 w 260"/>
                <a:gd name="T57" fmla="*/ 24 h 538"/>
                <a:gd name="T58" fmla="*/ 30 w 260"/>
                <a:gd name="T59" fmla="*/ 20 h 538"/>
                <a:gd name="T60" fmla="*/ 18 w 260"/>
                <a:gd name="T61" fmla="*/ 18 h 538"/>
                <a:gd name="T62" fmla="*/ 0 w 260"/>
                <a:gd name="T63" fmla="*/ 16 h 538"/>
                <a:gd name="T64" fmla="*/ 0 w 260"/>
                <a:gd name="T65" fmla="*/ 0 h 538"/>
                <a:gd name="T66" fmla="*/ 198 w 260"/>
                <a:gd name="T67" fmla="*/ 0 h 538"/>
                <a:gd name="T68" fmla="*/ 198 w 260"/>
                <a:gd name="T69" fmla="*/ 454 h 538"/>
                <a:gd name="T70" fmla="*/ 198 w 260"/>
                <a:gd name="T71" fmla="*/ 454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0" h="538">
                  <a:moveTo>
                    <a:pt x="198" y="454"/>
                  </a:moveTo>
                  <a:lnTo>
                    <a:pt x="198" y="454"/>
                  </a:lnTo>
                  <a:lnTo>
                    <a:pt x="198" y="472"/>
                  </a:lnTo>
                  <a:lnTo>
                    <a:pt x="200" y="486"/>
                  </a:lnTo>
                  <a:lnTo>
                    <a:pt x="204" y="496"/>
                  </a:lnTo>
                  <a:lnTo>
                    <a:pt x="210" y="504"/>
                  </a:lnTo>
                  <a:lnTo>
                    <a:pt x="220" y="512"/>
                  </a:lnTo>
                  <a:lnTo>
                    <a:pt x="230" y="516"/>
                  </a:lnTo>
                  <a:lnTo>
                    <a:pt x="244" y="520"/>
                  </a:lnTo>
                  <a:lnTo>
                    <a:pt x="260" y="522"/>
                  </a:lnTo>
                  <a:lnTo>
                    <a:pt x="260" y="538"/>
                  </a:lnTo>
                  <a:lnTo>
                    <a:pt x="4" y="538"/>
                  </a:lnTo>
                  <a:lnTo>
                    <a:pt x="4" y="520"/>
                  </a:lnTo>
                  <a:lnTo>
                    <a:pt x="4" y="520"/>
                  </a:lnTo>
                  <a:lnTo>
                    <a:pt x="20" y="520"/>
                  </a:lnTo>
                  <a:lnTo>
                    <a:pt x="34" y="516"/>
                  </a:lnTo>
                  <a:lnTo>
                    <a:pt x="44" y="512"/>
                  </a:lnTo>
                  <a:lnTo>
                    <a:pt x="52" y="506"/>
                  </a:lnTo>
                  <a:lnTo>
                    <a:pt x="58" y="496"/>
                  </a:lnTo>
                  <a:lnTo>
                    <a:pt x="62" y="484"/>
                  </a:lnTo>
                  <a:lnTo>
                    <a:pt x="64" y="468"/>
                  </a:lnTo>
                  <a:lnTo>
                    <a:pt x="66" y="450"/>
                  </a:lnTo>
                  <a:lnTo>
                    <a:pt x="66" y="70"/>
                  </a:lnTo>
                  <a:lnTo>
                    <a:pt x="66" y="70"/>
                  </a:lnTo>
                  <a:lnTo>
                    <a:pt x="64" y="56"/>
                  </a:lnTo>
                  <a:lnTo>
                    <a:pt x="62" y="44"/>
                  </a:lnTo>
                  <a:lnTo>
                    <a:pt x="56" y="36"/>
                  </a:lnTo>
                  <a:lnTo>
                    <a:pt x="50" y="30"/>
                  </a:lnTo>
                  <a:lnTo>
                    <a:pt x="42" y="24"/>
                  </a:lnTo>
                  <a:lnTo>
                    <a:pt x="30" y="20"/>
                  </a:lnTo>
                  <a:lnTo>
                    <a:pt x="18" y="18"/>
                  </a:lnTo>
                  <a:lnTo>
                    <a:pt x="0" y="16"/>
                  </a:lnTo>
                  <a:lnTo>
                    <a:pt x="0" y="0"/>
                  </a:lnTo>
                  <a:lnTo>
                    <a:pt x="198" y="0"/>
                  </a:lnTo>
                  <a:lnTo>
                    <a:pt x="198" y="454"/>
                  </a:lnTo>
                  <a:lnTo>
                    <a:pt x="198" y="454"/>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noEditPoints="1"/>
            </p:cNvSpPr>
            <p:nvPr/>
          </p:nvSpPr>
          <p:spPr bwMode="auto">
            <a:xfrm>
              <a:off x="5841" y="4480"/>
              <a:ext cx="1109" cy="1121"/>
            </a:xfrm>
            <a:custGeom>
              <a:avLst/>
              <a:gdLst>
                <a:gd name="T0" fmla="*/ 240 w 412"/>
                <a:gd name="T1" fmla="*/ 294 h 416"/>
                <a:gd name="T2" fmla="*/ 232 w 412"/>
                <a:gd name="T3" fmla="*/ 332 h 416"/>
                <a:gd name="T4" fmla="*/ 206 w 412"/>
                <a:gd name="T5" fmla="*/ 354 h 416"/>
                <a:gd name="T6" fmla="*/ 180 w 412"/>
                <a:gd name="T7" fmla="*/ 360 h 416"/>
                <a:gd name="T8" fmla="*/ 140 w 412"/>
                <a:gd name="T9" fmla="*/ 346 h 416"/>
                <a:gd name="T10" fmla="*/ 120 w 412"/>
                <a:gd name="T11" fmla="*/ 314 h 416"/>
                <a:gd name="T12" fmla="*/ 116 w 412"/>
                <a:gd name="T13" fmla="*/ 290 h 416"/>
                <a:gd name="T14" fmla="*/ 136 w 412"/>
                <a:gd name="T15" fmla="*/ 246 h 416"/>
                <a:gd name="T16" fmla="*/ 240 w 412"/>
                <a:gd name="T17" fmla="*/ 196 h 416"/>
                <a:gd name="T18" fmla="*/ 26 w 412"/>
                <a:gd name="T19" fmla="*/ 132 h 416"/>
                <a:gd name="T20" fmla="*/ 44 w 412"/>
                <a:gd name="T21" fmla="*/ 82 h 416"/>
                <a:gd name="T22" fmla="*/ 74 w 412"/>
                <a:gd name="T23" fmla="*/ 44 h 416"/>
                <a:gd name="T24" fmla="*/ 114 w 412"/>
                <a:gd name="T25" fmla="*/ 18 h 416"/>
                <a:gd name="T26" fmla="*/ 174 w 412"/>
                <a:gd name="T27" fmla="*/ 2 h 416"/>
                <a:gd name="T28" fmla="*/ 232 w 412"/>
                <a:gd name="T29" fmla="*/ 2 h 416"/>
                <a:gd name="T30" fmla="*/ 310 w 412"/>
                <a:gd name="T31" fmla="*/ 32 h 416"/>
                <a:gd name="T32" fmla="*/ 340 w 412"/>
                <a:gd name="T33" fmla="*/ 58 h 416"/>
                <a:gd name="T34" fmla="*/ 358 w 412"/>
                <a:gd name="T35" fmla="*/ 90 h 416"/>
                <a:gd name="T36" fmla="*/ 362 w 412"/>
                <a:gd name="T37" fmla="*/ 316 h 416"/>
                <a:gd name="T38" fmla="*/ 366 w 412"/>
                <a:gd name="T39" fmla="*/ 340 h 416"/>
                <a:gd name="T40" fmla="*/ 382 w 412"/>
                <a:gd name="T41" fmla="*/ 356 h 416"/>
                <a:gd name="T42" fmla="*/ 412 w 412"/>
                <a:gd name="T43" fmla="*/ 350 h 416"/>
                <a:gd name="T44" fmla="*/ 398 w 412"/>
                <a:gd name="T45" fmla="*/ 378 h 416"/>
                <a:gd name="T46" fmla="*/ 366 w 412"/>
                <a:gd name="T47" fmla="*/ 406 h 416"/>
                <a:gd name="T48" fmla="*/ 330 w 412"/>
                <a:gd name="T49" fmla="*/ 416 h 416"/>
                <a:gd name="T50" fmla="*/ 304 w 412"/>
                <a:gd name="T51" fmla="*/ 414 h 416"/>
                <a:gd name="T52" fmla="*/ 270 w 412"/>
                <a:gd name="T53" fmla="*/ 394 h 416"/>
                <a:gd name="T54" fmla="*/ 244 w 412"/>
                <a:gd name="T55" fmla="*/ 354 h 416"/>
                <a:gd name="T56" fmla="*/ 212 w 412"/>
                <a:gd name="T57" fmla="*/ 380 h 416"/>
                <a:gd name="T58" fmla="*/ 164 w 412"/>
                <a:gd name="T59" fmla="*/ 406 h 416"/>
                <a:gd name="T60" fmla="*/ 110 w 412"/>
                <a:gd name="T61" fmla="*/ 416 h 416"/>
                <a:gd name="T62" fmla="*/ 84 w 412"/>
                <a:gd name="T63" fmla="*/ 414 h 416"/>
                <a:gd name="T64" fmla="*/ 52 w 412"/>
                <a:gd name="T65" fmla="*/ 404 h 416"/>
                <a:gd name="T66" fmla="*/ 16 w 412"/>
                <a:gd name="T67" fmla="*/ 368 h 416"/>
                <a:gd name="T68" fmla="*/ 0 w 412"/>
                <a:gd name="T69" fmla="*/ 316 h 416"/>
                <a:gd name="T70" fmla="*/ 4 w 412"/>
                <a:gd name="T71" fmla="*/ 282 h 416"/>
                <a:gd name="T72" fmla="*/ 32 w 412"/>
                <a:gd name="T73" fmla="*/ 240 h 416"/>
                <a:gd name="T74" fmla="*/ 84 w 412"/>
                <a:gd name="T75" fmla="*/ 212 h 416"/>
                <a:gd name="T76" fmla="*/ 224 w 412"/>
                <a:gd name="T77" fmla="*/ 168 h 416"/>
                <a:gd name="T78" fmla="*/ 236 w 412"/>
                <a:gd name="T79" fmla="*/ 156 h 416"/>
                <a:gd name="T80" fmla="*/ 234 w 412"/>
                <a:gd name="T81" fmla="*/ 120 h 416"/>
                <a:gd name="T82" fmla="*/ 200 w 412"/>
                <a:gd name="T83" fmla="*/ 88 h 416"/>
                <a:gd name="T84" fmla="*/ 174 w 412"/>
                <a:gd name="T85" fmla="*/ 80 h 416"/>
                <a:gd name="T86" fmla="*/ 126 w 412"/>
                <a:gd name="T87" fmla="*/ 80 h 416"/>
                <a:gd name="T88" fmla="*/ 60 w 412"/>
                <a:gd name="T89" fmla="*/ 110 h 416"/>
                <a:gd name="T90" fmla="*/ 24 w 412"/>
                <a:gd name="T91" fmla="*/ 15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2" h="416">
                  <a:moveTo>
                    <a:pt x="240" y="196"/>
                  </a:moveTo>
                  <a:lnTo>
                    <a:pt x="240" y="294"/>
                  </a:lnTo>
                  <a:lnTo>
                    <a:pt x="240" y="294"/>
                  </a:lnTo>
                  <a:lnTo>
                    <a:pt x="240" y="308"/>
                  </a:lnTo>
                  <a:lnTo>
                    <a:pt x="236" y="320"/>
                  </a:lnTo>
                  <a:lnTo>
                    <a:pt x="232" y="332"/>
                  </a:lnTo>
                  <a:lnTo>
                    <a:pt x="226" y="342"/>
                  </a:lnTo>
                  <a:lnTo>
                    <a:pt x="216" y="350"/>
                  </a:lnTo>
                  <a:lnTo>
                    <a:pt x="206" y="354"/>
                  </a:lnTo>
                  <a:lnTo>
                    <a:pt x="194" y="358"/>
                  </a:lnTo>
                  <a:lnTo>
                    <a:pt x="180" y="360"/>
                  </a:lnTo>
                  <a:lnTo>
                    <a:pt x="180" y="360"/>
                  </a:lnTo>
                  <a:lnTo>
                    <a:pt x="164" y="358"/>
                  </a:lnTo>
                  <a:lnTo>
                    <a:pt x="152" y="354"/>
                  </a:lnTo>
                  <a:lnTo>
                    <a:pt x="140" y="346"/>
                  </a:lnTo>
                  <a:lnTo>
                    <a:pt x="132" y="338"/>
                  </a:lnTo>
                  <a:lnTo>
                    <a:pt x="124" y="326"/>
                  </a:lnTo>
                  <a:lnTo>
                    <a:pt x="120" y="314"/>
                  </a:lnTo>
                  <a:lnTo>
                    <a:pt x="116" y="302"/>
                  </a:lnTo>
                  <a:lnTo>
                    <a:pt x="116" y="290"/>
                  </a:lnTo>
                  <a:lnTo>
                    <a:pt x="116" y="290"/>
                  </a:lnTo>
                  <a:lnTo>
                    <a:pt x="120" y="272"/>
                  </a:lnTo>
                  <a:lnTo>
                    <a:pt x="126" y="258"/>
                  </a:lnTo>
                  <a:lnTo>
                    <a:pt x="136" y="246"/>
                  </a:lnTo>
                  <a:lnTo>
                    <a:pt x="148" y="238"/>
                  </a:lnTo>
                  <a:lnTo>
                    <a:pt x="240" y="196"/>
                  </a:lnTo>
                  <a:lnTo>
                    <a:pt x="240" y="196"/>
                  </a:lnTo>
                  <a:close/>
                  <a:moveTo>
                    <a:pt x="24" y="150"/>
                  </a:moveTo>
                  <a:lnTo>
                    <a:pt x="24" y="150"/>
                  </a:lnTo>
                  <a:lnTo>
                    <a:pt x="26" y="132"/>
                  </a:lnTo>
                  <a:lnTo>
                    <a:pt x="30" y="114"/>
                  </a:lnTo>
                  <a:lnTo>
                    <a:pt x="36" y="96"/>
                  </a:lnTo>
                  <a:lnTo>
                    <a:pt x="44" y="82"/>
                  </a:lnTo>
                  <a:lnTo>
                    <a:pt x="52" y="68"/>
                  </a:lnTo>
                  <a:lnTo>
                    <a:pt x="64" y="56"/>
                  </a:lnTo>
                  <a:lnTo>
                    <a:pt x="74" y="44"/>
                  </a:lnTo>
                  <a:lnTo>
                    <a:pt x="88" y="34"/>
                  </a:lnTo>
                  <a:lnTo>
                    <a:pt x="100" y="26"/>
                  </a:lnTo>
                  <a:lnTo>
                    <a:pt x="114" y="18"/>
                  </a:lnTo>
                  <a:lnTo>
                    <a:pt x="130" y="12"/>
                  </a:lnTo>
                  <a:lnTo>
                    <a:pt x="144" y="8"/>
                  </a:lnTo>
                  <a:lnTo>
                    <a:pt x="174" y="2"/>
                  </a:lnTo>
                  <a:lnTo>
                    <a:pt x="206" y="0"/>
                  </a:lnTo>
                  <a:lnTo>
                    <a:pt x="206" y="0"/>
                  </a:lnTo>
                  <a:lnTo>
                    <a:pt x="232" y="2"/>
                  </a:lnTo>
                  <a:lnTo>
                    <a:pt x="260" y="8"/>
                  </a:lnTo>
                  <a:lnTo>
                    <a:pt x="286" y="18"/>
                  </a:lnTo>
                  <a:lnTo>
                    <a:pt x="310" y="32"/>
                  </a:lnTo>
                  <a:lnTo>
                    <a:pt x="322" y="40"/>
                  </a:lnTo>
                  <a:lnTo>
                    <a:pt x="332" y="50"/>
                  </a:lnTo>
                  <a:lnTo>
                    <a:pt x="340" y="58"/>
                  </a:lnTo>
                  <a:lnTo>
                    <a:pt x="348" y="68"/>
                  </a:lnTo>
                  <a:lnTo>
                    <a:pt x="354" y="80"/>
                  </a:lnTo>
                  <a:lnTo>
                    <a:pt x="358" y="90"/>
                  </a:lnTo>
                  <a:lnTo>
                    <a:pt x="362" y="102"/>
                  </a:lnTo>
                  <a:lnTo>
                    <a:pt x="362" y="114"/>
                  </a:lnTo>
                  <a:lnTo>
                    <a:pt x="362" y="316"/>
                  </a:lnTo>
                  <a:lnTo>
                    <a:pt x="362" y="316"/>
                  </a:lnTo>
                  <a:lnTo>
                    <a:pt x="362" y="330"/>
                  </a:lnTo>
                  <a:lnTo>
                    <a:pt x="366" y="340"/>
                  </a:lnTo>
                  <a:lnTo>
                    <a:pt x="370" y="348"/>
                  </a:lnTo>
                  <a:lnTo>
                    <a:pt x="374" y="352"/>
                  </a:lnTo>
                  <a:lnTo>
                    <a:pt x="382" y="356"/>
                  </a:lnTo>
                  <a:lnTo>
                    <a:pt x="390" y="358"/>
                  </a:lnTo>
                  <a:lnTo>
                    <a:pt x="400" y="356"/>
                  </a:lnTo>
                  <a:lnTo>
                    <a:pt x="412" y="350"/>
                  </a:lnTo>
                  <a:lnTo>
                    <a:pt x="412" y="350"/>
                  </a:lnTo>
                  <a:lnTo>
                    <a:pt x="406" y="364"/>
                  </a:lnTo>
                  <a:lnTo>
                    <a:pt x="398" y="378"/>
                  </a:lnTo>
                  <a:lnTo>
                    <a:pt x="388" y="388"/>
                  </a:lnTo>
                  <a:lnTo>
                    <a:pt x="378" y="398"/>
                  </a:lnTo>
                  <a:lnTo>
                    <a:pt x="366" y="406"/>
                  </a:lnTo>
                  <a:lnTo>
                    <a:pt x="354" y="412"/>
                  </a:lnTo>
                  <a:lnTo>
                    <a:pt x="342" y="416"/>
                  </a:lnTo>
                  <a:lnTo>
                    <a:pt x="330" y="416"/>
                  </a:lnTo>
                  <a:lnTo>
                    <a:pt x="330" y="416"/>
                  </a:lnTo>
                  <a:lnTo>
                    <a:pt x="316" y="416"/>
                  </a:lnTo>
                  <a:lnTo>
                    <a:pt x="304" y="414"/>
                  </a:lnTo>
                  <a:lnTo>
                    <a:pt x="290" y="410"/>
                  </a:lnTo>
                  <a:lnTo>
                    <a:pt x="280" y="402"/>
                  </a:lnTo>
                  <a:lnTo>
                    <a:pt x="270" y="394"/>
                  </a:lnTo>
                  <a:lnTo>
                    <a:pt x="260" y="384"/>
                  </a:lnTo>
                  <a:lnTo>
                    <a:pt x="250" y="370"/>
                  </a:lnTo>
                  <a:lnTo>
                    <a:pt x="244" y="354"/>
                  </a:lnTo>
                  <a:lnTo>
                    <a:pt x="244" y="354"/>
                  </a:lnTo>
                  <a:lnTo>
                    <a:pt x="228" y="368"/>
                  </a:lnTo>
                  <a:lnTo>
                    <a:pt x="212" y="380"/>
                  </a:lnTo>
                  <a:lnTo>
                    <a:pt x="196" y="390"/>
                  </a:lnTo>
                  <a:lnTo>
                    <a:pt x="180" y="400"/>
                  </a:lnTo>
                  <a:lnTo>
                    <a:pt x="164" y="406"/>
                  </a:lnTo>
                  <a:lnTo>
                    <a:pt x="146" y="412"/>
                  </a:lnTo>
                  <a:lnTo>
                    <a:pt x="128" y="414"/>
                  </a:lnTo>
                  <a:lnTo>
                    <a:pt x="110" y="416"/>
                  </a:lnTo>
                  <a:lnTo>
                    <a:pt x="110" y="416"/>
                  </a:lnTo>
                  <a:lnTo>
                    <a:pt x="98" y="416"/>
                  </a:lnTo>
                  <a:lnTo>
                    <a:pt x="84" y="414"/>
                  </a:lnTo>
                  <a:lnTo>
                    <a:pt x="72" y="412"/>
                  </a:lnTo>
                  <a:lnTo>
                    <a:pt x="62" y="408"/>
                  </a:lnTo>
                  <a:lnTo>
                    <a:pt x="52" y="404"/>
                  </a:lnTo>
                  <a:lnTo>
                    <a:pt x="44" y="398"/>
                  </a:lnTo>
                  <a:lnTo>
                    <a:pt x="28" y="384"/>
                  </a:lnTo>
                  <a:lnTo>
                    <a:pt x="16" y="368"/>
                  </a:lnTo>
                  <a:lnTo>
                    <a:pt x="8" y="352"/>
                  </a:lnTo>
                  <a:lnTo>
                    <a:pt x="2" y="334"/>
                  </a:lnTo>
                  <a:lnTo>
                    <a:pt x="0" y="316"/>
                  </a:lnTo>
                  <a:lnTo>
                    <a:pt x="0" y="316"/>
                  </a:lnTo>
                  <a:lnTo>
                    <a:pt x="0" y="298"/>
                  </a:lnTo>
                  <a:lnTo>
                    <a:pt x="4" y="282"/>
                  </a:lnTo>
                  <a:lnTo>
                    <a:pt x="10" y="266"/>
                  </a:lnTo>
                  <a:lnTo>
                    <a:pt x="20" y="252"/>
                  </a:lnTo>
                  <a:lnTo>
                    <a:pt x="32" y="240"/>
                  </a:lnTo>
                  <a:lnTo>
                    <a:pt x="46" y="228"/>
                  </a:lnTo>
                  <a:lnTo>
                    <a:pt x="64" y="218"/>
                  </a:lnTo>
                  <a:lnTo>
                    <a:pt x="84" y="212"/>
                  </a:lnTo>
                  <a:lnTo>
                    <a:pt x="218" y="172"/>
                  </a:lnTo>
                  <a:lnTo>
                    <a:pt x="218" y="172"/>
                  </a:lnTo>
                  <a:lnTo>
                    <a:pt x="224" y="168"/>
                  </a:lnTo>
                  <a:lnTo>
                    <a:pt x="230" y="166"/>
                  </a:lnTo>
                  <a:lnTo>
                    <a:pt x="234" y="162"/>
                  </a:lnTo>
                  <a:lnTo>
                    <a:pt x="236" y="156"/>
                  </a:lnTo>
                  <a:lnTo>
                    <a:pt x="240" y="146"/>
                  </a:lnTo>
                  <a:lnTo>
                    <a:pt x="238" y="132"/>
                  </a:lnTo>
                  <a:lnTo>
                    <a:pt x="234" y="120"/>
                  </a:lnTo>
                  <a:lnTo>
                    <a:pt x="226" y="108"/>
                  </a:lnTo>
                  <a:lnTo>
                    <a:pt x="214" y="96"/>
                  </a:lnTo>
                  <a:lnTo>
                    <a:pt x="200" y="88"/>
                  </a:lnTo>
                  <a:lnTo>
                    <a:pt x="200" y="88"/>
                  </a:lnTo>
                  <a:lnTo>
                    <a:pt x="188" y="84"/>
                  </a:lnTo>
                  <a:lnTo>
                    <a:pt x="174" y="80"/>
                  </a:lnTo>
                  <a:lnTo>
                    <a:pt x="162" y="78"/>
                  </a:lnTo>
                  <a:lnTo>
                    <a:pt x="150" y="78"/>
                  </a:lnTo>
                  <a:lnTo>
                    <a:pt x="126" y="80"/>
                  </a:lnTo>
                  <a:lnTo>
                    <a:pt x="102" y="86"/>
                  </a:lnTo>
                  <a:lnTo>
                    <a:pt x="80" y="96"/>
                  </a:lnTo>
                  <a:lnTo>
                    <a:pt x="60" y="110"/>
                  </a:lnTo>
                  <a:lnTo>
                    <a:pt x="42" y="130"/>
                  </a:lnTo>
                  <a:lnTo>
                    <a:pt x="24" y="150"/>
                  </a:lnTo>
                  <a:lnTo>
                    <a:pt x="24" y="150"/>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p:nvSpPr>
          <p:spPr bwMode="auto">
            <a:xfrm>
              <a:off x="4908" y="4474"/>
              <a:ext cx="1024" cy="1127"/>
            </a:xfrm>
            <a:custGeom>
              <a:avLst/>
              <a:gdLst>
                <a:gd name="T0" fmla="*/ 188 w 380"/>
                <a:gd name="T1" fmla="*/ 8 h 418"/>
                <a:gd name="T2" fmla="*/ 264 w 380"/>
                <a:gd name="T3" fmla="*/ 18 h 418"/>
                <a:gd name="T4" fmla="*/ 272 w 380"/>
                <a:gd name="T5" fmla="*/ 10 h 418"/>
                <a:gd name="T6" fmla="*/ 296 w 380"/>
                <a:gd name="T7" fmla="*/ 0 h 418"/>
                <a:gd name="T8" fmla="*/ 326 w 380"/>
                <a:gd name="T9" fmla="*/ 2 h 418"/>
                <a:gd name="T10" fmla="*/ 362 w 380"/>
                <a:gd name="T11" fmla="*/ 16 h 418"/>
                <a:gd name="T12" fmla="*/ 352 w 380"/>
                <a:gd name="T13" fmla="*/ 180 h 418"/>
                <a:gd name="T14" fmla="*/ 342 w 380"/>
                <a:gd name="T15" fmla="*/ 166 h 418"/>
                <a:gd name="T16" fmla="*/ 318 w 380"/>
                <a:gd name="T17" fmla="*/ 142 h 418"/>
                <a:gd name="T18" fmla="*/ 292 w 380"/>
                <a:gd name="T19" fmla="*/ 124 h 418"/>
                <a:gd name="T20" fmla="*/ 266 w 380"/>
                <a:gd name="T21" fmla="*/ 114 h 418"/>
                <a:gd name="T22" fmla="*/ 252 w 380"/>
                <a:gd name="T23" fmla="*/ 114 h 418"/>
                <a:gd name="T24" fmla="*/ 228 w 380"/>
                <a:gd name="T25" fmla="*/ 118 h 418"/>
                <a:gd name="T26" fmla="*/ 208 w 380"/>
                <a:gd name="T27" fmla="*/ 132 h 418"/>
                <a:gd name="T28" fmla="*/ 192 w 380"/>
                <a:gd name="T29" fmla="*/ 154 h 418"/>
                <a:gd name="T30" fmla="*/ 188 w 380"/>
                <a:gd name="T31" fmla="*/ 188 h 418"/>
                <a:gd name="T32" fmla="*/ 188 w 380"/>
                <a:gd name="T33" fmla="*/ 324 h 418"/>
                <a:gd name="T34" fmla="*/ 192 w 380"/>
                <a:gd name="T35" fmla="*/ 356 h 418"/>
                <a:gd name="T36" fmla="*/ 204 w 380"/>
                <a:gd name="T37" fmla="*/ 378 h 418"/>
                <a:gd name="T38" fmla="*/ 228 w 380"/>
                <a:gd name="T39" fmla="*/ 390 h 418"/>
                <a:gd name="T40" fmla="*/ 258 w 380"/>
                <a:gd name="T41" fmla="*/ 396 h 418"/>
                <a:gd name="T42" fmla="*/ 98 w 380"/>
                <a:gd name="T43" fmla="*/ 404 h 418"/>
                <a:gd name="T44" fmla="*/ 10 w 380"/>
                <a:gd name="T45" fmla="*/ 392 h 418"/>
                <a:gd name="T46" fmla="*/ 38 w 380"/>
                <a:gd name="T47" fmla="*/ 382 h 418"/>
                <a:gd name="T48" fmla="*/ 54 w 380"/>
                <a:gd name="T49" fmla="*/ 372 h 418"/>
                <a:gd name="T50" fmla="*/ 62 w 380"/>
                <a:gd name="T51" fmla="*/ 354 h 418"/>
                <a:gd name="T52" fmla="*/ 66 w 380"/>
                <a:gd name="T53" fmla="*/ 324 h 418"/>
                <a:gd name="T54" fmla="*/ 66 w 380"/>
                <a:gd name="T55" fmla="*/ 82 h 418"/>
                <a:gd name="T56" fmla="*/ 62 w 380"/>
                <a:gd name="T57" fmla="*/ 54 h 418"/>
                <a:gd name="T58" fmla="*/ 50 w 380"/>
                <a:gd name="T59" fmla="*/ 36 h 418"/>
                <a:gd name="T60" fmla="*/ 30 w 380"/>
                <a:gd name="T61" fmla="*/ 28 h 418"/>
                <a:gd name="T62" fmla="*/ 0 w 380"/>
                <a:gd name="T63" fmla="*/ 24 h 418"/>
                <a:gd name="T64" fmla="*/ 0 w 380"/>
                <a:gd name="T65" fmla="*/ 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0" h="418">
                  <a:moveTo>
                    <a:pt x="0" y="8"/>
                  </a:moveTo>
                  <a:lnTo>
                    <a:pt x="188" y="8"/>
                  </a:lnTo>
                  <a:lnTo>
                    <a:pt x="188" y="112"/>
                  </a:lnTo>
                  <a:lnTo>
                    <a:pt x="264" y="18"/>
                  </a:lnTo>
                  <a:lnTo>
                    <a:pt x="264" y="18"/>
                  </a:lnTo>
                  <a:lnTo>
                    <a:pt x="272" y="10"/>
                  </a:lnTo>
                  <a:lnTo>
                    <a:pt x="284" y="4"/>
                  </a:lnTo>
                  <a:lnTo>
                    <a:pt x="296" y="0"/>
                  </a:lnTo>
                  <a:lnTo>
                    <a:pt x="310" y="0"/>
                  </a:lnTo>
                  <a:lnTo>
                    <a:pt x="326" y="2"/>
                  </a:lnTo>
                  <a:lnTo>
                    <a:pt x="344" y="6"/>
                  </a:lnTo>
                  <a:lnTo>
                    <a:pt x="362" y="16"/>
                  </a:lnTo>
                  <a:lnTo>
                    <a:pt x="380" y="28"/>
                  </a:lnTo>
                  <a:lnTo>
                    <a:pt x="352" y="180"/>
                  </a:lnTo>
                  <a:lnTo>
                    <a:pt x="352" y="180"/>
                  </a:lnTo>
                  <a:lnTo>
                    <a:pt x="342" y="166"/>
                  </a:lnTo>
                  <a:lnTo>
                    <a:pt x="330" y="152"/>
                  </a:lnTo>
                  <a:lnTo>
                    <a:pt x="318" y="142"/>
                  </a:lnTo>
                  <a:lnTo>
                    <a:pt x="304" y="132"/>
                  </a:lnTo>
                  <a:lnTo>
                    <a:pt x="292" y="124"/>
                  </a:lnTo>
                  <a:lnTo>
                    <a:pt x="278" y="118"/>
                  </a:lnTo>
                  <a:lnTo>
                    <a:pt x="266" y="114"/>
                  </a:lnTo>
                  <a:lnTo>
                    <a:pt x="252" y="114"/>
                  </a:lnTo>
                  <a:lnTo>
                    <a:pt x="252" y="114"/>
                  </a:lnTo>
                  <a:lnTo>
                    <a:pt x="240" y="114"/>
                  </a:lnTo>
                  <a:lnTo>
                    <a:pt x="228" y="118"/>
                  </a:lnTo>
                  <a:lnTo>
                    <a:pt x="218" y="124"/>
                  </a:lnTo>
                  <a:lnTo>
                    <a:pt x="208" y="132"/>
                  </a:lnTo>
                  <a:lnTo>
                    <a:pt x="200" y="142"/>
                  </a:lnTo>
                  <a:lnTo>
                    <a:pt x="192" y="154"/>
                  </a:lnTo>
                  <a:lnTo>
                    <a:pt x="188" y="170"/>
                  </a:lnTo>
                  <a:lnTo>
                    <a:pt x="188" y="188"/>
                  </a:lnTo>
                  <a:lnTo>
                    <a:pt x="188" y="324"/>
                  </a:lnTo>
                  <a:lnTo>
                    <a:pt x="188" y="324"/>
                  </a:lnTo>
                  <a:lnTo>
                    <a:pt x="188" y="342"/>
                  </a:lnTo>
                  <a:lnTo>
                    <a:pt x="192" y="356"/>
                  </a:lnTo>
                  <a:lnTo>
                    <a:pt x="198" y="368"/>
                  </a:lnTo>
                  <a:lnTo>
                    <a:pt x="204" y="378"/>
                  </a:lnTo>
                  <a:lnTo>
                    <a:pt x="216" y="384"/>
                  </a:lnTo>
                  <a:lnTo>
                    <a:pt x="228" y="390"/>
                  </a:lnTo>
                  <a:lnTo>
                    <a:pt x="242" y="394"/>
                  </a:lnTo>
                  <a:lnTo>
                    <a:pt x="258" y="396"/>
                  </a:lnTo>
                  <a:lnTo>
                    <a:pt x="258" y="418"/>
                  </a:lnTo>
                  <a:lnTo>
                    <a:pt x="98" y="404"/>
                  </a:lnTo>
                  <a:lnTo>
                    <a:pt x="4" y="410"/>
                  </a:lnTo>
                  <a:lnTo>
                    <a:pt x="10" y="392"/>
                  </a:lnTo>
                  <a:lnTo>
                    <a:pt x="10" y="392"/>
                  </a:lnTo>
                  <a:lnTo>
                    <a:pt x="38" y="382"/>
                  </a:lnTo>
                  <a:lnTo>
                    <a:pt x="48" y="378"/>
                  </a:lnTo>
                  <a:lnTo>
                    <a:pt x="54" y="372"/>
                  </a:lnTo>
                  <a:lnTo>
                    <a:pt x="60" y="364"/>
                  </a:lnTo>
                  <a:lnTo>
                    <a:pt x="62" y="354"/>
                  </a:lnTo>
                  <a:lnTo>
                    <a:pt x="64" y="342"/>
                  </a:lnTo>
                  <a:lnTo>
                    <a:pt x="66" y="324"/>
                  </a:lnTo>
                  <a:lnTo>
                    <a:pt x="66" y="82"/>
                  </a:lnTo>
                  <a:lnTo>
                    <a:pt x="66" y="82"/>
                  </a:lnTo>
                  <a:lnTo>
                    <a:pt x="64" y="66"/>
                  </a:lnTo>
                  <a:lnTo>
                    <a:pt x="62" y="54"/>
                  </a:lnTo>
                  <a:lnTo>
                    <a:pt x="58" y="44"/>
                  </a:lnTo>
                  <a:lnTo>
                    <a:pt x="50" y="36"/>
                  </a:lnTo>
                  <a:lnTo>
                    <a:pt x="42" y="32"/>
                  </a:lnTo>
                  <a:lnTo>
                    <a:pt x="30" y="28"/>
                  </a:lnTo>
                  <a:lnTo>
                    <a:pt x="18" y="26"/>
                  </a:lnTo>
                  <a:lnTo>
                    <a:pt x="0" y="24"/>
                  </a:lnTo>
                  <a:lnTo>
                    <a:pt x="0" y="8"/>
                  </a:lnTo>
                  <a:lnTo>
                    <a:pt x="0" y="8"/>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noEditPoints="1"/>
            </p:cNvSpPr>
            <p:nvPr/>
          </p:nvSpPr>
          <p:spPr bwMode="auto">
            <a:xfrm>
              <a:off x="6860" y="4146"/>
              <a:ext cx="1309" cy="1433"/>
            </a:xfrm>
            <a:custGeom>
              <a:avLst/>
              <a:gdLst>
                <a:gd name="T0" fmla="*/ 428 w 486"/>
                <a:gd name="T1" fmla="*/ 0 h 532"/>
                <a:gd name="T2" fmla="*/ 428 w 486"/>
                <a:gd name="T3" fmla="*/ 452 h 532"/>
                <a:gd name="T4" fmla="*/ 432 w 486"/>
                <a:gd name="T5" fmla="*/ 474 h 532"/>
                <a:gd name="T6" fmla="*/ 442 w 486"/>
                <a:gd name="T7" fmla="*/ 492 h 532"/>
                <a:gd name="T8" fmla="*/ 460 w 486"/>
                <a:gd name="T9" fmla="*/ 506 h 532"/>
                <a:gd name="T10" fmla="*/ 486 w 486"/>
                <a:gd name="T11" fmla="*/ 516 h 532"/>
                <a:gd name="T12" fmla="*/ 220 w 486"/>
                <a:gd name="T13" fmla="*/ 532 h 532"/>
                <a:gd name="T14" fmla="*/ 190 w 486"/>
                <a:gd name="T15" fmla="*/ 530 h 532"/>
                <a:gd name="T16" fmla="*/ 140 w 486"/>
                <a:gd name="T17" fmla="*/ 522 h 532"/>
                <a:gd name="T18" fmla="*/ 98 w 486"/>
                <a:gd name="T19" fmla="*/ 508 h 532"/>
                <a:gd name="T20" fmla="*/ 64 w 486"/>
                <a:gd name="T21" fmla="*/ 486 h 532"/>
                <a:gd name="T22" fmla="*/ 38 w 486"/>
                <a:gd name="T23" fmla="*/ 458 h 532"/>
                <a:gd name="T24" fmla="*/ 18 w 486"/>
                <a:gd name="T25" fmla="*/ 426 h 532"/>
                <a:gd name="T26" fmla="*/ 6 w 486"/>
                <a:gd name="T27" fmla="*/ 390 h 532"/>
                <a:gd name="T28" fmla="*/ 2 w 486"/>
                <a:gd name="T29" fmla="*/ 350 h 532"/>
                <a:gd name="T30" fmla="*/ 0 w 486"/>
                <a:gd name="T31" fmla="*/ 330 h 532"/>
                <a:gd name="T32" fmla="*/ 4 w 486"/>
                <a:gd name="T33" fmla="*/ 294 h 532"/>
                <a:gd name="T34" fmla="*/ 14 w 486"/>
                <a:gd name="T35" fmla="*/ 258 h 532"/>
                <a:gd name="T36" fmla="*/ 30 w 486"/>
                <a:gd name="T37" fmla="*/ 224 h 532"/>
                <a:gd name="T38" fmla="*/ 52 w 486"/>
                <a:gd name="T39" fmla="*/ 194 h 532"/>
                <a:gd name="T40" fmla="*/ 78 w 486"/>
                <a:gd name="T41" fmla="*/ 168 h 532"/>
                <a:gd name="T42" fmla="*/ 110 w 486"/>
                <a:gd name="T43" fmla="*/ 146 h 532"/>
                <a:gd name="T44" fmla="*/ 148 w 486"/>
                <a:gd name="T45" fmla="*/ 134 h 532"/>
                <a:gd name="T46" fmla="*/ 188 w 486"/>
                <a:gd name="T47" fmla="*/ 130 h 532"/>
                <a:gd name="T48" fmla="*/ 220 w 486"/>
                <a:gd name="T49" fmla="*/ 132 h 532"/>
                <a:gd name="T50" fmla="*/ 250 w 486"/>
                <a:gd name="T51" fmla="*/ 138 h 532"/>
                <a:gd name="T52" fmla="*/ 278 w 486"/>
                <a:gd name="T53" fmla="*/ 150 h 532"/>
                <a:gd name="T54" fmla="*/ 304 w 486"/>
                <a:gd name="T55" fmla="*/ 170 h 532"/>
                <a:gd name="T56" fmla="*/ 306 w 486"/>
                <a:gd name="T57" fmla="*/ 68 h 532"/>
                <a:gd name="T58" fmla="*/ 302 w 486"/>
                <a:gd name="T59" fmla="*/ 38 h 532"/>
                <a:gd name="T60" fmla="*/ 292 w 486"/>
                <a:gd name="T61" fmla="*/ 24 h 532"/>
                <a:gd name="T62" fmla="*/ 272 w 486"/>
                <a:gd name="T63" fmla="*/ 18 h 532"/>
                <a:gd name="T64" fmla="*/ 242 w 486"/>
                <a:gd name="T65" fmla="*/ 0 h 532"/>
                <a:gd name="T66" fmla="*/ 224 w 486"/>
                <a:gd name="T67" fmla="*/ 170 h 532"/>
                <a:gd name="T68" fmla="*/ 240 w 486"/>
                <a:gd name="T69" fmla="*/ 170 h 532"/>
                <a:gd name="T70" fmla="*/ 270 w 486"/>
                <a:gd name="T71" fmla="*/ 178 h 532"/>
                <a:gd name="T72" fmla="*/ 292 w 486"/>
                <a:gd name="T73" fmla="*/ 194 h 532"/>
                <a:gd name="T74" fmla="*/ 304 w 486"/>
                <a:gd name="T75" fmla="*/ 222 h 532"/>
                <a:gd name="T76" fmla="*/ 306 w 486"/>
                <a:gd name="T77" fmla="*/ 462 h 532"/>
                <a:gd name="T78" fmla="*/ 306 w 486"/>
                <a:gd name="T79" fmla="*/ 468 h 532"/>
                <a:gd name="T80" fmla="*/ 300 w 486"/>
                <a:gd name="T81" fmla="*/ 482 h 532"/>
                <a:gd name="T82" fmla="*/ 288 w 486"/>
                <a:gd name="T83" fmla="*/ 494 h 532"/>
                <a:gd name="T84" fmla="*/ 270 w 486"/>
                <a:gd name="T85" fmla="*/ 502 h 532"/>
                <a:gd name="T86" fmla="*/ 260 w 486"/>
                <a:gd name="T87" fmla="*/ 502 h 532"/>
                <a:gd name="T88" fmla="*/ 230 w 486"/>
                <a:gd name="T89" fmla="*/ 498 h 532"/>
                <a:gd name="T90" fmla="*/ 206 w 486"/>
                <a:gd name="T91" fmla="*/ 486 h 532"/>
                <a:gd name="T92" fmla="*/ 182 w 486"/>
                <a:gd name="T93" fmla="*/ 468 h 532"/>
                <a:gd name="T94" fmla="*/ 162 w 486"/>
                <a:gd name="T95" fmla="*/ 446 h 532"/>
                <a:gd name="T96" fmla="*/ 146 w 486"/>
                <a:gd name="T97" fmla="*/ 418 h 532"/>
                <a:gd name="T98" fmla="*/ 126 w 486"/>
                <a:gd name="T99" fmla="*/ 358 h 532"/>
                <a:gd name="T100" fmla="*/ 122 w 486"/>
                <a:gd name="T101" fmla="*/ 326 h 532"/>
                <a:gd name="T102" fmla="*/ 128 w 486"/>
                <a:gd name="T103" fmla="*/ 276 h 532"/>
                <a:gd name="T104" fmla="*/ 146 w 486"/>
                <a:gd name="T105" fmla="*/ 224 h 532"/>
                <a:gd name="T106" fmla="*/ 160 w 486"/>
                <a:gd name="T107" fmla="*/ 202 h 532"/>
                <a:gd name="T108" fmla="*/ 178 w 486"/>
                <a:gd name="T109" fmla="*/ 186 h 532"/>
                <a:gd name="T110" fmla="*/ 198 w 486"/>
                <a:gd name="T111" fmla="*/ 174 h 532"/>
                <a:gd name="T112" fmla="*/ 224 w 486"/>
                <a:gd name="T113" fmla="*/ 17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6" h="532">
                  <a:moveTo>
                    <a:pt x="242" y="0"/>
                  </a:moveTo>
                  <a:lnTo>
                    <a:pt x="428" y="0"/>
                  </a:lnTo>
                  <a:lnTo>
                    <a:pt x="428" y="452"/>
                  </a:lnTo>
                  <a:lnTo>
                    <a:pt x="428" y="452"/>
                  </a:lnTo>
                  <a:lnTo>
                    <a:pt x="428" y="464"/>
                  </a:lnTo>
                  <a:lnTo>
                    <a:pt x="432" y="474"/>
                  </a:lnTo>
                  <a:lnTo>
                    <a:pt x="436" y="484"/>
                  </a:lnTo>
                  <a:lnTo>
                    <a:pt x="442" y="492"/>
                  </a:lnTo>
                  <a:lnTo>
                    <a:pt x="450" y="500"/>
                  </a:lnTo>
                  <a:lnTo>
                    <a:pt x="460" y="506"/>
                  </a:lnTo>
                  <a:lnTo>
                    <a:pt x="472" y="512"/>
                  </a:lnTo>
                  <a:lnTo>
                    <a:pt x="486" y="516"/>
                  </a:lnTo>
                  <a:lnTo>
                    <a:pt x="486" y="532"/>
                  </a:lnTo>
                  <a:lnTo>
                    <a:pt x="220" y="532"/>
                  </a:lnTo>
                  <a:lnTo>
                    <a:pt x="220" y="532"/>
                  </a:lnTo>
                  <a:lnTo>
                    <a:pt x="190" y="530"/>
                  </a:lnTo>
                  <a:lnTo>
                    <a:pt x="164" y="528"/>
                  </a:lnTo>
                  <a:lnTo>
                    <a:pt x="140" y="522"/>
                  </a:lnTo>
                  <a:lnTo>
                    <a:pt x="118" y="516"/>
                  </a:lnTo>
                  <a:lnTo>
                    <a:pt x="98" y="508"/>
                  </a:lnTo>
                  <a:lnTo>
                    <a:pt x="80" y="498"/>
                  </a:lnTo>
                  <a:lnTo>
                    <a:pt x="64" y="486"/>
                  </a:lnTo>
                  <a:lnTo>
                    <a:pt x="50" y="474"/>
                  </a:lnTo>
                  <a:lnTo>
                    <a:pt x="38" y="458"/>
                  </a:lnTo>
                  <a:lnTo>
                    <a:pt x="28" y="444"/>
                  </a:lnTo>
                  <a:lnTo>
                    <a:pt x="18" y="426"/>
                  </a:lnTo>
                  <a:lnTo>
                    <a:pt x="12" y="408"/>
                  </a:lnTo>
                  <a:lnTo>
                    <a:pt x="6" y="390"/>
                  </a:lnTo>
                  <a:lnTo>
                    <a:pt x="4" y="370"/>
                  </a:lnTo>
                  <a:lnTo>
                    <a:pt x="2" y="350"/>
                  </a:lnTo>
                  <a:lnTo>
                    <a:pt x="0" y="330"/>
                  </a:lnTo>
                  <a:lnTo>
                    <a:pt x="0" y="330"/>
                  </a:lnTo>
                  <a:lnTo>
                    <a:pt x="2" y="312"/>
                  </a:lnTo>
                  <a:lnTo>
                    <a:pt x="4" y="294"/>
                  </a:lnTo>
                  <a:lnTo>
                    <a:pt x="8" y="276"/>
                  </a:lnTo>
                  <a:lnTo>
                    <a:pt x="14" y="258"/>
                  </a:lnTo>
                  <a:lnTo>
                    <a:pt x="22" y="240"/>
                  </a:lnTo>
                  <a:lnTo>
                    <a:pt x="30" y="224"/>
                  </a:lnTo>
                  <a:lnTo>
                    <a:pt x="40" y="208"/>
                  </a:lnTo>
                  <a:lnTo>
                    <a:pt x="52" y="194"/>
                  </a:lnTo>
                  <a:lnTo>
                    <a:pt x="64" y="180"/>
                  </a:lnTo>
                  <a:lnTo>
                    <a:pt x="78" y="168"/>
                  </a:lnTo>
                  <a:lnTo>
                    <a:pt x="94" y="156"/>
                  </a:lnTo>
                  <a:lnTo>
                    <a:pt x="110" y="146"/>
                  </a:lnTo>
                  <a:lnTo>
                    <a:pt x="128" y="140"/>
                  </a:lnTo>
                  <a:lnTo>
                    <a:pt x="148" y="134"/>
                  </a:lnTo>
                  <a:lnTo>
                    <a:pt x="166" y="130"/>
                  </a:lnTo>
                  <a:lnTo>
                    <a:pt x="188" y="130"/>
                  </a:lnTo>
                  <a:lnTo>
                    <a:pt x="188" y="130"/>
                  </a:lnTo>
                  <a:lnTo>
                    <a:pt x="220" y="132"/>
                  </a:lnTo>
                  <a:lnTo>
                    <a:pt x="236" y="134"/>
                  </a:lnTo>
                  <a:lnTo>
                    <a:pt x="250" y="138"/>
                  </a:lnTo>
                  <a:lnTo>
                    <a:pt x="266" y="144"/>
                  </a:lnTo>
                  <a:lnTo>
                    <a:pt x="278" y="150"/>
                  </a:lnTo>
                  <a:lnTo>
                    <a:pt x="292" y="160"/>
                  </a:lnTo>
                  <a:lnTo>
                    <a:pt x="304" y="170"/>
                  </a:lnTo>
                  <a:lnTo>
                    <a:pt x="306" y="68"/>
                  </a:lnTo>
                  <a:lnTo>
                    <a:pt x="306" y="68"/>
                  </a:lnTo>
                  <a:lnTo>
                    <a:pt x="304" y="52"/>
                  </a:lnTo>
                  <a:lnTo>
                    <a:pt x="302" y="38"/>
                  </a:lnTo>
                  <a:lnTo>
                    <a:pt x="298" y="30"/>
                  </a:lnTo>
                  <a:lnTo>
                    <a:pt x="292" y="24"/>
                  </a:lnTo>
                  <a:lnTo>
                    <a:pt x="284" y="20"/>
                  </a:lnTo>
                  <a:lnTo>
                    <a:pt x="272" y="18"/>
                  </a:lnTo>
                  <a:lnTo>
                    <a:pt x="242" y="14"/>
                  </a:lnTo>
                  <a:lnTo>
                    <a:pt x="242" y="0"/>
                  </a:lnTo>
                  <a:lnTo>
                    <a:pt x="242" y="0"/>
                  </a:lnTo>
                  <a:close/>
                  <a:moveTo>
                    <a:pt x="224" y="170"/>
                  </a:moveTo>
                  <a:lnTo>
                    <a:pt x="224" y="170"/>
                  </a:lnTo>
                  <a:lnTo>
                    <a:pt x="240" y="170"/>
                  </a:lnTo>
                  <a:lnTo>
                    <a:pt x="256" y="172"/>
                  </a:lnTo>
                  <a:lnTo>
                    <a:pt x="270" y="178"/>
                  </a:lnTo>
                  <a:lnTo>
                    <a:pt x="282" y="184"/>
                  </a:lnTo>
                  <a:lnTo>
                    <a:pt x="292" y="194"/>
                  </a:lnTo>
                  <a:lnTo>
                    <a:pt x="300" y="206"/>
                  </a:lnTo>
                  <a:lnTo>
                    <a:pt x="304" y="222"/>
                  </a:lnTo>
                  <a:lnTo>
                    <a:pt x="306" y="242"/>
                  </a:lnTo>
                  <a:lnTo>
                    <a:pt x="306" y="462"/>
                  </a:lnTo>
                  <a:lnTo>
                    <a:pt x="306" y="462"/>
                  </a:lnTo>
                  <a:lnTo>
                    <a:pt x="306" y="468"/>
                  </a:lnTo>
                  <a:lnTo>
                    <a:pt x="304" y="476"/>
                  </a:lnTo>
                  <a:lnTo>
                    <a:pt x="300" y="482"/>
                  </a:lnTo>
                  <a:lnTo>
                    <a:pt x="294" y="490"/>
                  </a:lnTo>
                  <a:lnTo>
                    <a:pt x="288" y="494"/>
                  </a:lnTo>
                  <a:lnTo>
                    <a:pt x="280" y="500"/>
                  </a:lnTo>
                  <a:lnTo>
                    <a:pt x="270" y="502"/>
                  </a:lnTo>
                  <a:lnTo>
                    <a:pt x="260" y="502"/>
                  </a:lnTo>
                  <a:lnTo>
                    <a:pt x="260" y="502"/>
                  </a:lnTo>
                  <a:lnTo>
                    <a:pt x="244" y="502"/>
                  </a:lnTo>
                  <a:lnTo>
                    <a:pt x="230" y="498"/>
                  </a:lnTo>
                  <a:lnTo>
                    <a:pt x="218" y="492"/>
                  </a:lnTo>
                  <a:lnTo>
                    <a:pt x="206" y="486"/>
                  </a:lnTo>
                  <a:lnTo>
                    <a:pt x="194" y="478"/>
                  </a:lnTo>
                  <a:lnTo>
                    <a:pt x="182" y="468"/>
                  </a:lnTo>
                  <a:lnTo>
                    <a:pt x="172" y="458"/>
                  </a:lnTo>
                  <a:lnTo>
                    <a:pt x="162" y="446"/>
                  </a:lnTo>
                  <a:lnTo>
                    <a:pt x="154" y="432"/>
                  </a:lnTo>
                  <a:lnTo>
                    <a:pt x="146" y="418"/>
                  </a:lnTo>
                  <a:lnTo>
                    <a:pt x="134" y="390"/>
                  </a:lnTo>
                  <a:lnTo>
                    <a:pt x="126" y="358"/>
                  </a:lnTo>
                  <a:lnTo>
                    <a:pt x="122" y="326"/>
                  </a:lnTo>
                  <a:lnTo>
                    <a:pt x="122" y="326"/>
                  </a:lnTo>
                  <a:lnTo>
                    <a:pt x="124" y="302"/>
                  </a:lnTo>
                  <a:lnTo>
                    <a:pt x="128" y="276"/>
                  </a:lnTo>
                  <a:lnTo>
                    <a:pt x="134" y="250"/>
                  </a:lnTo>
                  <a:lnTo>
                    <a:pt x="146" y="224"/>
                  </a:lnTo>
                  <a:lnTo>
                    <a:pt x="152" y="214"/>
                  </a:lnTo>
                  <a:lnTo>
                    <a:pt x="160" y="202"/>
                  </a:lnTo>
                  <a:lnTo>
                    <a:pt x="168" y="194"/>
                  </a:lnTo>
                  <a:lnTo>
                    <a:pt x="178" y="186"/>
                  </a:lnTo>
                  <a:lnTo>
                    <a:pt x="188" y="178"/>
                  </a:lnTo>
                  <a:lnTo>
                    <a:pt x="198" y="174"/>
                  </a:lnTo>
                  <a:lnTo>
                    <a:pt x="210" y="170"/>
                  </a:lnTo>
                  <a:lnTo>
                    <a:pt x="224" y="170"/>
                  </a:lnTo>
                  <a:lnTo>
                    <a:pt x="224" y="170"/>
                  </a:lnTo>
                  <a:close/>
                </a:path>
              </a:pathLst>
            </a:custGeom>
            <a:solidFill>
              <a:srgbClr val="1369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1" name="Picture 30" descr="CFRI_logo_LINE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5410200"/>
            <a:ext cx="4043725" cy="1074556"/>
          </a:xfrm>
          <a:prstGeom prst="rect">
            <a:avLst/>
          </a:prstGeom>
        </p:spPr>
      </p:pic>
    </p:spTree>
    <p:extLst>
      <p:ext uri="{BB962C8B-B14F-4D97-AF65-F5344CB8AC3E}">
        <p14:creationId xmlns:p14="http://schemas.microsoft.com/office/powerpoint/2010/main" val="13205306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45886" y="350387"/>
            <a:ext cx="6477029" cy="523220"/>
          </a:xfrm>
          <a:prstGeom prst="rect">
            <a:avLst/>
          </a:prstGeom>
          <a:noFill/>
        </p:spPr>
        <p:txBody>
          <a:bodyPr wrap="none" rtlCol="0">
            <a:spAutoFit/>
          </a:bodyPr>
          <a:lstStyle/>
          <a:p>
            <a:r>
              <a:rPr lang="en-US" sz="2800" b="1" dirty="0" smtClean="0"/>
              <a:t>COLLABORATIVE FORESTRY IN COLORADO</a:t>
            </a:r>
            <a:endParaRPr lang="en-US" sz="2800" b="1" dirty="0"/>
          </a:p>
        </p:txBody>
      </p:sp>
      <p:sp>
        <p:nvSpPr>
          <p:cNvPr id="5" name="Rectangle 4"/>
          <p:cNvSpPr/>
          <p:nvPr/>
        </p:nvSpPr>
        <p:spPr>
          <a:xfrm>
            <a:off x="2753136" y="1166842"/>
            <a:ext cx="5976638" cy="3170099"/>
          </a:xfrm>
          <a:prstGeom prst="rect">
            <a:avLst/>
          </a:prstGeom>
        </p:spPr>
        <p:txBody>
          <a:bodyPr wrap="square">
            <a:spAutoFit/>
          </a:bodyPr>
          <a:lstStyle/>
          <a:p>
            <a:pPr marL="285750" indent="-285750">
              <a:buFont typeface="Arial"/>
              <a:buChar char="•"/>
            </a:pPr>
            <a:r>
              <a:rPr lang="en-US" sz="2000" dirty="0" smtClean="0"/>
              <a:t>Non-government and government organizations, diverse </a:t>
            </a:r>
            <a:r>
              <a:rPr lang="en-US" sz="2000" dirty="0"/>
              <a:t>range of interests </a:t>
            </a:r>
          </a:p>
          <a:p>
            <a:pPr lvl="0"/>
            <a:endParaRPr lang="en-US" sz="2000" dirty="0"/>
          </a:p>
          <a:p>
            <a:pPr marL="285750" lvl="0" indent="-285750">
              <a:buFont typeface="Arial"/>
              <a:buChar char="•"/>
            </a:pPr>
            <a:r>
              <a:rPr lang="en-US" sz="2000" dirty="0" smtClean="0"/>
              <a:t>Motivated by concerns over wildfires and insect outbreaks</a:t>
            </a:r>
          </a:p>
          <a:p>
            <a:pPr lvl="0"/>
            <a:endParaRPr lang="en-US" sz="2000" dirty="0"/>
          </a:p>
          <a:p>
            <a:pPr marL="285750" lvl="0" indent="-285750">
              <a:buFont typeface="Arial"/>
              <a:buChar char="•"/>
            </a:pPr>
            <a:r>
              <a:rPr lang="en-US" sz="2000" dirty="0" smtClean="0"/>
              <a:t>Action-focused to achieve ecological, economic, and community social goals through </a:t>
            </a:r>
            <a:r>
              <a:rPr lang="en-US" sz="2000" dirty="0"/>
              <a:t>b</a:t>
            </a:r>
            <a:r>
              <a:rPr lang="en-US" sz="2000" dirty="0" smtClean="0"/>
              <a:t>est available science and consensus</a:t>
            </a:r>
          </a:p>
          <a:p>
            <a:pPr marL="285750" lvl="0" indent="-285750">
              <a:buFont typeface="Arial"/>
              <a:buChar char="•"/>
            </a:pPr>
            <a:endParaRPr lang="en-US" sz="2000" dirty="0"/>
          </a:p>
        </p:txBody>
      </p:sp>
      <p:pic>
        <p:nvPicPr>
          <p:cNvPr id="2" name="Picture 1" descr="IMG_28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33" y="4934458"/>
            <a:ext cx="2554700" cy="1703133"/>
          </a:xfrm>
          <a:prstGeom prst="rect">
            <a:avLst/>
          </a:prstGeom>
        </p:spPr>
      </p:pic>
      <p:pic>
        <p:nvPicPr>
          <p:cNvPr id="3" name="Picture 2" descr="JFSroadshow3_Jun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842"/>
            <a:ext cx="2569399" cy="1927049"/>
          </a:xfrm>
          <a:prstGeom prst="rect">
            <a:avLst/>
          </a:prstGeom>
        </p:spPr>
      </p:pic>
      <p:pic>
        <p:nvPicPr>
          <p:cNvPr id="6" name="Picture 5" descr="IMG_19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33" y="3129311"/>
            <a:ext cx="2510766" cy="1673844"/>
          </a:xfrm>
          <a:prstGeom prst="rect">
            <a:avLst/>
          </a:prstGeom>
        </p:spPr>
      </p:pic>
      <p:pic>
        <p:nvPicPr>
          <p:cNvPr id="9" name="Picture 8" descr="Catamount1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1264" y="4611897"/>
            <a:ext cx="5655010" cy="2196175"/>
          </a:xfrm>
          <a:prstGeom prst="rect">
            <a:avLst/>
          </a:prstGeom>
        </p:spPr>
      </p:pic>
    </p:spTree>
    <p:extLst>
      <p:ext uri="{BB962C8B-B14F-4D97-AF65-F5344CB8AC3E}">
        <p14:creationId xmlns:p14="http://schemas.microsoft.com/office/powerpoint/2010/main" val="182673686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900" y="53524"/>
            <a:ext cx="8874446" cy="6804476"/>
          </a:xfrm>
          <a:prstGeom prst="rect">
            <a:avLst/>
          </a:prstGeom>
        </p:spPr>
      </p:pic>
    </p:spTree>
    <p:extLst>
      <p:ext uri="{BB962C8B-B14F-4D97-AF65-F5344CB8AC3E}">
        <p14:creationId xmlns:p14="http://schemas.microsoft.com/office/powerpoint/2010/main" val="17017509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8726"/>
            <a:ext cx="7772400" cy="1037613"/>
          </a:xfrm>
        </p:spPr>
        <p:txBody>
          <a:bodyPr>
            <a:normAutofit/>
          </a:bodyPr>
          <a:lstStyle/>
          <a:p>
            <a:r>
              <a:rPr lang="en-US" sz="2800" dirty="0" smtClean="0"/>
              <a:t>Quantifying the Regional Economic Impacts of Colorado’s Place-Based Forest Collaboratives</a:t>
            </a:r>
            <a:endParaRPr lang="en-US" sz="2800" dirty="0"/>
          </a:p>
        </p:txBody>
      </p:sp>
      <p:sp>
        <p:nvSpPr>
          <p:cNvPr id="5" name="Content Placeholder 2"/>
          <p:cNvSpPr txBox="1">
            <a:spLocks/>
          </p:cNvSpPr>
          <p:nvPr/>
        </p:nvSpPr>
        <p:spPr>
          <a:xfrm>
            <a:off x="4889858" y="1337418"/>
            <a:ext cx="3796941" cy="4525963"/>
          </a:xfrm>
          <a:prstGeom prst="rect">
            <a:avLst/>
          </a:prstGeom>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dirty="0" smtClean="0">
                <a:solidFill>
                  <a:schemeClr val="tx1"/>
                </a:solidFill>
                <a:latin typeface="Wingdings"/>
                <a:ea typeface="Wingdings"/>
                <a:cs typeface="Wingdings"/>
                <a:sym typeface="Wingdings"/>
              </a:rPr>
              <a:t> </a:t>
            </a:r>
            <a:r>
              <a:rPr lang="en-US" sz="2200" dirty="0" smtClean="0">
                <a:solidFill>
                  <a:schemeClr val="tx1"/>
                </a:solidFill>
              </a:rPr>
              <a:t>The change in economic activity in a region resulting from a change in expenditures within that region</a:t>
            </a:r>
          </a:p>
          <a:p>
            <a:pPr algn="l"/>
            <a:r>
              <a:rPr lang="en-US" sz="2200" dirty="0" smtClean="0">
                <a:solidFill>
                  <a:schemeClr val="tx1"/>
                </a:solidFill>
                <a:latin typeface="Wingdings"/>
                <a:ea typeface="Wingdings"/>
                <a:cs typeface="Wingdings"/>
                <a:sym typeface="Wingdings"/>
              </a:rPr>
              <a:t> </a:t>
            </a:r>
            <a:r>
              <a:rPr lang="en-US" sz="2200" dirty="0" smtClean="0">
                <a:solidFill>
                  <a:schemeClr val="tx1"/>
                </a:solidFill>
              </a:rPr>
              <a:t>Composed of:</a:t>
            </a:r>
          </a:p>
          <a:p>
            <a:pPr lvl="1" algn="l"/>
            <a:r>
              <a:rPr lang="en-US" sz="2200" dirty="0" smtClean="0">
                <a:solidFill>
                  <a:schemeClr val="tx1"/>
                </a:solidFill>
                <a:latin typeface="Wingdings"/>
                <a:ea typeface="Wingdings"/>
                <a:cs typeface="Wingdings"/>
                <a:sym typeface="Wingdings"/>
              </a:rPr>
              <a:t></a:t>
            </a:r>
            <a:r>
              <a:rPr lang="en-US" sz="2200" dirty="0">
                <a:solidFill>
                  <a:schemeClr val="tx1"/>
                </a:solidFill>
                <a:sym typeface="Wingdings"/>
              </a:rPr>
              <a:t> </a:t>
            </a:r>
            <a:r>
              <a:rPr lang="en-US" sz="2200" dirty="0" smtClean="0">
                <a:solidFill>
                  <a:schemeClr val="tx1"/>
                </a:solidFill>
                <a:sym typeface="Wingdings"/>
              </a:rPr>
              <a:t>   </a:t>
            </a:r>
            <a:r>
              <a:rPr lang="en-US" sz="2200" dirty="0" smtClean="0">
                <a:solidFill>
                  <a:schemeClr val="tx1"/>
                </a:solidFill>
              </a:rPr>
              <a:t>Employment Impacts – Jobs created</a:t>
            </a:r>
          </a:p>
          <a:p>
            <a:pPr lvl="1" algn="l"/>
            <a:r>
              <a:rPr lang="en-US" sz="2200" dirty="0" smtClean="0">
                <a:solidFill>
                  <a:schemeClr val="tx1"/>
                </a:solidFill>
                <a:latin typeface="Wingdings"/>
                <a:ea typeface="Wingdings"/>
                <a:cs typeface="Wingdings"/>
                <a:sym typeface="Wingdings"/>
              </a:rPr>
              <a:t> </a:t>
            </a:r>
            <a:r>
              <a:rPr lang="en-US" sz="2200" dirty="0" smtClean="0">
                <a:solidFill>
                  <a:schemeClr val="tx1"/>
                </a:solidFill>
              </a:rPr>
              <a:t>Output Impacts – Value of all goods and services produced</a:t>
            </a:r>
          </a:p>
          <a:p>
            <a:pPr lvl="1" algn="l"/>
            <a:r>
              <a:rPr lang="en-US" sz="2200" dirty="0" smtClean="0">
                <a:solidFill>
                  <a:schemeClr val="tx1"/>
                </a:solidFill>
                <a:latin typeface="Wingdings"/>
                <a:ea typeface="Wingdings"/>
                <a:cs typeface="Wingdings"/>
                <a:sym typeface="Wingdings"/>
              </a:rPr>
              <a:t> </a:t>
            </a:r>
            <a:r>
              <a:rPr lang="en-US" sz="2200" dirty="0" smtClean="0">
                <a:solidFill>
                  <a:schemeClr val="tx1"/>
                </a:solidFill>
              </a:rPr>
              <a:t>Macroeconomic Multipliers – Represent total output generated from a level of expenditures</a:t>
            </a:r>
          </a:p>
          <a:p>
            <a:pPr lvl="2" algn="l"/>
            <a:endParaRPr lang="en-US" sz="2200" dirty="0" smtClean="0">
              <a:solidFill>
                <a:schemeClr val="tx1"/>
              </a:solidFill>
            </a:endParaRPr>
          </a:p>
          <a:p>
            <a:pPr algn="l"/>
            <a:r>
              <a:rPr lang="en-US" sz="2200" dirty="0" smtClean="0">
                <a:solidFill>
                  <a:schemeClr val="tx1"/>
                </a:solidFill>
                <a:latin typeface="Wingdings"/>
                <a:ea typeface="Wingdings"/>
                <a:cs typeface="Wingdings"/>
                <a:sym typeface="Wingdings"/>
              </a:rPr>
              <a:t> </a:t>
            </a:r>
            <a:r>
              <a:rPr lang="en-US" sz="2200" dirty="0" smtClean="0">
                <a:solidFill>
                  <a:schemeClr val="tx1"/>
                </a:solidFill>
              </a:rPr>
              <a:t>Return on investment to collaborative funding</a:t>
            </a:r>
          </a:p>
        </p:txBody>
      </p:sp>
      <p:pic>
        <p:nvPicPr>
          <p:cNvPr id="3" name="Picture 2"/>
          <p:cNvPicPr>
            <a:picLocks noChangeAspect="1"/>
          </p:cNvPicPr>
          <p:nvPr/>
        </p:nvPicPr>
        <p:blipFill>
          <a:blip r:embed="rId2"/>
          <a:stretch>
            <a:fillRect/>
          </a:stretch>
        </p:blipFill>
        <p:spPr>
          <a:xfrm>
            <a:off x="63127" y="1212684"/>
            <a:ext cx="4662871" cy="5631661"/>
          </a:xfrm>
          <a:prstGeom prst="rect">
            <a:avLst/>
          </a:prstGeom>
        </p:spPr>
      </p:pic>
    </p:spTree>
    <p:extLst>
      <p:ext uri="{BB962C8B-B14F-4D97-AF65-F5344CB8AC3E}">
        <p14:creationId xmlns:p14="http://schemas.microsoft.com/office/powerpoint/2010/main" val="66058471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220" y="157846"/>
            <a:ext cx="8686800" cy="776508"/>
          </a:xfrm>
        </p:spPr>
        <p:txBody>
          <a:bodyPr>
            <a:normAutofit/>
          </a:bodyPr>
          <a:lstStyle/>
          <a:p>
            <a:pPr algn="l"/>
            <a:r>
              <a:rPr lang="en-US" sz="2800" b="1" dirty="0" smtClean="0"/>
              <a:t>Table 1: Annual Funding Reported by Each Organization</a:t>
            </a:r>
            <a:endParaRPr lang="en-US" sz="2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17993773"/>
              </p:ext>
            </p:extLst>
          </p:nvPr>
        </p:nvGraphicFramePr>
        <p:xfrm>
          <a:off x="311220" y="968154"/>
          <a:ext cx="8579134" cy="5353327"/>
        </p:xfrm>
        <a:graphic>
          <a:graphicData uri="http://schemas.openxmlformats.org/drawingml/2006/table">
            <a:tbl>
              <a:tblPr firstRow="1" firstCol="1" bandRow="1"/>
              <a:tblGrid>
                <a:gridCol w="2597082"/>
                <a:gridCol w="850371"/>
                <a:gridCol w="850371"/>
                <a:gridCol w="850371"/>
                <a:gridCol w="850371"/>
                <a:gridCol w="850371"/>
                <a:gridCol w="1730197"/>
              </a:tblGrid>
              <a:tr h="458974">
                <a:tc gridSpan="7">
                  <a:txBody>
                    <a:bodyPr/>
                    <a:lstStyle/>
                    <a:p>
                      <a:pPr algn="ctr" fontAlgn="b"/>
                      <a:r>
                        <a:rPr lang="en-US" sz="1800" b="0" i="0" u="none" strike="noStrike" dirty="0">
                          <a:solidFill>
                            <a:srgbClr val="000000"/>
                          </a:solidFill>
                          <a:effectLst/>
                          <a:latin typeface="Arial"/>
                        </a:rPr>
                        <a:t> </a:t>
                      </a:r>
                    </a:p>
                  </a:txBody>
                  <a:tcPr marL="9525" marR="9525" marT="1270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5301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5245">
                <a:tc>
                  <a:txBody>
                    <a:bodyPr/>
                    <a:lstStyle/>
                    <a:p>
                      <a:pPr algn="l" fontAlgn="ctr"/>
                      <a:r>
                        <a:rPr lang="en-US" sz="1100" b="1" i="0" u="none" strike="noStrike">
                          <a:solidFill>
                            <a:srgbClr val="FFFFFF"/>
                          </a:solidFill>
                          <a:effectLst/>
                          <a:latin typeface="Century Gothic"/>
                        </a:rPr>
                        <a:t> </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3010"/>
                    </a:solidFill>
                  </a:tcPr>
                </a:tc>
                <a:tc>
                  <a:txBody>
                    <a:bodyPr/>
                    <a:lstStyle/>
                    <a:p>
                      <a:pPr algn="ctr" fontAlgn="ctr"/>
                      <a:r>
                        <a:rPr lang="en-US" sz="1100" b="0" i="0" u="none" strike="noStrike">
                          <a:solidFill>
                            <a:srgbClr val="000000"/>
                          </a:solidFill>
                          <a:effectLst/>
                          <a:latin typeface="Century Gothic"/>
                        </a:rPr>
                        <a:t>2008</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0" i="0" u="none" strike="noStrike">
                          <a:solidFill>
                            <a:srgbClr val="000000"/>
                          </a:solidFill>
                          <a:effectLst/>
                          <a:latin typeface="Century Gothic"/>
                        </a:rPr>
                        <a:t>2009</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0" i="0" u="none" strike="noStrike">
                          <a:solidFill>
                            <a:srgbClr val="000000"/>
                          </a:solidFill>
                          <a:effectLst/>
                          <a:latin typeface="Century Gothic"/>
                        </a:rPr>
                        <a:t>2010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0" i="0" u="none" strike="noStrike">
                          <a:solidFill>
                            <a:srgbClr val="000000"/>
                          </a:solidFill>
                          <a:effectLst/>
                          <a:latin typeface="Century Gothic"/>
                        </a:rPr>
                        <a:t>2011</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0" i="0" u="none" strike="noStrike">
                          <a:solidFill>
                            <a:srgbClr val="000000"/>
                          </a:solidFill>
                          <a:effectLst/>
                          <a:latin typeface="Century Gothic"/>
                        </a:rPr>
                        <a:t>2012</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0" i="0" u="none" strike="noStrike" dirty="0">
                          <a:solidFill>
                            <a:srgbClr val="000000"/>
                          </a:solidFill>
                          <a:effectLst/>
                          <a:latin typeface="Arial"/>
                        </a:rPr>
                        <a:t>2008-2012</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r>
              <a:tr h="528021">
                <a:tc>
                  <a:txBody>
                    <a:bodyPr/>
                    <a:lstStyle/>
                    <a:p>
                      <a:pPr algn="l" fontAlgn="ctr"/>
                      <a:r>
                        <a:rPr lang="es-ES_tradnl" sz="1100" b="1" i="0" u="none" strike="noStrike">
                          <a:solidFill>
                            <a:srgbClr val="FFFFFF"/>
                          </a:solidFill>
                          <a:effectLst/>
                          <a:latin typeface="Century Gothic"/>
                        </a:rPr>
                        <a:t>Colorado Bark Beetle Cooperative</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3010"/>
                    </a:solidFill>
                  </a:tcPr>
                </a:tc>
                <a:tc>
                  <a:txBody>
                    <a:bodyPr/>
                    <a:lstStyle/>
                    <a:p>
                      <a:pPr algn="l" fontAlgn="ctr"/>
                      <a:r>
                        <a:rPr lang="en-US" sz="1100" b="0" i="0" u="none" strike="noStrike">
                          <a:solidFill>
                            <a:srgbClr val="000000"/>
                          </a:solidFill>
                          <a:effectLst/>
                          <a:latin typeface="Arial"/>
                        </a:rPr>
                        <a:t> </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c>
                  <a:txBody>
                    <a:bodyPr/>
                    <a:lstStyle/>
                    <a:p>
                      <a:pPr algn="ctr" fontAlgn="ctr"/>
                      <a:r>
                        <a:rPr lang="en-US" sz="1100" b="0" i="0" u="none" strike="noStrike">
                          <a:solidFill>
                            <a:srgbClr val="000000"/>
                          </a:solidFill>
                          <a:effectLst/>
                          <a:latin typeface="Century Gothic"/>
                        </a:rPr>
                        <a:t>$52,735</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c>
                  <a:txBody>
                    <a:bodyPr/>
                    <a:lstStyle/>
                    <a:p>
                      <a:pPr algn="ctr" fontAlgn="ctr"/>
                      <a:r>
                        <a:rPr lang="en-US" sz="1100" b="0" i="0" u="none" strike="noStrike">
                          <a:solidFill>
                            <a:srgbClr val="000000"/>
                          </a:solidFill>
                          <a:effectLst/>
                          <a:latin typeface="Century Gothic"/>
                        </a:rPr>
                        <a:t>$13,210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c>
                  <a:txBody>
                    <a:bodyPr/>
                    <a:lstStyle/>
                    <a:p>
                      <a:pPr algn="ctr" fontAlgn="ctr"/>
                      <a:r>
                        <a:rPr lang="en-US" sz="1100" b="0" i="0" u="none" strike="noStrike">
                          <a:solidFill>
                            <a:srgbClr val="000000"/>
                          </a:solidFill>
                          <a:effectLst/>
                          <a:latin typeface="Century Gothic"/>
                        </a:rPr>
                        <a:t>$23,702</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c>
                  <a:txBody>
                    <a:bodyPr/>
                    <a:lstStyle/>
                    <a:p>
                      <a:pPr algn="ctr" fontAlgn="ctr"/>
                      <a:r>
                        <a:rPr lang="en-US" sz="1100" b="0" i="0" u="none" strike="noStrike">
                          <a:solidFill>
                            <a:srgbClr val="000000"/>
                          </a:solidFill>
                          <a:effectLst/>
                          <a:latin typeface="Century Gothic"/>
                        </a:rPr>
                        <a:t>$105</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c>
                  <a:txBody>
                    <a:bodyPr/>
                    <a:lstStyle/>
                    <a:p>
                      <a:pPr algn="ctr" fontAlgn="ctr"/>
                      <a:r>
                        <a:rPr lang="en-US" sz="1100" b="0" i="0" u="none" strike="noStrike" dirty="0">
                          <a:solidFill>
                            <a:srgbClr val="000000"/>
                          </a:solidFill>
                          <a:effectLst/>
                          <a:latin typeface="Arial"/>
                        </a:rPr>
                        <a:t>$89,752</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r>
              <a:tr h="588947">
                <a:tc>
                  <a:txBody>
                    <a:bodyPr/>
                    <a:lstStyle/>
                    <a:p>
                      <a:pPr algn="l" fontAlgn="ctr"/>
                      <a:r>
                        <a:rPr lang="es-ES_tradnl" sz="1100" b="1" i="0" u="none" strike="noStrike" dirty="0">
                          <a:solidFill>
                            <a:srgbClr val="FFFFFF"/>
                          </a:solidFill>
                          <a:effectLst/>
                          <a:latin typeface="Century Gothic"/>
                        </a:rPr>
                        <a:t>Colorado </a:t>
                      </a:r>
                      <a:r>
                        <a:rPr lang="es-ES_tradnl" sz="1100" b="1" i="0" u="none" strike="noStrike" dirty="0" err="1">
                          <a:solidFill>
                            <a:srgbClr val="FFFFFF"/>
                          </a:solidFill>
                          <a:effectLst/>
                          <a:latin typeface="Century Gothic"/>
                        </a:rPr>
                        <a:t>Tree</a:t>
                      </a:r>
                      <a:r>
                        <a:rPr lang="es-ES_tradnl" sz="1100" b="1" i="0" u="none" strike="noStrike" dirty="0">
                          <a:solidFill>
                            <a:srgbClr val="FFFFFF"/>
                          </a:solidFill>
                          <a:effectLst/>
                          <a:latin typeface="Century Gothic"/>
                        </a:rPr>
                        <a:t> </a:t>
                      </a:r>
                      <a:r>
                        <a:rPr lang="es-ES_tradnl" sz="1100" b="1" i="0" u="none" strike="noStrike" dirty="0" err="1">
                          <a:solidFill>
                            <a:srgbClr val="FFFFFF"/>
                          </a:solidFill>
                          <a:effectLst/>
                          <a:latin typeface="Century Gothic"/>
                        </a:rPr>
                        <a:t>Farmers</a:t>
                      </a:r>
                      <a:r>
                        <a:rPr lang="es-ES_tradnl" sz="1100" b="1" i="0" u="none" strike="noStrike" dirty="0">
                          <a:solidFill>
                            <a:srgbClr val="FFFFFF"/>
                          </a:solidFill>
                          <a:effectLst/>
                          <a:latin typeface="Century Gothic"/>
                        </a:rPr>
                        <a:t> (</a:t>
                      </a:r>
                      <a:r>
                        <a:rPr lang="es-ES_tradnl" sz="1100" b="1" i="0" u="none" strike="noStrike" dirty="0" err="1">
                          <a:solidFill>
                            <a:srgbClr val="FFFFFF"/>
                          </a:solidFill>
                          <a:effectLst/>
                          <a:latin typeface="Century Gothic"/>
                        </a:rPr>
                        <a:t>Annual</a:t>
                      </a:r>
                      <a:r>
                        <a:rPr lang="es-ES_tradnl" sz="1100" b="1" i="0" u="none" strike="noStrike" dirty="0">
                          <a:solidFill>
                            <a:srgbClr val="FFFFFF"/>
                          </a:solidFill>
                          <a:effectLst/>
                          <a:latin typeface="Century Gothic"/>
                        </a:rPr>
                        <a:t> </a:t>
                      </a:r>
                      <a:r>
                        <a:rPr lang="es-ES_tradnl" sz="1100" b="1" i="0" u="none" strike="noStrike" dirty="0" err="1">
                          <a:solidFill>
                            <a:srgbClr val="FFFFFF"/>
                          </a:solidFill>
                          <a:effectLst/>
                          <a:latin typeface="Century Gothic"/>
                        </a:rPr>
                        <a:t>Average</a:t>
                      </a:r>
                      <a:r>
                        <a:rPr lang="es-ES_tradnl" sz="1100" b="1" i="0" u="none" strike="noStrike" dirty="0">
                          <a:solidFill>
                            <a:srgbClr val="FFFFFF"/>
                          </a:solidFill>
                          <a:effectLst/>
                          <a:latin typeface="Century Gothic"/>
                        </a:rPr>
                        <a:t>)</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3010"/>
                    </a:solidFill>
                  </a:tcPr>
                </a:tc>
                <a:tc>
                  <a:txBody>
                    <a:bodyPr/>
                    <a:lstStyle/>
                    <a:p>
                      <a:pPr algn="ctr" fontAlgn="ctr"/>
                      <a:r>
                        <a:rPr lang="en-US" sz="1100" b="0" i="0" u="none" strike="noStrike">
                          <a:solidFill>
                            <a:srgbClr val="000000"/>
                          </a:solidFill>
                          <a:effectLst/>
                          <a:latin typeface="Century Gothic"/>
                        </a:rPr>
                        <a:t>$3,000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0" i="0" u="none" strike="noStrike">
                          <a:solidFill>
                            <a:srgbClr val="000000"/>
                          </a:solidFill>
                          <a:effectLst/>
                          <a:latin typeface="Century Gothic"/>
                        </a:rPr>
                        <a:t>$3,000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0" i="0" u="none" strike="noStrike">
                          <a:solidFill>
                            <a:srgbClr val="000000"/>
                          </a:solidFill>
                          <a:effectLst/>
                          <a:latin typeface="Century Gothic"/>
                        </a:rPr>
                        <a:t>$3,000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0" i="0" u="none" strike="noStrike">
                          <a:solidFill>
                            <a:srgbClr val="000000"/>
                          </a:solidFill>
                          <a:effectLst/>
                          <a:latin typeface="Century Gothic"/>
                        </a:rPr>
                        <a:t>$3,000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0" i="0" u="none" strike="noStrike">
                          <a:solidFill>
                            <a:srgbClr val="000000"/>
                          </a:solidFill>
                          <a:effectLst/>
                          <a:latin typeface="Century Gothic"/>
                        </a:rPr>
                        <a:t>$3,000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0" i="0" u="none" strike="noStrike" dirty="0">
                          <a:solidFill>
                            <a:srgbClr val="000000"/>
                          </a:solidFill>
                          <a:effectLst/>
                          <a:latin typeface="Arial"/>
                        </a:rPr>
                        <a:t>$15,000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r>
              <a:tr h="588947">
                <a:tc>
                  <a:txBody>
                    <a:bodyPr/>
                    <a:lstStyle/>
                    <a:p>
                      <a:pPr algn="l" fontAlgn="ctr"/>
                      <a:r>
                        <a:rPr lang="en-US" sz="1100" b="1" i="0" u="none" strike="noStrike">
                          <a:solidFill>
                            <a:srgbClr val="FFFFFF"/>
                          </a:solidFill>
                          <a:effectLst/>
                          <a:latin typeface="Century Gothic"/>
                        </a:rPr>
                        <a:t>Coalition for the Upper South Platte</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3010"/>
                    </a:solidFill>
                  </a:tcPr>
                </a:tc>
                <a:tc>
                  <a:txBody>
                    <a:bodyPr/>
                    <a:lstStyle/>
                    <a:p>
                      <a:pPr algn="ctr" fontAlgn="ctr"/>
                      <a:r>
                        <a:rPr lang="en-US" sz="1100" b="0" i="0" u="none" strike="noStrike">
                          <a:solidFill>
                            <a:srgbClr val="000000"/>
                          </a:solidFill>
                          <a:effectLst/>
                          <a:latin typeface="Century Gothic"/>
                        </a:rPr>
                        <a:t>$205,700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c>
                  <a:txBody>
                    <a:bodyPr/>
                    <a:lstStyle/>
                    <a:p>
                      <a:pPr algn="ctr" fontAlgn="ctr"/>
                      <a:r>
                        <a:rPr lang="en-US" sz="1100" b="0" i="0" u="none" strike="noStrike">
                          <a:solidFill>
                            <a:srgbClr val="000000"/>
                          </a:solidFill>
                          <a:effectLst/>
                          <a:latin typeface="Century Gothic"/>
                        </a:rPr>
                        <a:t>$547,315</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c>
                  <a:txBody>
                    <a:bodyPr/>
                    <a:lstStyle/>
                    <a:p>
                      <a:pPr algn="ctr" fontAlgn="ctr"/>
                      <a:r>
                        <a:rPr lang="en-US" sz="1100" b="0" i="0" u="none" strike="noStrike">
                          <a:solidFill>
                            <a:srgbClr val="000000"/>
                          </a:solidFill>
                          <a:effectLst/>
                          <a:latin typeface="Century Gothic"/>
                        </a:rPr>
                        <a:t>$1,305,006</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c>
                  <a:txBody>
                    <a:bodyPr/>
                    <a:lstStyle/>
                    <a:p>
                      <a:pPr algn="ctr" fontAlgn="ctr"/>
                      <a:r>
                        <a:rPr lang="en-US" sz="1100" b="0" i="0" u="none" strike="noStrike">
                          <a:solidFill>
                            <a:srgbClr val="000000"/>
                          </a:solidFill>
                          <a:effectLst/>
                          <a:latin typeface="Century Gothic"/>
                        </a:rPr>
                        <a:t>$2,019,252</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c>
                  <a:txBody>
                    <a:bodyPr/>
                    <a:lstStyle/>
                    <a:p>
                      <a:pPr algn="ctr" fontAlgn="ctr"/>
                      <a:r>
                        <a:rPr lang="en-US" sz="1100" b="0" i="0" u="none" strike="noStrike">
                          <a:solidFill>
                            <a:srgbClr val="000000"/>
                          </a:solidFill>
                          <a:effectLst/>
                          <a:latin typeface="Century Gothic"/>
                        </a:rPr>
                        <a:t>N/A</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c>
                  <a:txBody>
                    <a:bodyPr/>
                    <a:lstStyle/>
                    <a:p>
                      <a:pPr algn="ctr" fontAlgn="ctr"/>
                      <a:r>
                        <a:rPr lang="en-US" sz="1100" b="0" i="0" u="none" strike="noStrike" dirty="0">
                          <a:solidFill>
                            <a:srgbClr val="000000"/>
                          </a:solidFill>
                          <a:effectLst/>
                          <a:latin typeface="Arial"/>
                        </a:rPr>
                        <a:t>$4,077,273</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r>
              <a:tr h="588947">
                <a:tc>
                  <a:txBody>
                    <a:bodyPr/>
                    <a:lstStyle/>
                    <a:p>
                      <a:pPr algn="l" fontAlgn="ctr"/>
                      <a:r>
                        <a:rPr lang="en-US" sz="1100" b="1" i="0" u="none" strike="noStrike">
                          <a:solidFill>
                            <a:srgbClr val="FFFFFF"/>
                          </a:solidFill>
                          <a:effectLst/>
                          <a:latin typeface="Century Gothic"/>
                        </a:rPr>
                        <a:t>Forest Health Task Force (Annual Average)</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3010"/>
                    </a:solidFill>
                  </a:tcPr>
                </a:tc>
                <a:tc>
                  <a:txBody>
                    <a:bodyPr/>
                    <a:lstStyle/>
                    <a:p>
                      <a:pPr algn="ctr" fontAlgn="ctr"/>
                      <a:r>
                        <a:rPr lang="en-US" sz="1100" b="0" i="0" u="none" strike="noStrike">
                          <a:solidFill>
                            <a:srgbClr val="000000"/>
                          </a:solidFill>
                          <a:effectLst/>
                          <a:latin typeface="Century Gothic"/>
                        </a:rPr>
                        <a:t>$97,220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0" i="0" u="none" strike="noStrike">
                          <a:solidFill>
                            <a:srgbClr val="000000"/>
                          </a:solidFill>
                          <a:effectLst/>
                          <a:latin typeface="Century Gothic"/>
                        </a:rPr>
                        <a:t>$97,220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0" i="0" u="none" strike="noStrike">
                          <a:solidFill>
                            <a:srgbClr val="000000"/>
                          </a:solidFill>
                          <a:effectLst/>
                          <a:latin typeface="Century Gothic"/>
                        </a:rPr>
                        <a:t>$97,220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0" i="0" u="none" strike="noStrike">
                          <a:solidFill>
                            <a:srgbClr val="000000"/>
                          </a:solidFill>
                          <a:effectLst/>
                          <a:latin typeface="Century Gothic"/>
                        </a:rPr>
                        <a:t>$97,220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0" i="0" u="none" strike="noStrike">
                          <a:solidFill>
                            <a:srgbClr val="000000"/>
                          </a:solidFill>
                          <a:effectLst/>
                          <a:latin typeface="Century Gothic"/>
                        </a:rPr>
                        <a:t>$97,220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0" i="0" u="none" strike="noStrike" dirty="0">
                          <a:solidFill>
                            <a:srgbClr val="000000"/>
                          </a:solidFill>
                          <a:effectLst/>
                          <a:latin typeface="Arial"/>
                        </a:rPr>
                        <a:t>$486,100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r>
              <a:tr h="609256">
                <a:tc>
                  <a:txBody>
                    <a:bodyPr/>
                    <a:lstStyle/>
                    <a:p>
                      <a:pPr algn="l" fontAlgn="ctr"/>
                      <a:r>
                        <a:rPr lang="da-DK" sz="1100" b="1" i="0" u="none" strike="noStrike">
                          <a:solidFill>
                            <a:srgbClr val="FFFFFF"/>
                          </a:solidFill>
                          <a:effectLst/>
                          <a:latin typeface="Century Gothic"/>
                        </a:rPr>
                        <a:t>Front Range Roundtable</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3010"/>
                    </a:solidFill>
                  </a:tcPr>
                </a:tc>
                <a:tc>
                  <a:txBody>
                    <a:bodyPr/>
                    <a:lstStyle/>
                    <a:p>
                      <a:pPr algn="ctr" fontAlgn="ctr"/>
                      <a:r>
                        <a:rPr lang="en-US" sz="1100" b="0" i="0" u="none" strike="noStrike">
                          <a:solidFill>
                            <a:srgbClr val="000000"/>
                          </a:solidFill>
                          <a:effectLst/>
                          <a:latin typeface="Century Gothic"/>
                        </a:rPr>
                        <a:t>$40,000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c>
                  <a:txBody>
                    <a:bodyPr/>
                    <a:lstStyle/>
                    <a:p>
                      <a:pPr algn="ctr" fontAlgn="ctr"/>
                      <a:r>
                        <a:rPr lang="en-US" sz="1100" b="0" i="0" u="none" strike="noStrike">
                          <a:solidFill>
                            <a:srgbClr val="000000"/>
                          </a:solidFill>
                          <a:effectLst/>
                          <a:latin typeface="Century Gothic"/>
                        </a:rPr>
                        <a:t>$40,000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c>
                  <a:txBody>
                    <a:bodyPr/>
                    <a:lstStyle/>
                    <a:p>
                      <a:pPr algn="ctr" fontAlgn="ctr"/>
                      <a:r>
                        <a:rPr lang="en-US" sz="1100" b="0" i="0" u="none" strike="noStrike">
                          <a:solidFill>
                            <a:srgbClr val="000000"/>
                          </a:solidFill>
                          <a:effectLst/>
                          <a:latin typeface="Century Gothic"/>
                        </a:rPr>
                        <a:t>$40,000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c>
                  <a:txBody>
                    <a:bodyPr/>
                    <a:lstStyle/>
                    <a:p>
                      <a:pPr algn="ctr" fontAlgn="ctr"/>
                      <a:r>
                        <a:rPr lang="en-US" sz="1100" b="0" i="0" u="none" strike="noStrike">
                          <a:solidFill>
                            <a:srgbClr val="000000"/>
                          </a:solidFill>
                          <a:effectLst/>
                          <a:latin typeface="Century Gothic"/>
                        </a:rPr>
                        <a:t>$40,000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c>
                  <a:txBody>
                    <a:bodyPr/>
                    <a:lstStyle/>
                    <a:p>
                      <a:pPr algn="ctr" fontAlgn="ctr"/>
                      <a:r>
                        <a:rPr lang="en-US" sz="1100" b="0" i="0" u="none" strike="noStrike">
                          <a:solidFill>
                            <a:srgbClr val="000000"/>
                          </a:solidFill>
                          <a:effectLst/>
                          <a:latin typeface="Century Gothic"/>
                        </a:rPr>
                        <a:t>$40,000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c>
                  <a:txBody>
                    <a:bodyPr/>
                    <a:lstStyle/>
                    <a:p>
                      <a:pPr algn="ctr" fontAlgn="ctr"/>
                      <a:r>
                        <a:rPr lang="en-US" sz="1100" b="0" i="0" u="none" strike="noStrike" dirty="0">
                          <a:solidFill>
                            <a:srgbClr val="000000"/>
                          </a:solidFill>
                          <a:effectLst/>
                          <a:latin typeface="Arial"/>
                        </a:rPr>
                        <a:t>$200,000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r>
              <a:tr h="588947">
                <a:tc>
                  <a:txBody>
                    <a:bodyPr/>
                    <a:lstStyle/>
                    <a:p>
                      <a:pPr algn="l" fontAlgn="ctr"/>
                      <a:r>
                        <a:rPr lang="en-US" sz="1100" b="1" i="0" u="none" strike="noStrike">
                          <a:solidFill>
                            <a:srgbClr val="FFFFFF"/>
                          </a:solidFill>
                          <a:effectLst/>
                          <a:latin typeface="Century Gothic"/>
                        </a:rPr>
                        <a:t>San Juan Headwaters Forest Health Partnership</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3010"/>
                    </a:solidFill>
                  </a:tcPr>
                </a:tc>
                <a:tc>
                  <a:txBody>
                    <a:bodyPr/>
                    <a:lstStyle/>
                    <a:p>
                      <a:pPr algn="ctr" fontAlgn="ctr"/>
                      <a:r>
                        <a:rPr lang="en-US" sz="1100" b="0" i="0" u="none" strike="noStrike">
                          <a:solidFill>
                            <a:srgbClr val="000000"/>
                          </a:solidFill>
                          <a:effectLst/>
                          <a:latin typeface="Century Gothic"/>
                        </a:rPr>
                        <a:t>N/A</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0" i="0" u="none" strike="noStrike">
                          <a:solidFill>
                            <a:srgbClr val="000000"/>
                          </a:solidFill>
                          <a:effectLst/>
                          <a:latin typeface="Century Gothic"/>
                        </a:rPr>
                        <a:t>N/A</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0" i="0" u="none" strike="noStrike">
                          <a:solidFill>
                            <a:srgbClr val="000000"/>
                          </a:solidFill>
                          <a:effectLst/>
                          <a:latin typeface="Century Gothic"/>
                        </a:rPr>
                        <a:t>$13,100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0" i="0" u="none" strike="noStrike">
                          <a:solidFill>
                            <a:srgbClr val="000000"/>
                          </a:solidFill>
                          <a:effectLst/>
                          <a:latin typeface="Century Gothic"/>
                        </a:rPr>
                        <a:t>$7,500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0" i="0" u="none" strike="noStrike">
                          <a:solidFill>
                            <a:srgbClr val="000000"/>
                          </a:solidFill>
                          <a:effectLst/>
                          <a:latin typeface="Century Gothic"/>
                        </a:rPr>
                        <a:t>$5,000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0" i="0" u="none" strike="noStrike" dirty="0">
                          <a:solidFill>
                            <a:srgbClr val="000000"/>
                          </a:solidFill>
                          <a:effectLst/>
                          <a:latin typeface="Arial"/>
                        </a:rPr>
                        <a:t>$25,600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r>
              <a:tr h="548331">
                <a:tc>
                  <a:txBody>
                    <a:bodyPr/>
                    <a:lstStyle/>
                    <a:p>
                      <a:pPr algn="l" fontAlgn="ctr"/>
                      <a:r>
                        <a:rPr lang="en-US" sz="1100" b="1" i="0" u="none" strike="noStrike">
                          <a:solidFill>
                            <a:srgbClr val="FFFFFF"/>
                          </a:solidFill>
                          <a:effectLst/>
                          <a:latin typeface="Century Gothic"/>
                        </a:rPr>
                        <a:t>Uncompaghre Partnership</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3010"/>
                    </a:solidFill>
                  </a:tcPr>
                </a:tc>
                <a:tc>
                  <a:txBody>
                    <a:bodyPr/>
                    <a:lstStyle/>
                    <a:p>
                      <a:pPr algn="ctr" fontAlgn="ctr"/>
                      <a:r>
                        <a:rPr lang="en-US" sz="1100" b="0" i="0" u="none" strike="noStrike">
                          <a:solidFill>
                            <a:srgbClr val="000000"/>
                          </a:solidFill>
                          <a:effectLst/>
                          <a:latin typeface="Century Gothic"/>
                        </a:rPr>
                        <a:t>$728,927</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c>
                  <a:txBody>
                    <a:bodyPr/>
                    <a:lstStyle/>
                    <a:p>
                      <a:pPr algn="ctr" fontAlgn="ctr"/>
                      <a:r>
                        <a:rPr lang="en-US" sz="1100" b="0" i="0" u="none" strike="noStrike">
                          <a:solidFill>
                            <a:srgbClr val="000000"/>
                          </a:solidFill>
                          <a:effectLst/>
                          <a:latin typeface="Century Gothic"/>
                        </a:rPr>
                        <a:t>$711,744</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c>
                  <a:txBody>
                    <a:bodyPr/>
                    <a:lstStyle/>
                    <a:p>
                      <a:pPr algn="ctr" fontAlgn="ctr"/>
                      <a:r>
                        <a:rPr lang="en-US" sz="1100" b="0" i="0" u="none" strike="noStrike">
                          <a:solidFill>
                            <a:srgbClr val="000000"/>
                          </a:solidFill>
                          <a:effectLst/>
                          <a:latin typeface="Century Gothic"/>
                        </a:rPr>
                        <a:t>$856,840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c>
                  <a:txBody>
                    <a:bodyPr/>
                    <a:lstStyle/>
                    <a:p>
                      <a:pPr algn="ctr" fontAlgn="ctr"/>
                      <a:r>
                        <a:rPr lang="en-US" sz="1100" b="0" i="0" u="none" strike="noStrike">
                          <a:solidFill>
                            <a:srgbClr val="000000"/>
                          </a:solidFill>
                          <a:effectLst/>
                          <a:latin typeface="Century Gothic"/>
                        </a:rPr>
                        <a:t>$673,968</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c>
                  <a:txBody>
                    <a:bodyPr/>
                    <a:lstStyle/>
                    <a:p>
                      <a:pPr algn="ctr" fontAlgn="ctr"/>
                      <a:r>
                        <a:rPr lang="en-US" sz="1100" b="0" i="0" u="none" strike="noStrike">
                          <a:solidFill>
                            <a:srgbClr val="000000"/>
                          </a:solidFill>
                          <a:effectLst/>
                          <a:latin typeface="Century Gothic"/>
                        </a:rPr>
                        <a:t>$402,840</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c>
                  <a:txBody>
                    <a:bodyPr/>
                    <a:lstStyle/>
                    <a:p>
                      <a:pPr algn="ctr" fontAlgn="ctr"/>
                      <a:r>
                        <a:rPr lang="en-US" sz="1100" b="0" i="0" u="none" strike="noStrike" dirty="0">
                          <a:solidFill>
                            <a:srgbClr val="000000"/>
                          </a:solidFill>
                          <a:effectLst/>
                          <a:latin typeface="Arial"/>
                        </a:rPr>
                        <a:t>$3,374,319</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r>
              <a:tr h="507712">
                <a:tc>
                  <a:txBody>
                    <a:bodyPr/>
                    <a:lstStyle/>
                    <a:p>
                      <a:pPr algn="l" fontAlgn="ctr"/>
                      <a:r>
                        <a:rPr lang="en-US" sz="1100" b="1" i="0" u="none" strike="noStrike">
                          <a:solidFill>
                            <a:srgbClr val="FFFFFF"/>
                          </a:solidFill>
                          <a:effectLst/>
                          <a:latin typeface="Century Gothic"/>
                        </a:rPr>
                        <a:t>Total</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3010"/>
                    </a:solidFill>
                  </a:tcPr>
                </a:tc>
                <a:tc>
                  <a:txBody>
                    <a:bodyPr/>
                    <a:lstStyle/>
                    <a:p>
                      <a:pPr algn="ctr" fontAlgn="ctr"/>
                      <a:r>
                        <a:rPr lang="en-US" sz="1100" b="1" i="0" u="none" strike="noStrike" dirty="0">
                          <a:solidFill>
                            <a:srgbClr val="000000"/>
                          </a:solidFill>
                          <a:effectLst/>
                          <a:latin typeface="Arial"/>
                        </a:rPr>
                        <a:t>$1,074,847</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1" i="0" u="none" strike="noStrike">
                          <a:solidFill>
                            <a:srgbClr val="000000"/>
                          </a:solidFill>
                          <a:effectLst/>
                          <a:latin typeface="Arial"/>
                        </a:rPr>
                        <a:t>$1,452,014</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1" i="0" u="none" strike="noStrike">
                          <a:solidFill>
                            <a:srgbClr val="000000"/>
                          </a:solidFill>
                          <a:effectLst/>
                          <a:latin typeface="Arial"/>
                        </a:rPr>
                        <a:t>$2,328,376</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1" i="0" u="none" strike="noStrike">
                          <a:solidFill>
                            <a:srgbClr val="000000"/>
                          </a:solidFill>
                          <a:effectLst/>
                          <a:latin typeface="Arial"/>
                        </a:rPr>
                        <a:t>$2,864,642</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1" i="0" u="none" strike="noStrike">
                          <a:solidFill>
                            <a:srgbClr val="000000"/>
                          </a:solidFill>
                          <a:effectLst/>
                          <a:latin typeface="Arial"/>
                        </a:rPr>
                        <a:t>$548,165</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CDCC"/>
                    </a:solidFill>
                  </a:tcPr>
                </a:tc>
                <a:tc>
                  <a:txBody>
                    <a:bodyPr/>
                    <a:lstStyle/>
                    <a:p>
                      <a:pPr algn="ctr" fontAlgn="ctr"/>
                      <a:r>
                        <a:rPr lang="en-US" sz="1100" b="1" i="0" u="none" strike="noStrike" dirty="0">
                          <a:solidFill>
                            <a:srgbClr val="000000"/>
                          </a:solidFill>
                          <a:effectLst/>
                          <a:latin typeface="Arial"/>
                        </a:rPr>
                        <a:t>$8,268,044</a:t>
                      </a:r>
                    </a:p>
                  </a:txBody>
                  <a:tcPr marL="9525" marR="9525"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8E7"/>
                    </a:solidFill>
                  </a:tcPr>
                </a:tc>
              </a:tr>
            </a:tbl>
          </a:graphicData>
        </a:graphic>
      </p:graphicFrame>
    </p:spTree>
    <p:extLst>
      <p:ext uri="{BB962C8B-B14F-4D97-AF65-F5344CB8AC3E}">
        <p14:creationId xmlns:p14="http://schemas.microsoft.com/office/powerpoint/2010/main" val="115789469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179" y="114046"/>
            <a:ext cx="8968821" cy="1143000"/>
          </a:xfrm>
        </p:spPr>
        <p:txBody>
          <a:bodyPr>
            <a:normAutofit/>
          </a:bodyPr>
          <a:lstStyle/>
          <a:p>
            <a:pPr algn="l"/>
            <a:r>
              <a:rPr lang="en-US" sz="2800" b="1" dirty="0" smtClean="0"/>
              <a:t>Economic Impacts: Output, Employment, and Multipliers</a:t>
            </a:r>
            <a:endParaRPr lang="en-US" sz="2800" b="1" dirty="0"/>
          </a:p>
        </p:txBody>
      </p:sp>
      <p:sp>
        <p:nvSpPr>
          <p:cNvPr id="4" name="Text Placeholder 3"/>
          <p:cNvSpPr>
            <a:spLocks noGrp="1"/>
          </p:cNvSpPr>
          <p:nvPr>
            <p:ph idx="1"/>
          </p:nvPr>
        </p:nvSpPr>
        <p:spPr>
          <a:xfrm>
            <a:off x="398859" y="1103825"/>
            <a:ext cx="8229600" cy="4525963"/>
          </a:xfrm>
        </p:spPr>
        <p:txBody>
          <a:bodyPr/>
          <a:lstStyle/>
          <a:p>
            <a:r>
              <a:rPr lang="en-US" sz="1800" dirty="0" smtClean="0"/>
              <a:t>Table 2: Total Employment and Dollar Impacts for All Organizations</a:t>
            </a:r>
          </a:p>
          <a:p>
            <a:endParaRPr lang="en-US" sz="1800" dirty="0"/>
          </a:p>
        </p:txBody>
      </p:sp>
      <p:sp>
        <p:nvSpPr>
          <p:cNvPr id="6" name="Text Placeholder 5"/>
          <p:cNvSpPr>
            <a:spLocks noGrp="1"/>
          </p:cNvSpPr>
          <p:nvPr>
            <p:ph type="body" sz="quarter" idx="4294967295"/>
          </p:nvPr>
        </p:nvSpPr>
        <p:spPr>
          <a:xfrm>
            <a:off x="398859" y="3512162"/>
            <a:ext cx="6686550" cy="576262"/>
          </a:xfrm>
        </p:spPr>
        <p:txBody>
          <a:bodyPr>
            <a:normAutofit/>
          </a:bodyPr>
          <a:lstStyle/>
          <a:p>
            <a:r>
              <a:rPr lang="en-US" sz="1800" dirty="0" smtClean="0"/>
              <a:t>Table 3: Annual SAM Multipliers for Each Organization</a:t>
            </a:r>
          </a:p>
        </p:txBody>
      </p:sp>
      <p:graphicFrame>
        <p:nvGraphicFramePr>
          <p:cNvPr id="11" name="Table 10"/>
          <p:cNvGraphicFramePr>
            <a:graphicFrameLocks noGrp="1"/>
          </p:cNvGraphicFramePr>
          <p:nvPr>
            <p:extLst>
              <p:ext uri="{D42A27DB-BD31-4B8C-83A1-F6EECF244321}">
                <p14:modId xmlns:p14="http://schemas.microsoft.com/office/powerpoint/2010/main" val="1957191403"/>
              </p:ext>
            </p:extLst>
          </p:nvPr>
        </p:nvGraphicFramePr>
        <p:xfrm>
          <a:off x="398859" y="1616862"/>
          <a:ext cx="6973276" cy="1784764"/>
        </p:xfrm>
        <a:graphic>
          <a:graphicData uri="http://schemas.openxmlformats.org/drawingml/2006/table">
            <a:tbl>
              <a:tblPr firstRow="1" firstCol="1" bandRow="1">
                <a:tableStyleId>{5C22544A-7EE6-4342-B048-85BDC9FD1C3A}</a:tableStyleId>
              </a:tblPr>
              <a:tblGrid>
                <a:gridCol w="1844438"/>
                <a:gridCol w="1023341"/>
                <a:gridCol w="1023341"/>
                <a:gridCol w="1023341"/>
                <a:gridCol w="1023341"/>
                <a:gridCol w="1035474"/>
              </a:tblGrid>
              <a:tr h="323327">
                <a:tc gridSpan="6">
                  <a:txBody>
                    <a:bodyPr/>
                    <a:lstStyle/>
                    <a:p>
                      <a:pPr marL="0" marR="0" algn="ctr">
                        <a:spcBef>
                          <a:spcPts val="0"/>
                        </a:spcBef>
                        <a:spcAft>
                          <a:spcPts val="0"/>
                        </a:spcAft>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23327">
                <a:tc>
                  <a:txBody>
                    <a:bodyPr/>
                    <a:lstStyle/>
                    <a:p>
                      <a:endParaRPr lang="en-US" sz="1200">
                        <a:effectLst/>
                        <a:latin typeface="Cambria" panose="02040503050406030204" pitchFamily="18" charset="0"/>
                      </a:endParaRPr>
                    </a:p>
                  </a:txBody>
                  <a:tcPr marL="51435" marR="51435" marT="0" marB="0" anchor="b"/>
                </a:tc>
                <a:tc>
                  <a:txBody>
                    <a:bodyPr/>
                    <a:lstStyle/>
                    <a:p>
                      <a:pPr marL="0" marR="0" algn="ctr">
                        <a:spcBef>
                          <a:spcPts val="0"/>
                        </a:spcBef>
                        <a:spcAft>
                          <a:spcPts val="0"/>
                        </a:spcAft>
                      </a:pPr>
                      <a:r>
                        <a:rPr lang="en-US" sz="1100" dirty="0">
                          <a:effectLst/>
                        </a:rPr>
                        <a:t>2008</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100" dirty="0">
                          <a:effectLst/>
                        </a:rPr>
                        <a:t>2009</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100">
                          <a:effectLst/>
                        </a:rPr>
                        <a:t>2010</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100">
                          <a:effectLst/>
                        </a:rPr>
                        <a:t>2011</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100">
                          <a:effectLst/>
                        </a:rPr>
                        <a:t>2012</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tc>
              </a:tr>
              <a:tr h="569055">
                <a:tc>
                  <a:txBody>
                    <a:bodyPr/>
                    <a:lstStyle/>
                    <a:p>
                      <a:pPr marL="0" marR="0">
                        <a:spcBef>
                          <a:spcPts val="0"/>
                        </a:spcBef>
                        <a:spcAft>
                          <a:spcPts val="0"/>
                        </a:spcAft>
                      </a:pPr>
                      <a:r>
                        <a:rPr lang="en-US" sz="1100" dirty="0">
                          <a:effectLst/>
                        </a:rPr>
                        <a:t>Total Annual Employment Impacts</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dirty="0">
                          <a:effectLst/>
                        </a:rPr>
                        <a:t>39.1</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100" dirty="0">
                          <a:effectLst/>
                        </a:rPr>
                        <a:t>63.6</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100" dirty="0">
                          <a:effectLst/>
                        </a:rPr>
                        <a:t>100.2</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100" dirty="0">
                          <a:effectLst/>
                        </a:rPr>
                        <a:t>114.4</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100" dirty="0">
                          <a:effectLst/>
                        </a:rPr>
                        <a:t>21.6</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tc>
              </a:tr>
              <a:tr h="569055">
                <a:tc>
                  <a:txBody>
                    <a:bodyPr/>
                    <a:lstStyle/>
                    <a:p>
                      <a:pPr marL="0" marR="0">
                        <a:spcBef>
                          <a:spcPts val="0"/>
                        </a:spcBef>
                        <a:spcAft>
                          <a:spcPts val="0"/>
                        </a:spcAft>
                      </a:pPr>
                      <a:r>
                        <a:rPr lang="en-US" sz="1100">
                          <a:effectLst/>
                        </a:rPr>
                        <a:t>Total Annual Dollar (Output) Impacts</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dirty="0">
                          <a:effectLst/>
                        </a:rPr>
                        <a:t>$1,896,301</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100">
                          <a:effectLst/>
                        </a:rPr>
                        <a:t>$3,005,210</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100">
                          <a:effectLst/>
                        </a:rPr>
                        <a:t>$4,288,939</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100" dirty="0">
                          <a:effectLst/>
                        </a:rPr>
                        <a:t>$4,826,230</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100" dirty="0">
                          <a:effectLst/>
                        </a:rPr>
                        <a:t>$1,093,157</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ct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7082741"/>
              </p:ext>
            </p:extLst>
          </p:nvPr>
        </p:nvGraphicFramePr>
        <p:xfrm>
          <a:off x="398859" y="4088424"/>
          <a:ext cx="7513412" cy="2568834"/>
        </p:xfrm>
        <a:graphic>
          <a:graphicData uri="http://schemas.openxmlformats.org/drawingml/2006/table">
            <a:tbl>
              <a:tblPr firstRow="1" firstCol="1" bandRow="1">
                <a:tableStyleId>{5C22544A-7EE6-4342-B048-85BDC9FD1C3A}</a:tableStyleId>
              </a:tblPr>
              <a:tblGrid>
                <a:gridCol w="3993425"/>
                <a:gridCol w="709407"/>
                <a:gridCol w="728947"/>
                <a:gridCol w="688367"/>
                <a:gridCol w="712414"/>
                <a:gridCol w="680852"/>
              </a:tblGrid>
              <a:tr h="285426">
                <a:tc gridSpan="6">
                  <a:txBody>
                    <a:bodyPr/>
                    <a:lstStyle/>
                    <a:p>
                      <a:pPr marL="0" marR="0" algn="ctr">
                        <a:spcBef>
                          <a:spcPts val="0"/>
                        </a:spcBef>
                        <a:spcAft>
                          <a:spcPts val="0"/>
                        </a:spcAft>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5426">
                <a:tc>
                  <a:txBody>
                    <a:bodyPr/>
                    <a:lstStyle/>
                    <a:p>
                      <a:pPr marL="0" marR="0">
                        <a:spcBef>
                          <a:spcPts val="0"/>
                        </a:spcBef>
                        <a:spcAft>
                          <a:spcPts val="0"/>
                        </a:spcAft>
                      </a:pPr>
                      <a:r>
                        <a:rPr lang="en-US" sz="1100">
                          <a:effectLst/>
                        </a:rPr>
                        <a:t> </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2008</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2009</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2010</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2011</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dirty="0">
                          <a:effectLst/>
                        </a:rPr>
                        <a:t>2012</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r>
              <a:tr h="285426">
                <a:tc>
                  <a:txBody>
                    <a:bodyPr/>
                    <a:lstStyle/>
                    <a:p>
                      <a:pPr marL="0" marR="0">
                        <a:spcBef>
                          <a:spcPts val="0"/>
                        </a:spcBef>
                        <a:spcAft>
                          <a:spcPts val="0"/>
                        </a:spcAft>
                      </a:pPr>
                      <a:r>
                        <a:rPr lang="en-US" sz="1100">
                          <a:effectLst/>
                        </a:rPr>
                        <a:t>Colorado Bark Beetle Cooperative</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N/A</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2.95</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2.00</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1.56</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1.43</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r>
              <a:tr h="285426">
                <a:tc>
                  <a:txBody>
                    <a:bodyPr/>
                    <a:lstStyle/>
                    <a:p>
                      <a:pPr marL="0" marR="0">
                        <a:spcBef>
                          <a:spcPts val="0"/>
                        </a:spcBef>
                        <a:spcAft>
                          <a:spcPts val="0"/>
                        </a:spcAft>
                      </a:pPr>
                      <a:r>
                        <a:rPr lang="en-US" sz="1100">
                          <a:effectLst/>
                        </a:rPr>
                        <a:t>Colorado Tree Farmers</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1.21</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1.20</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1.20</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1.20</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1.20</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r>
              <a:tr h="285426">
                <a:tc>
                  <a:txBody>
                    <a:bodyPr/>
                    <a:lstStyle/>
                    <a:p>
                      <a:pPr marL="0" marR="0">
                        <a:spcBef>
                          <a:spcPts val="0"/>
                        </a:spcBef>
                        <a:spcAft>
                          <a:spcPts val="0"/>
                        </a:spcAft>
                      </a:pPr>
                      <a:r>
                        <a:rPr lang="en-US" sz="1100">
                          <a:effectLst/>
                        </a:rPr>
                        <a:t>Coalition for the Upper South Platte</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1.42</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1.50</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1.52</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1.56</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N/A</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r>
              <a:tr h="285426">
                <a:tc>
                  <a:txBody>
                    <a:bodyPr/>
                    <a:lstStyle/>
                    <a:p>
                      <a:pPr marL="0" marR="0">
                        <a:spcBef>
                          <a:spcPts val="0"/>
                        </a:spcBef>
                        <a:spcAft>
                          <a:spcPts val="0"/>
                        </a:spcAft>
                      </a:pPr>
                      <a:r>
                        <a:rPr lang="en-US" sz="1100">
                          <a:effectLst/>
                        </a:rPr>
                        <a:t>Forest Health Task Force</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2.38</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1.62</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1.49</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1.50</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1.47</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r>
              <a:tr h="285426">
                <a:tc>
                  <a:txBody>
                    <a:bodyPr/>
                    <a:lstStyle/>
                    <a:p>
                      <a:pPr marL="0" marR="0">
                        <a:spcBef>
                          <a:spcPts val="0"/>
                        </a:spcBef>
                        <a:spcAft>
                          <a:spcPts val="0"/>
                        </a:spcAft>
                      </a:pPr>
                      <a:r>
                        <a:rPr lang="en-US" sz="1100">
                          <a:effectLst/>
                        </a:rPr>
                        <a:t>Front Range Roundtable</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1.96</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1.95</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1.95</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1.96</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1.46</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r>
              <a:tr h="285426">
                <a:tc>
                  <a:txBody>
                    <a:bodyPr/>
                    <a:lstStyle/>
                    <a:p>
                      <a:pPr marL="0" marR="0">
                        <a:spcBef>
                          <a:spcPts val="0"/>
                        </a:spcBef>
                        <a:spcAft>
                          <a:spcPts val="0"/>
                        </a:spcAft>
                      </a:pPr>
                      <a:r>
                        <a:rPr lang="en-US" sz="1100">
                          <a:effectLst/>
                        </a:rPr>
                        <a:t>San Juan Headwaters Forest Health Partnership</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N/A</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N/A</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1.60</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1.60</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1.60</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r>
              <a:tr h="285426">
                <a:tc>
                  <a:txBody>
                    <a:bodyPr/>
                    <a:lstStyle/>
                    <a:p>
                      <a:pPr marL="0" marR="0">
                        <a:spcBef>
                          <a:spcPts val="0"/>
                        </a:spcBef>
                        <a:spcAft>
                          <a:spcPts val="0"/>
                        </a:spcAft>
                      </a:pPr>
                      <a:r>
                        <a:rPr lang="en-US" sz="1100">
                          <a:effectLst/>
                        </a:rPr>
                        <a:t>Uncompaghre Partnership</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1.78</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1.77</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1.79</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a:effectLst/>
                        </a:rPr>
                        <a:t>1.80</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c>
                  <a:txBody>
                    <a:bodyPr/>
                    <a:lstStyle/>
                    <a:p>
                      <a:pPr marL="0" marR="0" algn="ctr">
                        <a:spcBef>
                          <a:spcPts val="0"/>
                        </a:spcBef>
                        <a:spcAft>
                          <a:spcPts val="0"/>
                        </a:spcAft>
                      </a:pPr>
                      <a:r>
                        <a:rPr lang="en-US" sz="1100" dirty="0">
                          <a:effectLst/>
                        </a:rPr>
                        <a:t>1.83</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51435" marR="51435" marT="0" marB="0" anchor="b"/>
                </a:tc>
              </a:tr>
            </a:tbl>
          </a:graphicData>
        </a:graphic>
      </p:graphicFrame>
    </p:spTree>
    <p:extLst>
      <p:ext uri="{BB962C8B-B14F-4D97-AF65-F5344CB8AC3E}">
        <p14:creationId xmlns:p14="http://schemas.microsoft.com/office/powerpoint/2010/main" val="16275307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5115"/>
          </a:xfrm>
        </p:spPr>
        <p:txBody>
          <a:bodyPr>
            <a:normAutofit/>
          </a:bodyPr>
          <a:lstStyle/>
          <a:p>
            <a:r>
              <a:rPr lang="en-US" sz="3200" b="1" dirty="0" smtClean="0"/>
              <a:t>Conclusions</a:t>
            </a:r>
            <a:endParaRPr lang="en-US" sz="3200" b="1" dirty="0"/>
          </a:p>
        </p:txBody>
      </p:sp>
      <p:sp>
        <p:nvSpPr>
          <p:cNvPr id="3" name="Content Placeholder 2"/>
          <p:cNvSpPr>
            <a:spLocks noGrp="1"/>
          </p:cNvSpPr>
          <p:nvPr>
            <p:ph idx="1"/>
          </p:nvPr>
        </p:nvSpPr>
        <p:spPr>
          <a:xfrm>
            <a:off x="457200" y="1045428"/>
            <a:ext cx="8229600" cy="4525963"/>
          </a:xfrm>
        </p:spPr>
        <p:txBody>
          <a:bodyPr>
            <a:noAutofit/>
          </a:bodyPr>
          <a:lstStyle/>
          <a:p>
            <a:r>
              <a:rPr lang="en-US" sz="2400" dirty="0" smtClean="0"/>
              <a:t>Colorado’s forest collaboratives </a:t>
            </a:r>
          </a:p>
          <a:p>
            <a:pPr lvl="1"/>
            <a:r>
              <a:rPr lang="en-US" sz="2400" dirty="0" smtClean="0"/>
              <a:t>Create jobs</a:t>
            </a:r>
          </a:p>
          <a:p>
            <a:pPr lvl="1"/>
            <a:r>
              <a:rPr lang="en-US" sz="2400" dirty="0" smtClean="0"/>
              <a:t>Stimulate growth in regional economies</a:t>
            </a:r>
          </a:p>
          <a:p>
            <a:pPr lvl="1"/>
            <a:r>
              <a:rPr lang="en-US" sz="2400" dirty="0" smtClean="0"/>
              <a:t>Have </a:t>
            </a:r>
            <a:r>
              <a:rPr lang="en-US" sz="2400" u="sng" dirty="0" smtClean="0"/>
              <a:t>positive</a:t>
            </a:r>
            <a:r>
              <a:rPr lang="en-US" sz="2400" dirty="0" smtClean="0"/>
              <a:t> </a:t>
            </a:r>
            <a:r>
              <a:rPr lang="en-US" sz="2400" u="sng" dirty="0" smtClean="0"/>
              <a:t>return</a:t>
            </a:r>
            <a:r>
              <a:rPr lang="en-US" sz="2400" dirty="0" smtClean="0"/>
              <a:t> </a:t>
            </a:r>
            <a:r>
              <a:rPr lang="en-US" sz="2400" u="sng" dirty="0" smtClean="0"/>
              <a:t>on</a:t>
            </a:r>
            <a:r>
              <a:rPr lang="en-US" sz="2400" dirty="0" smtClean="0"/>
              <a:t> </a:t>
            </a:r>
            <a:r>
              <a:rPr lang="en-US" sz="2400" u="sng" dirty="0" smtClean="0"/>
              <a:t>investment</a:t>
            </a:r>
          </a:p>
          <a:p>
            <a:r>
              <a:rPr lang="en-US" sz="2400" dirty="0" smtClean="0"/>
              <a:t>Economic impact analysis does not measure the total value of an organization</a:t>
            </a:r>
          </a:p>
          <a:p>
            <a:pPr lvl="1"/>
            <a:r>
              <a:rPr lang="en-US" sz="2400" dirty="0" smtClean="0"/>
              <a:t>Doesn’t capture benefits from reduced wildfire risk</a:t>
            </a:r>
          </a:p>
          <a:p>
            <a:pPr lvl="1"/>
            <a:r>
              <a:rPr lang="en-US" sz="2400" dirty="0" smtClean="0"/>
              <a:t>Doesn’t capture value from improved recreational activities </a:t>
            </a:r>
          </a:p>
          <a:p>
            <a:pPr lvl="1"/>
            <a:r>
              <a:rPr lang="en-US" sz="2400" dirty="0" smtClean="0"/>
              <a:t>Total value of a collaborative is higher than its economic impacts</a:t>
            </a:r>
            <a:endParaRPr lang="en-US" sz="2400" dirty="0"/>
          </a:p>
        </p:txBody>
      </p:sp>
    </p:spTree>
    <p:extLst>
      <p:ext uri="{BB962C8B-B14F-4D97-AF65-F5344CB8AC3E}">
        <p14:creationId xmlns:p14="http://schemas.microsoft.com/office/powerpoint/2010/main" val="24377372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3800" y="350387"/>
            <a:ext cx="8528547" cy="523220"/>
          </a:xfrm>
          <a:prstGeom prst="rect">
            <a:avLst/>
          </a:prstGeom>
          <a:noFill/>
        </p:spPr>
        <p:txBody>
          <a:bodyPr wrap="none" rtlCol="0">
            <a:spAutoFit/>
          </a:bodyPr>
          <a:lstStyle/>
          <a:p>
            <a:r>
              <a:rPr lang="en-US" sz="2800" b="1" dirty="0" smtClean="0"/>
              <a:t>SAN JUAN HEADWATERS FOREST HEALTH PARTNERSHIP</a:t>
            </a:r>
            <a:endParaRPr lang="en-US" sz="2800" b="1" dirty="0"/>
          </a:p>
        </p:txBody>
      </p:sp>
      <p:sp>
        <p:nvSpPr>
          <p:cNvPr id="9" name="Rectangle 8"/>
          <p:cNvSpPr/>
          <p:nvPr/>
        </p:nvSpPr>
        <p:spPr>
          <a:xfrm>
            <a:off x="2753136" y="1166842"/>
            <a:ext cx="5976638" cy="4708981"/>
          </a:xfrm>
          <a:prstGeom prst="rect">
            <a:avLst/>
          </a:prstGeom>
        </p:spPr>
        <p:txBody>
          <a:bodyPr wrap="square">
            <a:spAutoFit/>
          </a:bodyPr>
          <a:lstStyle/>
          <a:p>
            <a:pPr marL="285750" lvl="0" indent="-285750">
              <a:buFont typeface="Arial"/>
              <a:buChar char="•"/>
            </a:pPr>
            <a:r>
              <a:rPr lang="en-US" sz="2000" dirty="0"/>
              <a:t>Raised </a:t>
            </a:r>
            <a:r>
              <a:rPr lang="en-US" sz="2000" dirty="0" smtClean="0"/>
              <a:t>public </a:t>
            </a:r>
            <a:r>
              <a:rPr lang="en-US" sz="2000" dirty="0"/>
              <a:t>awareness about the </a:t>
            </a:r>
            <a:r>
              <a:rPr lang="en-US" sz="2000" dirty="0" smtClean="0"/>
              <a:t>need for forest restoration and pro-active fire management</a:t>
            </a:r>
          </a:p>
          <a:p>
            <a:pPr marL="285750" lvl="0" indent="-285750">
              <a:buFont typeface="Arial"/>
              <a:buChar char="•"/>
            </a:pPr>
            <a:endParaRPr lang="en-US" sz="2000" dirty="0"/>
          </a:p>
          <a:p>
            <a:pPr marL="285750" lvl="0" indent="-285750">
              <a:buFont typeface="Arial"/>
              <a:buChar char="•"/>
            </a:pPr>
            <a:r>
              <a:rPr lang="en-US" sz="2000" dirty="0" smtClean="0"/>
              <a:t>Helped contribute to positive agency-community communication during the Little Sand Fire</a:t>
            </a:r>
          </a:p>
          <a:p>
            <a:pPr lvl="0"/>
            <a:endParaRPr lang="en-US" sz="2000" dirty="0"/>
          </a:p>
          <a:p>
            <a:pPr marL="285750" lvl="0" indent="-285750">
              <a:buFont typeface="Arial"/>
              <a:buChar char="•"/>
            </a:pPr>
            <a:r>
              <a:rPr lang="en-US" sz="2000" dirty="0"/>
              <a:t>Secured over $</a:t>
            </a:r>
            <a:r>
              <a:rPr lang="en-US" sz="2000" dirty="0" smtClean="0"/>
              <a:t>50,000 in grant funds to support collaboration and community education</a:t>
            </a:r>
            <a:endParaRPr lang="en-US" sz="2000" dirty="0"/>
          </a:p>
          <a:p>
            <a:pPr marL="285750" lvl="0" indent="-285750">
              <a:buFont typeface="Arial"/>
              <a:buChar char="•"/>
            </a:pPr>
            <a:endParaRPr lang="en-US" sz="2000" dirty="0" smtClean="0"/>
          </a:p>
          <a:p>
            <a:pPr marL="285750" lvl="0" indent="-285750">
              <a:buFont typeface="Arial"/>
              <a:buChar char="•"/>
            </a:pPr>
            <a:r>
              <a:rPr lang="en-US" sz="2000" dirty="0" smtClean="0"/>
              <a:t>Instrumental in securing long-term stewardshi</a:t>
            </a:r>
            <a:r>
              <a:rPr lang="en-US" sz="2000" dirty="0"/>
              <a:t>p</a:t>
            </a:r>
            <a:r>
              <a:rPr lang="en-US" sz="2000" dirty="0" smtClean="0"/>
              <a:t> contract</a:t>
            </a:r>
          </a:p>
          <a:p>
            <a:pPr marL="285750" lvl="0" indent="-285750">
              <a:buFont typeface="Arial"/>
              <a:buChar char="•"/>
            </a:pPr>
            <a:endParaRPr lang="en-US" sz="2000" dirty="0"/>
          </a:p>
          <a:p>
            <a:pPr marL="285750" lvl="0" indent="-285750">
              <a:buFont typeface="Arial"/>
              <a:buChar char="•"/>
            </a:pPr>
            <a:r>
              <a:rPr lang="en-US" sz="2000" dirty="0" smtClean="0"/>
              <a:t>The contract is currently getting treatments done on the ground contributing to local jobs and woody biomass for  5MW bioenergy unit.</a:t>
            </a:r>
            <a:endParaRPr lang="en-US" sz="2000" dirty="0"/>
          </a:p>
        </p:txBody>
      </p:sp>
      <p:pic>
        <p:nvPicPr>
          <p:cNvPr id="2" name="Picture 1" descr="IMG_277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9837"/>
            <a:ext cx="2488868" cy="1659245"/>
          </a:xfrm>
          <a:prstGeom prst="rect">
            <a:avLst/>
          </a:prstGeom>
        </p:spPr>
      </p:pic>
      <p:pic>
        <p:nvPicPr>
          <p:cNvPr id="3" name="Picture 2" descr="IMG_28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36644"/>
            <a:ext cx="2488868" cy="1659245"/>
          </a:xfrm>
          <a:prstGeom prst="rect">
            <a:avLst/>
          </a:prstGeom>
        </p:spPr>
      </p:pic>
      <p:pic>
        <p:nvPicPr>
          <p:cNvPr id="6" name="Picture 5" descr="IMG_281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17754"/>
            <a:ext cx="2488868" cy="1659245"/>
          </a:xfrm>
          <a:prstGeom prst="rect">
            <a:avLst/>
          </a:prstGeom>
        </p:spPr>
      </p:pic>
    </p:spTree>
    <p:extLst>
      <p:ext uri="{BB962C8B-B14F-4D97-AF65-F5344CB8AC3E}">
        <p14:creationId xmlns:p14="http://schemas.microsoft.com/office/powerpoint/2010/main" val="7988482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102017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963746"/>
            <a:ext cx="2486740" cy="1865055"/>
          </a:xfrm>
          <a:prstGeom prst="rect">
            <a:avLst/>
          </a:prstGeom>
        </p:spPr>
      </p:pic>
      <p:pic>
        <p:nvPicPr>
          <p:cNvPr id="5" name="Picture 4" descr="P10202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09636"/>
            <a:ext cx="2472137" cy="1854103"/>
          </a:xfrm>
          <a:prstGeom prst="rect">
            <a:avLst/>
          </a:prstGeom>
        </p:spPr>
      </p:pic>
      <p:pic>
        <p:nvPicPr>
          <p:cNvPr id="7" name="Picture 6" descr="P100022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197254"/>
            <a:ext cx="2554699" cy="1916024"/>
          </a:xfrm>
          <a:prstGeom prst="rect">
            <a:avLst/>
          </a:prstGeom>
        </p:spPr>
      </p:pic>
      <p:sp>
        <p:nvSpPr>
          <p:cNvPr id="8" name="TextBox 7"/>
          <p:cNvSpPr txBox="1"/>
          <p:nvPr/>
        </p:nvSpPr>
        <p:spPr>
          <a:xfrm>
            <a:off x="1479454" y="350387"/>
            <a:ext cx="6141099" cy="523220"/>
          </a:xfrm>
          <a:prstGeom prst="rect">
            <a:avLst/>
          </a:prstGeom>
          <a:noFill/>
        </p:spPr>
        <p:txBody>
          <a:bodyPr wrap="none" rtlCol="0">
            <a:spAutoFit/>
          </a:bodyPr>
          <a:lstStyle/>
          <a:p>
            <a:r>
              <a:rPr lang="en-US" sz="2800" b="1" dirty="0" smtClean="0"/>
              <a:t>COLORADO BARK BEETLE COOPERATIVE</a:t>
            </a:r>
            <a:endParaRPr lang="en-US" sz="2800" b="1" dirty="0"/>
          </a:p>
        </p:txBody>
      </p:sp>
      <p:sp>
        <p:nvSpPr>
          <p:cNvPr id="9" name="Rectangle 8"/>
          <p:cNvSpPr/>
          <p:nvPr/>
        </p:nvSpPr>
        <p:spPr>
          <a:xfrm>
            <a:off x="2753136" y="1166842"/>
            <a:ext cx="5976638" cy="4247317"/>
          </a:xfrm>
          <a:prstGeom prst="rect">
            <a:avLst/>
          </a:prstGeom>
        </p:spPr>
        <p:txBody>
          <a:bodyPr wrap="square">
            <a:spAutoFit/>
          </a:bodyPr>
          <a:lstStyle/>
          <a:p>
            <a:pPr marL="285750" lvl="0" indent="-285750">
              <a:buFont typeface="Arial"/>
              <a:buChar char="•"/>
            </a:pPr>
            <a:r>
              <a:rPr lang="en-US" dirty="0"/>
              <a:t>Raised public, agency, and congressional awareness about the extensive impacts from the Bark Beetle </a:t>
            </a:r>
            <a:r>
              <a:rPr lang="en-US" dirty="0" smtClean="0"/>
              <a:t>epidemic</a:t>
            </a:r>
          </a:p>
          <a:p>
            <a:pPr lvl="0"/>
            <a:endParaRPr lang="en-US" dirty="0"/>
          </a:p>
          <a:p>
            <a:pPr marL="285750" lvl="0" indent="-285750">
              <a:buFont typeface="Arial"/>
              <a:buChar char="•"/>
            </a:pPr>
            <a:r>
              <a:rPr lang="en-US" dirty="0"/>
              <a:t>Secured over $50 million for beetle mitigation in CO.</a:t>
            </a:r>
          </a:p>
          <a:p>
            <a:pPr marL="285750" lvl="0" indent="-285750">
              <a:buFont typeface="Arial"/>
              <a:buChar char="•"/>
            </a:pPr>
            <a:endParaRPr lang="en-US" dirty="0" smtClean="0"/>
          </a:p>
          <a:p>
            <a:pPr marL="285750" lvl="0" indent="-285750">
              <a:buFont typeface="Arial"/>
              <a:buChar char="•"/>
            </a:pPr>
            <a:r>
              <a:rPr lang="en-US" dirty="0" smtClean="0"/>
              <a:t>Tens </a:t>
            </a:r>
            <a:r>
              <a:rPr lang="en-US" dirty="0"/>
              <a:t>of thousands of acres mitigated, protecting lives and infrastructure</a:t>
            </a:r>
          </a:p>
          <a:p>
            <a:pPr marL="285750" lvl="0" indent="-285750">
              <a:buFont typeface="Arial"/>
              <a:buChar char="•"/>
            </a:pPr>
            <a:endParaRPr lang="en-US" dirty="0" smtClean="0"/>
          </a:p>
          <a:p>
            <a:pPr marL="285750" lvl="0" indent="-285750">
              <a:buFont typeface="Arial"/>
              <a:buChar char="•"/>
            </a:pPr>
            <a:r>
              <a:rPr lang="en-US" dirty="0" smtClean="0"/>
              <a:t>Built </a:t>
            </a:r>
            <a:r>
              <a:rPr lang="en-US" dirty="0"/>
              <a:t>consensus from a broad diverse set of stakeholders on mitigation priorities </a:t>
            </a:r>
          </a:p>
          <a:p>
            <a:pPr marL="285750" indent="-285750">
              <a:buFont typeface="Arial"/>
              <a:buChar char="•"/>
            </a:pPr>
            <a:endParaRPr lang="en-US" dirty="0" smtClean="0"/>
          </a:p>
          <a:p>
            <a:pPr marL="285750" indent="-285750">
              <a:buFont typeface="Arial"/>
              <a:buChar char="•"/>
            </a:pPr>
            <a:r>
              <a:rPr lang="en-US" dirty="0" smtClean="0"/>
              <a:t>Increased </a:t>
            </a:r>
            <a:r>
              <a:rPr lang="en-US" dirty="0"/>
              <a:t>public understanding of the epidemic and the importance of applying limited funds to address highest priority needs while simultaneously fostering public acceptance of management limits. </a:t>
            </a:r>
          </a:p>
        </p:txBody>
      </p:sp>
    </p:spTree>
    <p:extLst>
      <p:ext uri="{BB962C8B-B14F-4D97-AF65-F5344CB8AC3E}">
        <p14:creationId xmlns:p14="http://schemas.microsoft.com/office/powerpoint/2010/main" val="354356032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121</TotalTime>
  <Words>1806</Words>
  <Application>Microsoft Macintosh PowerPoint</Application>
  <PresentationFormat>On-screen Show (4:3)</PresentationFormat>
  <Paragraphs>300</Paragraphs>
  <Slides>15</Slides>
  <Notes>3</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Quantifying the Regional Economic Impacts of Colorado’s Place-Based Forest Collaboratives</vt:lpstr>
      <vt:lpstr>Table 1: Annual Funding Reported by Each Organization</vt:lpstr>
      <vt:lpstr>Economic Impacts: Output, Employment, and Multipliers</vt:lpstr>
      <vt:lpstr>Conclusions</vt:lpstr>
      <vt:lpstr>PowerPoint Presentation</vt:lpstr>
      <vt:lpstr>PowerPoint Presentation</vt:lpstr>
      <vt:lpstr>PowerPoint Presentation</vt:lpstr>
      <vt:lpstr>Front Range CFLRP 2011 Economic Impacts</vt:lpstr>
      <vt:lpstr>Front Range CFLRP 2011 Economic Impacts</vt:lpstr>
      <vt:lpstr>Front Range CFLRP Collaboration</vt:lpstr>
      <vt:lpstr>Upcoming Monitoring</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Cheng</dc:creator>
  <cp:lastModifiedBy>Tony Cheng</cp:lastModifiedBy>
  <cp:revision>17</cp:revision>
  <dcterms:created xsi:type="dcterms:W3CDTF">2013-10-28T15:37:01Z</dcterms:created>
  <dcterms:modified xsi:type="dcterms:W3CDTF">2014-01-24T06:33:51Z</dcterms:modified>
</cp:coreProperties>
</file>