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2.xml" ContentType="application/vnd.openxmlformats-officedocument.presentationml.slideLayout+xml"/>
  <Override PartName="/ppt/notesSlides/notesSlide16.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20.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theme/theme4.xml" ContentType="application/vnd.openxmlformats-officedocument.theme+xml"/>
  <Override PartName="/ppt/notesSlides/notesSlide1.xml" ContentType="application/vnd.openxmlformats-officedocument.presentationml.notesSlide+xml"/>
  <Override PartName="/ppt/notesSlides/notesSlide3.xml" ContentType="application/vnd.openxmlformats-officedocument.presentationml.notesSlide+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jpeg" ContentType="image/jpeg"/>
  <Override PartName="/ppt/slideLayouts/slideLayout16.xml" ContentType="application/vnd.openxmlformats-officedocument.presentationml.slideLayout+xml"/>
  <Default Extension="emf" ContentType="image/x-emf"/>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notesSlides/notesSlide13.xml" ContentType="application/vnd.openxmlformats-officedocument.presentationml.notesSlide+xml"/>
  <Default Extension="wdp" ContentType="image/vnd.ms-photo"/>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6.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660" r:id="rId2"/>
  </p:sldMasterIdLst>
  <p:notesMasterIdLst>
    <p:notesMasterId r:id="rId30"/>
  </p:notesMasterIdLst>
  <p:handoutMasterIdLst>
    <p:handoutMasterId r:id="rId31"/>
  </p:handoutMasterIdLst>
  <p:sldIdLst>
    <p:sldId id="262" r:id="rId3"/>
    <p:sldId id="305" r:id="rId4"/>
    <p:sldId id="295" r:id="rId5"/>
    <p:sldId id="377" r:id="rId6"/>
    <p:sldId id="378" r:id="rId7"/>
    <p:sldId id="306" r:id="rId8"/>
    <p:sldId id="308" r:id="rId9"/>
    <p:sldId id="392" r:id="rId10"/>
    <p:sldId id="314" r:id="rId11"/>
    <p:sldId id="393" r:id="rId12"/>
    <p:sldId id="343" r:id="rId13"/>
    <p:sldId id="349" r:id="rId14"/>
    <p:sldId id="348" r:id="rId15"/>
    <p:sldId id="328" r:id="rId16"/>
    <p:sldId id="268" r:id="rId17"/>
    <p:sldId id="323" r:id="rId18"/>
    <p:sldId id="275" r:id="rId19"/>
    <p:sldId id="396" r:id="rId20"/>
    <p:sldId id="376" r:id="rId21"/>
    <p:sldId id="387" r:id="rId22"/>
    <p:sldId id="381" r:id="rId23"/>
    <p:sldId id="386" r:id="rId24"/>
    <p:sldId id="385" r:id="rId25"/>
    <p:sldId id="395" r:id="rId26"/>
    <p:sldId id="384" r:id="rId27"/>
    <p:sldId id="388" r:id="rId28"/>
    <p:sldId id="301" r:id="rId29"/>
  </p:sldIdLst>
  <p:sldSz cx="9144000" cy="6858000" type="screen4x3"/>
  <p:notesSz cx="6858000" cy="92964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3652" autoAdjust="0"/>
    <p:restoredTop sz="76770" autoAdjust="0"/>
  </p:normalViewPr>
  <p:slideViewPr>
    <p:cSldViewPr>
      <p:cViewPr varScale="1">
        <p:scale>
          <a:sx n="82" d="100"/>
          <a:sy n="82" d="100"/>
        </p:scale>
        <p:origin x="-534" y="-96"/>
      </p:cViewPr>
      <p:guideLst>
        <p:guide orient="horz" pos="2160"/>
        <p:guide pos="2880"/>
      </p:guideLst>
    </p:cSldViewPr>
  </p:slideViewPr>
  <p:notesTextViewPr>
    <p:cViewPr>
      <p:scale>
        <a:sx n="75" d="100"/>
        <a:sy n="75" d="100"/>
      </p:scale>
      <p:origin x="0" y="0"/>
    </p:cViewPr>
  </p:notesTextViewPr>
  <p:sorterViewPr>
    <p:cViewPr>
      <p:scale>
        <a:sx n="66" d="100"/>
        <a:sy n="66" d="100"/>
      </p:scale>
      <p:origin x="0" y="0"/>
    </p:cViewPr>
  </p:sorterViewPr>
  <p:notesViewPr>
    <p:cSldViewPr>
      <p:cViewPr varScale="1">
        <p:scale>
          <a:sx n="47" d="100"/>
          <a:sy n="47" d="100"/>
        </p:scale>
        <p:origin x="-1728" y="-114"/>
      </p:cViewPr>
      <p:guideLst>
        <p:guide orient="horz" pos="2928"/>
        <p:guide pos="2160"/>
      </p:guideLst>
    </p:cSldViewPr>
  </p:notes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handoutMaster" Target="handoutMasters/handout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 Id="rId35"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9810" name="Rectangle 2"/>
          <p:cNvSpPr>
            <a:spLocks noGrp="1" noChangeArrowheads="1"/>
          </p:cNvSpPr>
          <p:nvPr>
            <p:ph type="hdr" sz="quarter"/>
          </p:nvPr>
        </p:nvSpPr>
        <p:spPr bwMode="auto">
          <a:xfrm>
            <a:off x="0" y="0"/>
            <a:ext cx="2971800" cy="464820"/>
          </a:xfrm>
          <a:prstGeom prst="rect">
            <a:avLst/>
          </a:prstGeom>
          <a:noFill/>
          <a:ln w="9525">
            <a:noFill/>
            <a:miter lim="800000"/>
            <a:headEnd/>
            <a:tailEnd/>
          </a:ln>
          <a:effectLst/>
        </p:spPr>
        <p:txBody>
          <a:bodyPr vert="horz" wrap="square" lIns="92287" tIns="46143" rIns="92287" bIns="46143" numCol="1" anchor="t" anchorCtr="0" compatLnSpc="1">
            <a:prstTxWarp prst="textNoShape">
              <a:avLst/>
            </a:prstTxWarp>
          </a:bodyPr>
          <a:lstStyle>
            <a:lvl1pPr>
              <a:defRPr sz="1200"/>
            </a:lvl1pPr>
          </a:lstStyle>
          <a:p>
            <a:endParaRPr lang="en-US"/>
          </a:p>
        </p:txBody>
      </p:sp>
      <p:sp>
        <p:nvSpPr>
          <p:cNvPr id="119811" name="Rectangle 3"/>
          <p:cNvSpPr>
            <a:spLocks noGrp="1" noChangeArrowheads="1"/>
          </p:cNvSpPr>
          <p:nvPr>
            <p:ph type="dt" sz="quarter" idx="1"/>
          </p:nvPr>
        </p:nvSpPr>
        <p:spPr bwMode="auto">
          <a:xfrm>
            <a:off x="3884614" y="0"/>
            <a:ext cx="2971800" cy="464820"/>
          </a:xfrm>
          <a:prstGeom prst="rect">
            <a:avLst/>
          </a:prstGeom>
          <a:noFill/>
          <a:ln w="9525">
            <a:noFill/>
            <a:miter lim="800000"/>
            <a:headEnd/>
            <a:tailEnd/>
          </a:ln>
          <a:effectLst/>
        </p:spPr>
        <p:txBody>
          <a:bodyPr vert="horz" wrap="square" lIns="92287" tIns="46143" rIns="92287" bIns="46143" numCol="1" anchor="t" anchorCtr="0" compatLnSpc="1">
            <a:prstTxWarp prst="textNoShape">
              <a:avLst/>
            </a:prstTxWarp>
          </a:bodyPr>
          <a:lstStyle>
            <a:lvl1pPr algn="r">
              <a:defRPr sz="1200"/>
            </a:lvl1pPr>
          </a:lstStyle>
          <a:p>
            <a:endParaRPr lang="en-US"/>
          </a:p>
        </p:txBody>
      </p:sp>
      <p:sp>
        <p:nvSpPr>
          <p:cNvPr id="119812" name="Rectangle 4"/>
          <p:cNvSpPr>
            <a:spLocks noGrp="1" noChangeArrowheads="1"/>
          </p:cNvSpPr>
          <p:nvPr>
            <p:ph type="ftr" sz="quarter" idx="2"/>
          </p:nvPr>
        </p:nvSpPr>
        <p:spPr bwMode="auto">
          <a:xfrm>
            <a:off x="0" y="8829968"/>
            <a:ext cx="2971800" cy="464820"/>
          </a:xfrm>
          <a:prstGeom prst="rect">
            <a:avLst/>
          </a:prstGeom>
          <a:noFill/>
          <a:ln w="9525">
            <a:noFill/>
            <a:miter lim="800000"/>
            <a:headEnd/>
            <a:tailEnd/>
          </a:ln>
          <a:effectLst/>
        </p:spPr>
        <p:txBody>
          <a:bodyPr vert="horz" wrap="square" lIns="92287" tIns="46143" rIns="92287" bIns="46143" numCol="1" anchor="b" anchorCtr="0" compatLnSpc="1">
            <a:prstTxWarp prst="textNoShape">
              <a:avLst/>
            </a:prstTxWarp>
          </a:bodyPr>
          <a:lstStyle>
            <a:lvl1pPr>
              <a:defRPr sz="1200"/>
            </a:lvl1pPr>
          </a:lstStyle>
          <a:p>
            <a:endParaRPr lang="en-US"/>
          </a:p>
        </p:txBody>
      </p:sp>
      <p:sp>
        <p:nvSpPr>
          <p:cNvPr id="119813" name="Rectangle 5"/>
          <p:cNvSpPr>
            <a:spLocks noGrp="1" noChangeArrowheads="1"/>
          </p:cNvSpPr>
          <p:nvPr>
            <p:ph type="sldNum" sz="quarter" idx="3"/>
          </p:nvPr>
        </p:nvSpPr>
        <p:spPr bwMode="auto">
          <a:xfrm>
            <a:off x="3884614" y="8829968"/>
            <a:ext cx="2971800" cy="464820"/>
          </a:xfrm>
          <a:prstGeom prst="rect">
            <a:avLst/>
          </a:prstGeom>
          <a:noFill/>
          <a:ln w="9525">
            <a:noFill/>
            <a:miter lim="800000"/>
            <a:headEnd/>
            <a:tailEnd/>
          </a:ln>
          <a:effectLst/>
        </p:spPr>
        <p:txBody>
          <a:bodyPr vert="horz" wrap="square" lIns="92287" tIns="46143" rIns="92287" bIns="46143" numCol="1" anchor="b" anchorCtr="0" compatLnSpc="1">
            <a:prstTxWarp prst="textNoShape">
              <a:avLst/>
            </a:prstTxWarp>
          </a:bodyPr>
          <a:lstStyle>
            <a:lvl1pPr algn="r">
              <a:defRPr sz="1200"/>
            </a:lvl1pPr>
          </a:lstStyle>
          <a:p>
            <a:fld id="{AAFA01FD-CF5B-463F-82A1-2D21D2D1B72A}" type="slidenum">
              <a:rPr lang="en-US"/>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8786" name="Rectangle 2"/>
          <p:cNvSpPr>
            <a:spLocks noGrp="1" noChangeArrowheads="1"/>
          </p:cNvSpPr>
          <p:nvPr>
            <p:ph type="hdr" sz="quarter"/>
          </p:nvPr>
        </p:nvSpPr>
        <p:spPr bwMode="auto">
          <a:xfrm>
            <a:off x="0" y="0"/>
            <a:ext cx="2971800" cy="464820"/>
          </a:xfrm>
          <a:prstGeom prst="rect">
            <a:avLst/>
          </a:prstGeom>
          <a:noFill/>
          <a:ln w="9525">
            <a:noFill/>
            <a:miter lim="800000"/>
            <a:headEnd/>
            <a:tailEnd/>
          </a:ln>
          <a:effectLst/>
        </p:spPr>
        <p:txBody>
          <a:bodyPr vert="horz" wrap="square" lIns="92287" tIns="46143" rIns="92287" bIns="46143" numCol="1" anchor="t" anchorCtr="0" compatLnSpc="1">
            <a:prstTxWarp prst="textNoShape">
              <a:avLst/>
            </a:prstTxWarp>
          </a:bodyPr>
          <a:lstStyle>
            <a:lvl1pPr>
              <a:defRPr sz="1200"/>
            </a:lvl1pPr>
          </a:lstStyle>
          <a:p>
            <a:endParaRPr lang="en-US"/>
          </a:p>
        </p:txBody>
      </p:sp>
      <p:sp>
        <p:nvSpPr>
          <p:cNvPr id="118787" name="Rectangle 3"/>
          <p:cNvSpPr>
            <a:spLocks noGrp="1" noChangeArrowheads="1"/>
          </p:cNvSpPr>
          <p:nvPr>
            <p:ph type="dt" idx="1"/>
          </p:nvPr>
        </p:nvSpPr>
        <p:spPr bwMode="auto">
          <a:xfrm>
            <a:off x="3884614" y="0"/>
            <a:ext cx="2971800" cy="464820"/>
          </a:xfrm>
          <a:prstGeom prst="rect">
            <a:avLst/>
          </a:prstGeom>
          <a:noFill/>
          <a:ln w="9525">
            <a:noFill/>
            <a:miter lim="800000"/>
            <a:headEnd/>
            <a:tailEnd/>
          </a:ln>
          <a:effectLst/>
        </p:spPr>
        <p:txBody>
          <a:bodyPr vert="horz" wrap="square" lIns="92287" tIns="46143" rIns="92287" bIns="46143" numCol="1" anchor="t" anchorCtr="0" compatLnSpc="1">
            <a:prstTxWarp prst="textNoShape">
              <a:avLst/>
            </a:prstTxWarp>
          </a:bodyPr>
          <a:lstStyle>
            <a:lvl1pPr algn="r">
              <a:defRPr sz="1200"/>
            </a:lvl1pPr>
          </a:lstStyle>
          <a:p>
            <a:endParaRPr lang="en-US"/>
          </a:p>
        </p:txBody>
      </p:sp>
      <p:sp>
        <p:nvSpPr>
          <p:cNvPr id="118788" name="Rectangle 4"/>
          <p:cNvSpPr>
            <a:spLocks noGrp="1" noRot="1" noChangeAspect="1" noChangeArrowheads="1" noTextEdit="1"/>
          </p:cNvSpPr>
          <p:nvPr>
            <p:ph type="sldImg" idx="2"/>
          </p:nvPr>
        </p:nvSpPr>
        <p:spPr bwMode="auto">
          <a:xfrm>
            <a:off x="1104900" y="696913"/>
            <a:ext cx="4648200" cy="3486150"/>
          </a:xfrm>
          <a:prstGeom prst="rect">
            <a:avLst/>
          </a:prstGeom>
          <a:noFill/>
          <a:ln w="9525">
            <a:solidFill>
              <a:srgbClr val="000000"/>
            </a:solidFill>
            <a:miter lim="800000"/>
            <a:headEnd/>
            <a:tailEnd/>
          </a:ln>
          <a:effectLst/>
        </p:spPr>
      </p:sp>
      <p:sp>
        <p:nvSpPr>
          <p:cNvPr id="118789" name="Rectangle 5"/>
          <p:cNvSpPr>
            <a:spLocks noGrp="1" noChangeArrowheads="1"/>
          </p:cNvSpPr>
          <p:nvPr>
            <p:ph type="body" sz="quarter" idx="3"/>
          </p:nvPr>
        </p:nvSpPr>
        <p:spPr bwMode="auto">
          <a:xfrm>
            <a:off x="685800" y="4415791"/>
            <a:ext cx="5486400" cy="4183380"/>
          </a:xfrm>
          <a:prstGeom prst="rect">
            <a:avLst/>
          </a:prstGeom>
          <a:noFill/>
          <a:ln w="9525">
            <a:noFill/>
            <a:miter lim="800000"/>
            <a:headEnd/>
            <a:tailEnd/>
          </a:ln>
          <a:effectLst/>
        </p:spPr>
        <p:txBody>
          <a:bodyPr vert="horz" wrap="square" lIns="92287" tIns="46143" rIns="92287" bIns="46143"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18790" name="Rectangle 6"/>
          <p:cNvSpPr>
            <a:spLocks noGrp="1" noChangeArrowheads="1"/>
          </p:cNvSpPr>
          <p:nvPr>
            <p:ph type="ftr" sz="quarter" idx="4"/>
          </p:nvPr>
        </p:nvSpPr>
        <p:spPr bwMode="auto">
          <a:xfrm>
            <a:off x="0" y="8829968"/>
            <a:ext cx="2971800" cy="464820"/>
          </a:xfrm>
          <a:prstGeom prst="rect">
            <a:avLst/>
          </a:prstGeom>
          <a:noFill/>
          <a:ln w="9525">
            <a:noFill/>
            <a:miter lim="800000"/>
            <a:headEnd/>
            <a:tailEnd/>
          </a:ln>
          <a:effectLst/>
        </p:spPr>
        <p:txBody>
          <a:bodyPr vert="horz" wrap="square" lIns="92287" tIns="46143" rIns="92287" bIns="46143" numCol="1" anchor="b" anchorCtr="0" compatLnSpc="1">
            <a:prstTxWarp prst="textNoShape">
              <a:avLst/>
            </a:prstTxWarp>
          </a:bodyPr>
          <a:lstStyle>
            <a:lvl1pPr>
              <a:defRPr sz="1200"/>
            </a:lvl1pPr>
          </a:lstStyle>
          <a:p>
            <a:endParaRPr lang="en-US"/>
          </a:p>
        </p:txBody>
      </p:sp>
      <p:sp>
        <p:nvSpPr>
          <p:cNvPr id="118791" name="Rectangle 7"/>
          <p:cNvSpPr>
            <a:spLocks noGrp="1" noChangeArrowheads="1"/>
          </p:cNvSpPr>
          <p:nvPr>
            <p:ph type="sldNum" sz="quarter" idx="5"/>
          </p:nvPr>
        </p:nvSpPr>
        <p:spPr bwMode="auto">
          <a:xfrm>
            <a:off x="3884614" y="8829968"/>
            <a:ext cx="2971800" cy="464820"/>
          </a:xfrm>
          <a:prstGeom prst="rect">
            <a:avLst/>
          </a:prstGeom>
          <a:noFill/>
          <a:ln w="9525">
            <a:noFill/>
            <a:miter lim="800000"/>
            <a:headEnd/>
            <a:tailEnd/>
          </a:ln>
          <a:effectLst/>
        </p:spPr>
        <p:txBody>
          <a:bodyPr vert="horz" wrap="square" lIns="92287" tIns="46143" rIns="92287" bIns="46143" numCol="1" anchor="b" anchorCtr="0" compatLnSpc="1">
            <a:prstTxWarp prst="textNoShape">
              <a:avLst/>
            </a:prstTxWarp>
          </a:bodyPr>
          <a:lstStyle>
            <a:lvl1pPr algn="r">
              <a:defRPr sz="1200"/>
            </a:lvl1pPr>
          </a:lstStyle>
          <a:p>
            <a:fld id="{9184820C-5E69-4365-86EE-0D95DEF27539}" type="slidenum">
              <a:rPr lang="en-US"/>
              <a:pPr/>
              <a:t>‹#›</a:t>
            </a:fld>
            <a:endParaRPr 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184820C-5E69-4365-86EE-0D95DEF27539}"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04433">
              <a:defRPr/>
            </a:pPr>
            <a:r>
              <a:rPr lang="en-US" dirty="0" smtClean="0"/>
              <a:t>On average, there is a 350-450% increase in post-fire flows over pre-fire flows.  In some drainages, increases in flood flows for smaller, more frequent storms is more than 7 fold. </a:t>
            </a:r>
          </a:p>
          <a:p>
            <a:endParaRPr lang="en-US" dirty="0"/>
          </a:p>
        </p:txBody>
      </p:sp>
      <p:sp>
        <p:nvSpPr>
          <p:cNvPr id="4" name="Slide Number Placeholder 3"/>
          <p:cNvSpPr>
            <a:spLocks noGrp="1"/>
          </p:cNvSpPr>
          <p:nvPr>
            <p:ph type="sldNum" sz="quarter" idx="10"/>
          </p:nvPr>
        </p:nvSpPr>
        <p:spPr/>
        <p:txBody>
          <a:bodyPr/>
          <a:lstStyle/>
          <a:p>
            <a:fld id="{9184820C-5E69-4365-86EE-0D95DEF27539}" type="slidenum">
              <a:rPr lang="en-US" smtClean="0"/>
              <a:pPr/>
              <a:t>13</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NF = #5</a:t>
            </a:r>
          </a:p>
          <a:p>
            <a:r>
              <a:rPr lang="en-US" dirty="0" smtClean="0"/>
              <a:t>DK = #10</a:t>
            </a:r>
          </a:p>
          <a:p>
            <a:r>
              <a:rPr lang="en-US" dirty="0" smtClean="0"/>
              <a:t>BG = #6</a:t>
            </a:r>
          </a:p>
          <a:p>
            <a:endParaRPr lang="en-US" dirty="0" smtClean="0"/>
          </a:p>
          <a:p>
            <a:r>
              <a:rPr lang="en-US" dirty="0" smtClean="0"/>
              <a:t>Storm event (at Rampart Reservoir):</a:t>
            </a:r>
            <a:r>
              <a:rPr lang="en-US" baseline="0" dirty="0" smtClean="0"/>
              <a:t> 1.67 in</a:t>
            </a:r>
            <a:endParaRPr lang="en-US" dirty="0"/>
          </a:p>
        </p:txBody>
      </p:sp>
      <p:sp>
        <p:nvSpPr>
          <p:cNvPr id="4" name="Slide Number Placeholder 3"/>
          <p:cNvSpPr>
            <a:spLocks noGrp="1"/>
          </p:cNvSpPr>
          <p:nvPr>
            <p:ph type="sldNum" sz="quarter" idx="10"/>
          </p:nvPr>
        </p:nvSpPr>
        <p:spPr/>
        <p:txBody>
          <a:bodyPr/>
          <a:lstStyle/>
          <a:p>
            <a:fld id="{9184820C-5E69-4365-86EE-0D95DEF27539}" type="slidenum">
              <a:rPr lang="en-US" smtClean="0"/>
              <a:pPr/>
              <a:t>14</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smtClean="0"/>
              <a:t>Northfield</a:t>
            </a:r>
            <a:r>
              <a:rPr lang="en-US" baseline="0" dirty="0" smtClean="0"/>
              <a:t> – T (#5): pre-fire 2yr = 29.3 c.f.s.; post-fire = 207.7 c.f.s. </a:t>
            </a:r>
            <a:endParaRPr lang="en-US" dirty="0" smtClean="0"/>
          </a:p>
          <a:p>
            <a:endParaRPr lang="en-US" dirty="0" smtClean="0"/>
          </a:p>
          <a:p>
            <a:r>
              <a:rPr lang="en-US" dirty="0" smtClean="0"/>
              <a:t>On Monday, July 30</a:t>
            </a:r>
            <a:r>
              <a:rPr lang="en-US" baseline="30000" dirty="0" smtClean="0"/>
              <a:t>th</a:t>
            </a:r>
            <a:r>
              <a:rPr lang="en-US" dirty="0" smtClean="0"/>
              <a:t> between 6 and 8 p.m., the Northfield Water System was significantly impacted by post-fire flash flooding.  The Northfield Water System, located within the drainage area of West Monument Creek (northern portion of the Waldo Canyon Fire burn area), includes Rampart, Nichols, and Northfield reservoirs, Stanley Canyon Tunnel, and the Pine Valley Pipeline.  The Stanley Canyon Tunnel is the primary delivery system of water from Rampart Reservoir to the Pine Valley and McCullough Treatment plants, which typically supply between 75-80% of the City’s water supply.  The Stanley Canyon tunnel was not affected by this flood event, and impacts to Rampart Reservoir appear to be relatively minimal.  However, lower in the West Monument Creek drainage, the Pine Valley Pipeline, a secondary yet critical delivery system to the Pine Valley and McCullough Treatment plants, was impacted by a wall of water and debris that flowed at approximately 800 cubic feet per second.  This post-fire flood event, generated by a relatively low-severity storm, washed out significant portions of the road that covered the Pine Valley Pipeline and compromised appurtenant infrastructure.  The pipeline was damaged in some areas, and exposed and undermined in other areas.  Staff has been rapidly assessing the condition of the pipeline and other infrastructure, as well as the ability to backfill washed-out areas with suitable material that will protect the pipeline and not wash away causing additional problems in future post-fire storm flood flow events.  Additionally, work on the hill-slopes and drainage channels upstream within the West Monument Creek watershed is also being pursued, although much of this land is within the Pike National Forest and managed by the United States Forest Service.</a:t>
            </a:r>
            <a:endParaRPr lang="en-US" dirty="0"/>
          </a:p>
        </p:txBody>
      </p:sp>
      <p:sp>
        <p:nvSpPr>
          <p:cNvPr id="4" name="Slide Number Placeholder 3"/>
          <p:cNvSpPr>
            <a:spLocks noGrp="1"/>
          </p:cNvSpPr>
          <p:nvPr>
            <p:ph type="sldNum" sz="quarter" idx="10"/>
          </p:nvPr>
        </p:nvSpPr>
        <p:spPr/>
        <p:txBody>
          <a:bodyPr/>
          <a:lstStyle/>
          <a:p>
            <a:fld id="{9184820C-5E69-4365-86EE-0D95DEF27539}" type="slidenum">
              <a:rPr lang="en-US" smtClean="0"/>
              <a:pPr/>
              <a:t>15</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Devils Kitchen</a:t>
            </a:r>
            <a:r>
              <a:rPr lang="en-US" baseline="0" dirty="0" smtClean="0"/>
              <a:t> – S (#10): pre-fire = 61.6 c.f.s.; post-fire = 316.4 c.f.s. </a:t>
            </a:r>
            <a:endParaRPr lang="en-US" dirty="0"/>
          </a:p>
        </p:txBody>
      </p:sp>
      <p:sp>
        <p:nvSpPr>
          <p:cNvPr id="4" name="Slide Number Placeholder 3"/>
          <p:cNvSpPr>
            <a:spLocks noGrp="1"/>
          </p:cNvSpPr>
          <p:nvPr>
            <p:ph type="sldNum" sz="quarter" idx="10"/>
          </p:nvPr>
        </p:nvSpPr>
        <p:spPr/>
        <p:txBody>
          <a:bodyPr/>
          <a:lstStyle/>
          <a:p>
            <a:fld id="{9184820C-5E69-4365-86EE-0D95DEF27539}" type="slidenum">
              <a:rPr lang="en-US" smtClean="0"/>
              <a:pPr/>
              <a:t>16</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Arial" charset="0"/>
                <a:ea typeface="+mn-ea"/>
                <a:cs typeface="+mn-cs"/>
              </a:rPr>
              <a:t>W. Monument Creek above Filtration Plant</a:t>
            </a:r>
            <a:r>
              <a:rPr lang="en-US" sz="1200" kern="1200" baseline="0" dirty="0" smtClean="0">
                <a:solidFill>
                  <a:schemeClr val="tx1"/>
                </a:solidFill>
                <a:latin typeface="Arial" charset="0"/>
                <a:ea typeface="+mn-ea"/>
                <a:cs typeface="+mn-cs"/>
              </a:rPr>
              <a:t> – Q: pre-fire = </a:t>
            </a:r>
            <a:r>
              <a:rPr lang="en-US" sz="1200" kern="1200" dirty="0" smtClean="0">
                <a:solidFill>
                  <a:schemeClr val="tx1"/>
                </a:solidFill>
                <a:latin typeface="Arial" charset="0"/>
                <a:ea typeface="+mn-ea"/>
                <a:cs typeface="+mn-cs"/>
              </a:rPr>
              <a:t>403.4; post-fire = 996.1 c.f.s. (146.9% increase)</a:t>
            </a:r>
            <a:endParaRPr lang="en-US" sz="1200" kern="1200" dirty="0">
              <a:solidFill>
                <a:schemeClr val="tx1"/>
              </a:solidFill>
              <a:latin typeface="Arial" charset="0"/>
              <a:ea typeface="+mn-ea"/>
              <a:cs typeface="+mn-cs"/>
            </a:endParaRPr>
          </a:p>
        </p:txBody>
      </p:sp>
      <p:sp>
        <p:nvSpPr>
          <p:cNvPr id="4" name="Slide Number Placeholder 3"/>
          <p:cNvSpPr>
            <a:spLocks noGrp="1"/>
          </p:cNvSpPr>
          <p:nvPr>
            <p:ph type="sldNum" sz="quarter" idx="10"/>
          </p:nvPr>
        </p:nvSpPr>
        <p:spPr/>
        <p:txBody>
          <a:bodyPr/>
          <a:lstStyle/>
          <a:p>
            <a:fld id="{9184820C-5E69-4365-86EE-0D95DEF27539}" type="slidenum">
              <a:rPr lang="en-US" smtClean="0"/>
              <a:pPr/>
              <a:t>17</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Intro</a:t>
            </a:r>
            <a:r>
              <a:rPr lang="en-US" baseline="0" dirty="0" smtClean="0"/>
              <a:t> WARSSS. </a:t>
            </a:r>
          </a:p>
          <a:p>
            <a:r>
              <a:rPr lang="en-US" baseline="0" dirty="0" smtClean="0"/>
              <a:t>ID 4 main watersheds.</a:t>
            </a:r>
          </a:p>
          <a:p>
            <a:r>
              <a:rPr lang="en-US" baseline="0" dirty="0" smtClean="0"/>
              <a:t>Explain increase in water yield.</a:t>
            </a:r>
          </a:p>
          <a:p>
            <a:r>
              <a:rPr lang="en-US" baseline="0" dirty="0" smtClean="0"/>
              <a:t>Pre-fire total: 8,873 AF/yr</a:t>
            </a:r>
          </a:p>
          <a:p>
            <a:r>
              <a:rPr lang="en-US" baseline="0" dirty="0" smtClean="0"/>
              <a:t>Post-fire: 14,715 AF/yr</a:t>
            </a:r>
            <a:endParaRPr lang="en-US" dirty="0"/>
          </a:p>
        </p:txBody>
      </p:sp>
      <p:sp>
        <p:nvSpPr>
          <p:cNvPr id="4" name="Slide Number Placeholder 3"/>
          <p:cNvSpPr>
            <a:spLocks noGrp="1"/>
          </p:cNvSpPr>
          <p:nvPr>
            <p:ph type="sldNum" sz="quarter" idx="10"/>
          </p:nvPr>
        </p:nvSpPr>
        <p:spPr/>
        <p:txBody>
          <a:bodyPr/>
          <a:lstStyle/>
          <a:p>
            <a:fld id="{9184820C-5E69-4365-86EE-0D95DEF27539}" type="slidenum">
              <a:rPr lang="en-US" smtClean="0"/>
              <a:pPr/>
              <a:t>18</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95E7087-D78F-48AB-985C-AD9C6CC2C38E}" type="slidenum">
              <a:rPr lang="en-US" smtClean="0"/>
              <a:pPr/>
              <a:t>19</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Sediment basin</a:t>
            </a:r>
            <a:r>
              <a:rPr lang="en-US" baseline="0" dirty="0" smtClean="0"/>
              <a:t> one is the largest and farthest south in the drainage.</a:t>
            </a:r>
          </a:p>
          <a:p>
            <a:r>
              <a:rPr lang="en-US" baseline="0" dirty="0" smtClean="0"/>
              <a:t>It captures flows from two 2</a:t>
            </a:r>
            <a:r>
              <a:rPr lang="en-US" baseline="30000" dirty="0" smtClean="0"/>
              <a:t>nd</a:t>
            </a:r>
            <a:r>
              <a:rPr lang="en-US" baseline="0" dirty="0" smtClean="0"/>
              <a:t> order channels.  </a:t>
            </a:r>
            <a:endParaRPr lang="en-US" dirty="0"/>
          </a:p>
        </p:txBody>
      </p:sp>
      <p:sp>
        <p:nvSpPr>
          <p:cNvPr id="4" name="Slide Number Placeholder 3"/>
          <p:cNvSpPr>
            <a:spLocks noGrp="1"/>
          </p:cNvSpPr>
          <p:nvPr>
            <p:ph type="sldNum" sz="quarter" idx="10"/>
          </p:nvPr>
        </p:nvSpPr>
        <p:spPr/>
        <p:txBody>
          <a:bodyPr/>
          <a:lstStyle/>
          <a:p>
            <a:fld id="{C077FF9F-8A04-4B5F-80B9-8C9F179EA32C}" type="slidenum">
              <a:rPr lang="en-US" smtClean="0">
                <a:solidFill>
                  <a:prstClr val="black"/>
                </a:solidFill>
              </a:rPr>
              <a:pPr/>
              <a:t>20</a:t>
            </a:fld>
            <a:endParaRPr lang="en-US" dirty="0">
              <a:solidFill>
                <a:prstClr val="black"/>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ctr">
              <a:buFont typeface="Arial" pitchFamily="34" charset="0"/>
              <a:buChar char="•"/>
            </a:pPr>
            <a:r>
              <a:rPr lang="en-US" dirty="0" smtClean="0"/>
              <a:t>The log is then buried just below the surface to prevent head-cuts from forming. </a:t>
            </a:r>
          </a:p>
          <a:p>
            <a:pPr>
              <a:buFont typeface="Arial" pitchFamily="34" charset="0"/>
              <a:buChar char="•"/>
            </a:pPr>
            <a:endParaRPr lang="en-US" dirty="0" smtClean="0"/>
          </a:p>
          <a:p>
            <a:endParaRPr lang="en-US" dirty="0"/>
          </a:p>
        </p:txBody>
      </p:sp>
      <p:sp>
        <p:nvSpPr>
          <p:cNvPr id="4" name="Slide Number Placeholder 3"/>
          <p:cNvSpPr>
            <a:spLocks noGrp="1"/>
          </p:cNvSpPr>
          <p:nvPr>
            <p:ph type="sldNum" sz="quarter" idx="10"/>
          </p:nvPr>
        </p:nvSpPr>
        <p:spPr/>
        <p:txBody>
          <a:bodyPr/>
          <a:lstStyle/>
          <a:p>
            <a:fld id="{9184820C-5E69-4365-86EE-0D95DEF27539}" type="slidenum">
              <a:rPr lang="en-US" smtClean="0"/>
              <a:pPr/>
              <a:t>21</a:t>
            </a:fld>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Lastly, reveg work with willows will add the final bit of roughness to the channel bottom and help</a:t>
            </a:r>
            <a:r>
              <a:rPr lang="en-US" baseline="0" dirty="0" smtClean="0"/>
              <a:t> stabilize soils</a:t>
            </a:r>
            <a:endParaRPr lang="en-US" dirty="0"/>
          </a:p>
        </p:txBody>
      </p:sp>
      <p:sp>
        <p:nvSpPr>
          <p:cNvPr id="4" name="Slide Number Placeholder 3"/>
          <p:cNvSpPr>
            <a:spLocks noGrp="1"/>
          </p:cNvSpPr>
          <p:nvPr>
            <p:ph type="sldNum" sz="quarter" idx="10"/>
          </p:nvPr>
        </p:nvSpPr>
        <p:spPr/>
        <p:txBody>
          <a:bodyPr/>
          <a:lstStyle/>
          <a:p>
            <a:fld id="{C077FF9F-8A04-4B5F-80B9-8C9F179EA32C}" type="slidenum">
              <a:rPr lang="en-US" smtClean="0">
                <a:solidFill>
                  <a:prstClr val="black"/>
                </a:solidFill>
              </a:rPr>
              <a:pPr/>
              <a:t>22</a:t>
            </a:fld>
            <a:endParaRPr lang="en-US" dirty="0">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0394AE3-9FA3-48BE-A5D5-35CAD70E7E54}" type="slidenum">
              <a:rPr lang="en-US"/>
              <a:pPr/>
              <a:t>2</a:t>
            </a:fld>
            <a:endParaRPr lang="en-US"/>
          </a:p>
        </p:txBody>
      </p:sp>
      <p:sp>
        <p:nvSpPr>
          <p:cNvPr id="17410" name="Rectangle 2"/>
          <p:cNvSpPr>
            <a:spLocks noGrp="1" noRot="1" noChangeAspect="1" noChangeArrowheads="1" noTextEdit="1"/>
          </p:cNvSpPr>
          <p:nvPr>
            <p:ph type="sldImg"/>
          </p:nvPr>
        </p:nvSpPr>
        <p:spPr>
          <a:ln/>
        </p:spPr>
      </p:sp>
      <p:sp>
        <p:nvSpPr>
          <p:cNvPr id="17411" name="Rectangle 3"/>
          <p:cNvSpPr>
            <a:spLocks noGrp="1" noChangeArrowheads="1"/>
          </p:cNvSpPr>
          <p:nvPr>
            <p:ph type="body" idx="1"/>
          </p:nvPr>
        </p:nvSpPr>
        <p:spPr/>
        <p:txBody>
          <a:bodyPr/>
          <a:lstStyle/>
          <a:p>
            <a:r>
              <a:rPr lang="en-US" dirty="0" smtClean="0"/>
              <a:t>The Waldo Canyon Fire burned approximately 18,247 acres within the foothills and mountains of the</a:t>
            </a:r>
          </a:p>
          <a:p>
            <a:r>
              <a:rPr lang="en-US" dirty="0" smtClean="0"/>
              <a:t>Rampart Range immediately northwest of Colorado Springs, Colorado in El Paso County. The fire</a:t>
            </a:r>
          </a:p>
          <a:p>
            <a:r>
              <a:rPr lang="en-US" dirty="0" smtClean="0"/>
              <a:t>perimeter in a general sense can be delineated by State Highway 24 on the southwest, Rampart Reservoir</a:t>
            </a:r>
          </a:p>
          <a:p>
            <a:r>
              <a:rPr lang="en-US" dirty="0" smtClean="0"/>
              <a:t>and West Monument Creek on the north and the foothills (in and around Centennial Expressway) along the</a:t>
            </a:r>
          </a:p>
          <a:p>
            <a:r>
              <a:rPr lang="en-US" dirty="0" smtClean="0"/>
              <a:t>east flank of the burned area.</a:t>
            </a:r>
            <a:r>
              <a:rPr lang="en-US" dirty="0"/>
              <a:t> </a:t>
            </a:r>
            <a:endParaRPr lang="en-US" dirty="0" smtClean="0"/>
          </a:p>
          <a:p>
            <a:endParaRPr lang="en-US" dirty="0" smtClean="0"/>
          </a:p>
          <a:p>
            <a:r>
              <a:rPr lang="en-US" dirty="0" smtClean="0"/>
              <a:t>Unfortunately, 346 private residences were destroyed in the fire. Fire ignition occurred on June 23, 2012,</a:t>
            </a:r>
          </a:p>
          <a:p>
            <a:r>
              <a:rPr lang="en-US" dirty="0" smtClean="0"/>
              <a:t>and it was contained on July 10, 2012. The fire burned primarily Ponderosa Pine and mixed-conifer stands.</a:t>
            </a:r>
          </a:p>
          <a:p>
            <a:r>
              <a:rPr lang="en-US" dirty="0" smtClean="0"/>
              <a:t>The burn area covers multiple tributaries to the Fountain Creek and Monument Creek watersheds that are</a:t>
            </a:r>
          </a:p>
          <a:p>
            <a:r>
              <a:rPr lang="en-US" dirty="0" smtClean="0"/>
              <a:t>tributary to the Arkansas River drainage.</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Char char="•"/>
            </a:pPr>
            <a:r>
              <a:rPr lang="en-US" dirty="0" smtClean="0">
                <a:solidFill>
                  <a:srgbClr val="000000"/>
                </a:solidFill>
              </a:rPr>
              <a:t>CUSP completed 24 acres of raking and seeding, Approx. 7 acres of contour erosion control, 63 Volunteers or 598.5 volunteer hours, Cost to date: $ 126k</a:t>
            </a:r>
          </a:p>
          <a:p>
            <a:pPr>
              <a:buFont typeface="Arial" pitchFamily="34" charset="0"/>
              <a:buChar char="•"/>
            </a:pPr>
            <a:r>
              <a:rPr lang="en-US" smtClean="0">
                <a:solidFill>
                  <a:srgbClr val="000000"/>
                </a:solidFill>
              </a:rPr>
              <a:t>April 6</a:t>
            </a:r>
            <a:r>
              <a:rPr lang="en-US" baseline="30000" smtClean="0">
                <a:solidFill>
                  <a:srgbClr val="000000"/>
                </a:solidFill>
              </a:rPr>
              <a:t>th</a:t>
            </a:r>
            <a:r>
              <a:rPr lang="en-US" smtClean="0">
                <a:solidFill>
                  <a:srgbClr val="000000"/>
                </a:solidFill>
              </a:rPr>
              <a:t> CFF </a:t>
            </a:r>
            <a:r>
              <a:rPr lang="en-US" dirty="0" smtClean="0">
                <a:solidFill>
                  <a:srgbClr val="000000"/>
                </a:solidFill>
              </a:rPr>
              <a:t>– 1-12 person crews installed 40 log erosion barriers</a:t>
            </a:r>
            <a:r>
              <a:rPr lang="en-US" baseline="0" dirty="0" smtClean="0">
                <a:solidFill>
                  <a:srgbClr val="000000"/>
                </a:solidFill>
              </a:rPr>
              <a:t>, raked and seeded Bio-Solids Compost.</a:t>
            </a:r>
            <a:endParaRPr lang="en-US" dirty="0"/>
          </a:p>
        </p:txBody>
      </p:sp>
      <p:sp>
        <p:nvSpPr>
          <p:cNvPr id="4" name="Slide Number Placeholder 3"/>
          <p:cNvSpPr>
            <a:spLocks noGrp="1"/>
          </p:cNvSpPr>
          <p:nvPr>
            <p:ph type="sldNum" sz="quarter" idx="10"/>
          </p:nvPr>
        </p:nvSpPr>
        <p:spPr/>
        <p:txBody>
          <a:bodyPr/>
          <a:lstStyle/>
          <a:p>
            <a:fld id="{C077FF9F-8A04-4B5F-80B9-8C9F179EA32C}" type="slidenum">
              <a:rPr lang="en-US" smtClean="0">
                <a:solidFill>
                  <a:prstClr val="black"/>
                </a:solidFill>
              </a:rPr>
              <a:pPr/>
              <a:t>23</a:t>
            </a:fld>
            <a:endParaRPr lang="en-US" dirty="0">
              <a:solidFill>
                <a:prstClr val="black"/>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Char char="•"/>
            </a:pPr>
            <a:r>
              <a:rPr lang="en-US" dirty="0" smtClean="0">
                <a:solidFill>
                  <a:srgbClr val="000000"/>
                </a:solidFill>
              </a:rPr>
              <a:t>Two Sedimentation Basins (Approximately 7000 cubic yard capacity) </a:t>
            </a:r>
            <a:r>
              <a:rPr lang="en-US" dirty="0" smtClean="0">
                <a:solidFill>
                  <a:srgbClr val="FF0000"/>
                </a:solidFill>
              </a:rPr>
              <a:t>Outlined in Red</a:t>
            </a:r>
          </a:p>
          <a:p>
            <a:pPr>
              <a:buFont typeface="Arial" pitchFamily="34" charset="0"/>
              <a:buChar char="•"/>
            </a:pPr>
            <a:endParaRPr lang="en-US" dirty="0" smtClean="0">
              <a:solidFill>
                <a:srgbClr val="000000"/>
              </a:solidFill>
            </a:endParaRPr>
          </a:p>
          <a:p>
            <a:pPr>
              <a:buFont typeface="Arial" pitchFamily="34" charset="0"/>
              <a:buChar char="•"/>
            </a:pPr>
            <a:r>
              <a:rPr lang="en-US" dirty="0" smtClean="0">
                <a:solidFill>
                  <a:srgbClr val="000000"/>
                </a:solidFill>
              </a:rPr>
              <a:t>“Filling and Silling” drainages entering Basin 1 (Approximately 750 ft)       </a:t>
            </a:r>
            <a:r>
              <a:rPr lang="en-US" dirty="0" smtClean="0">
                <a:solidFill>
                  <a:srgbClr val="00B0F0"/>
                </a:solidFill>
              </a:rPr>
              <a:t>Hashed Blue Area</a:t>
            </a:r>
          </a:p>
          <a:p>
            <a:pPr>
              <a:buFont typeface="Arial" pitchFamily="34" charset="0"/>
              <a:buChar char="•"/>
            </a:pPr>
            <a:endParaRPr lang="en-US" dirty="0" smtClean="0">
              <a:solidFill>
                <a:srgbClr val="000000"/>
              </a:solidFill>
            </a:endParaRPr>
          </a:p>
          <a:p>
            <a:pPr>
              <a:buFont typeface="Arial" pitchFamily="34" charset="0"/>
              <a:buChar char="•"/>
            </a:pPr>
            <a:r>
              <a:rPr lang="en-US" dirty="0" smtClean="0">
                <a:solidFill>
                  <a:srgbClr val="000000"/>
                </a:solidFill>
              </a:rPr>
              <a:t>“Filling and Silling” drainage between Basins 1 and 2 (Approximately 1200 ft) </a:t>
            </a:r>
            <a:r>
              <a:rPr lang="en-US" dirty="0" smtClean="0">
                <a:solidFill>
                  <a:srgbClr val="00B0F0"/>
                </a:solidFill>
              </a:rPr>
              <a:t>Hashed Blue Area</a:t>
            </a:r>
          </a:p>
          <a:p>
            <a:pPr>
              <a:buFont typeface="Arial" pitchFamily="34" charset="0"/>
              <a:buChar char="•"/>
            </a:pPr>
            <a:endParaRPr lang="en-US" dirty="0" smtClean="0">
              <a:solidFill>
                <a:srgbClr val="000000"/>
              </a:solidFill>
            </a:endParaRPr>
          </a:p>
          <a:p>
            <a:pPr>
              <a:buFont typeface="Arial" pitchFamily="34" charset="0"/>
              <a:buChar char="•"/>
            </a:pPr>
            <a:r>
              <a:rPr lang="en-US" dirty="0" smtClean="0">
                <a:solidFill>
                  <a:srgbClr val="000000"/>
                </a:solidFill>
              </a:rPr>
              <a:t>Contour logs where applicable</a:t>
            </a:r>
          </a:p>
          <a:p>
            <a:pPr>
              <a:buFont typeface="Arial" pitchFamily="34" charset="0"/>
              <a:buChar char="•"/>
            </a:pPr>
            <a:endParaRPr lang="en-US" dirty="0" smtClean="0">
              <a:solidFill>
                <a:srgbClr val="000000"/>
              </a:solidFill>
            </a:endParaRPr>
          </a:p>
          <a:p>
            <a:pPr>
              <a:buFont typeface="Arial" pitchFamily="34" charset="0"/>
              <a:buChar char="•"/>
            </a:pPr>
            <a:r>
              <a:rPr lang="en-US" dirty="0" smtClean="0">
                <a:solidFill>
                  <a:srgbClr val="000000"/>
                </a:solidFill>
              </a:rPr>
              <a:t>Cost to date:  $189k</a:t>
            </a:r>
          </a:p>
          <a:p>
            <a:endParaRPr lang="en-US" dirty="0"/>
          </a:p>
        </p:txBody>
      </p:sp>
      <p:sp>
        <p:nvSpPr>
          <p:cNvPr id="4" name="Slide Number Placeholder 3"/>
          <p:cNvSpPr>
            <a:spLocks noGrp="1"/>
          </p:cNvSpPr>
          <p:nvPr>
            <p:ph type="sldNum" sz="quarter" idx="10"/>
          </p:nvPr>
        </p:nvSpPr>
        <p:spPr/>
        <p:txBody>
          <a:bodyPr/>
          <a:lstStyle/>
          <a:p>
            <a:fld id="{C077FF9F-8A04-4B5F-80B9-8C9F179EA32C}" type="slidenum">
              <a:rPr lang="en-US" smtClean="0">
                <a:solidFill>
                  <a:prstClr val="black"/>
                </a:solidFill>
              </a:rPr>
              <a:pPr/>
              <a:t>25</a:t>
            </a:fld>
            <a:endParaRPr lang="en-US" dirty="0">
              <a:solidFill>
                <a:prstClr val="black"/>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On Tuesday, June 26</a:t>
            </a:r>
            <a:r>
              <a:rPr lang="en-US" baseline="30000" dirty="0" smtClean="0"/>
              <a:t>th</a:t>
            </a:r>
            <a:r>
              <a:rPr lang="en-US" dirty="0" smtClean="0"/>
              <a:t> ,</a:t>
            </a:r>
            <a:r>
              <a:rPr lang="en-US" baseline="0" dirty="0" smtClean="0"/>
              <a:t> the winds intensified and changed direction to be out of the west.  T</a:t>
            </a:r>
            <a:r>
              <a:rPr lang="en-US" dirty="0" smtClean="0"/>
              <a:t>he fire responds by more than tripling</a:t>
            </a:r>
            <a:r>
              <a:rPr lang="en-US" baseline="0" dirty="0" smtClean="0"/>
              <a:t> in size toward Colorado Springs. </a:t>
            </a:r>
            <a:endParaRPr lang="en-US" dirty="0"/>
          </a:p>
        </p:txBody>
      </p:sp>
      <p:sp>
        <p:nvSpPr>
          <p:cNvPr id="4" name="Slide Number Placeholder 3"/>
          <p:cNvSpPr>
            <a:spLocks noGrp="1"/>
          </p:cNvSpPr>
          <p:nvPr>
            <p:ph type="sldNum" sz="quarter" idx="10"/>
          </p:nvPr>
        </p:nvSpPr>
        <p:spPr/>
        <p:txBody>
          <a:bodyPr/>
          <a:lstStyle/>
          <a:p>
            <a:fld id="{9184820C-5E69-4365-86EE-0D95DEF27539}" type="slidenum">
              <a:rPr lang="en-US" smtClean="0"/>
              <a:pPr/>
              <a:t>3</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On Tuesday, June 26</a:t>
            </a:r>
            <a:r>
              <a:rPr lang="en-US" baseline="30000" dirty="0" smtClean="0"/>
              <a:t>th</a:t>
            </a:r>
            <a:r>
              <a:rPr lang="en-US" dirty="0" smtClean="0"/>
              <a:t>, the fire attacked</a:t>
            </a:r>
            <a:r>
              <a:rPr lang="en-US" baseline="0" dirty="0" smtClean="0"/>
              <a:t> western neighborhoods in Colorado Springs burning 346 homes and killing two people becoming the most destructive wildfire in the state of Colorado.</a:t>
            </a:r>
            <a:endParaRPr lang="en-US" dirty="0"/>
          </a:p>
        </p:txBody>
      </p:sp>
      <p:sp>
        <p:nvSpPr>
          <p:cNvPr id="4" name="Slide Number Placeholder 3"/>
          <p:cNvSpPr>
            <a:spLocks noGrp="1"/>
          </p:cNvSpPr>
          <p:nvPr>
            <p:ph type="sldNum" sz="quarter" idx="10"/>
          </p:nvPr>
        </p:nvSpPr>
        <p:spPr/>
        <p:txBody>
          <a:bodyPr/>
          <a:lstStyle/>
          <a:p>
            <a:fld id="{9184820C-5E69-4365-86EE-0D95DEF27539}" type="slidenum">
              <a:rPr lang="en-US" smtClean="0"/>
              <a:pPr/>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0394AE3-9FA3-48BE-A5D5-35CAD70E7E54}" type="slidenum">
              <a:rPr lang="en-US"/>
              <a:pPr/>
              <a:t>5</a:t>
            </a:fld>
            <a:endParaRPr lang="en-US"/>
          </a:p>
        </p:txBody>
      </p:sp>
      <p:sp>
        <p:nvSpPr>
          <p:cNvPr id="17410" name="Rectangle 2"/>
          <p:cNvSpPr>
            <a:spLocks noGrp="1" noRot="1" noChangeAspect="1" noChangeArrowheads="1" noTextEdit="1"/>
          </p:cNvSpPr>
          <p:nvPr>
            <p:ph type="sldImg"/>
          </p:nvPr>
        </p:nvSpPr>
        <p:spPr>
          <a:ln/>
        </p:spPr>
      </p:sp>
      <p:sp>
        <p:nvSpPr>
          <p:cNvPr id="17411" name="Rectangle 3"/>
          <p:cNvSpPr>
            <a:spLocks noGrp="1" noChangeArrowheads="1"/>
          </p:cNvSpPr>
          <p:nvPr>
            <p:ph type="body" idx="1"/>
          </p:nvPr>
        </p:nvSpPr>
        <p:spPr/>
        <p:txBody>
          <a:bodyPr/>
          <a:lstStyle/>
          <a:p>
            <a:r>
              <a:rPr lang="en-US" dirty="0" smtClean="0"/>
              <a:t>The Waldo Canyon Fire burned approximately 18,247 acres within the foothills and mountains of the</a:t>
            </a:r>
          </a:p>
          <a:p>
            <a:r>
              <a:rPr lang="en-US" dirty="0" smtClean="0"/>
              <a:t>Rampart Range immediately northwest of Colorado Springs, Colorado in El Paso County. The fire</a:t>
            </a:r>
          </a:p>
          <a:p>
            <a:r>
              <a:rPr lang="en-US" dirty="0" smtClean="0"/>
              <a:t>perimeter in a general sense can be delineated by State Highway 24 on the southwest, Rampart Reservoir</a:t>
            </a:r>
          </a:p>
          <a:p>
            <a:r>
              <a:rPr lang="en-US" dirty="0" smtClean="0"/>
              <a:t>and West Monument Creek on the north and the foothills (in and around Centennial Expressway) along the</a:t>
            </a:r>
          </a:p>
          <a:p>
            <a:r>
              <a:rPr lang="en-US" dirty="0" smtClean="0"/>
              <a:t>east flank of the burned area.</a:t>
            </a:r>
            <a:r>
              <a:rPr lang="en-US" dirty="0"/>
              <a:t> </a:t>
            </a:r>
            <a:endParaRPr lang="en-US" dirty="0" smtClean="0"/>
          </a:p>
          <a:p>
            <a:endParaRPr lang="en-US" dirty="0" smtClean="0"/>
          </a:p>
          <a:p>
            <a:r>
              <a:rPr lang="en-US" dirty="0" smtClean="0"/>
              <a:t>Unfortunately, 346 private residences were destroyed in the fire. Fire ignition occurred on June 23, 2012,</a:t>
            </a:r>
          </a:p>
          <a:p>
            <a:r>
              <a:rPr lang="en-US" dirty="0" smtClean="0"/>
              <a:t>and it was contained on July 10, 2012. The fire burned primarily Ponderosa Pine and mixed-conifer stands.</a:t>
            </a:r>
          </a:p>
          <a:p>
            <a:r>
              <a:rPr lang="en-US" dirty="0" smtClean="0"/>
              <a:t>The burn area covers multiple tributaries to the Fountain Creek and Monument Creek watersheds that are</a:t>
            </a:r>
          </a:p>
          <a:p>
            <a:r>
              <a:rPr lang="en-US" dirty="0" smtClean="0"/>
              <a:t>tributary to the Arkansas River drainage.</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Lesson #1</a:t>
            </a:r>
            <a:r>
              <a:rPr lang="en-US" baseline="0" dirty="0" smtClean="0"/>
              <a:t> – Wildfire progression in general is variable and can be unpredictable and can become catastrophic in the the wildland-urban interface (WUI). </a:t>
            </a:r>
            <a:endParaRPr lang="en-US" dirty="0"/>
          </a:p>
        </p:txBody>
      </p:sp>
      <p:sp>
        <p:nvSpPr>
          <p:cNvPr id="4" name="Slide Number Placeholder 3"/>
          <p:cNvSpPr>
            <a:spLocks noGrp="1"/>
          </p:cNvSpPr>
          <p:nvPr>
            <p:ph type="sldNum" sz="quarter" idx="10"/>
          </p:nvPr>
        </p:nvSpPr>
        <p:spPr/>
        <p:txBody>
          <a:bodyPr/>
          <a:lstStyle/>
          <a:p>
            <a:fld id="{9184820C-5E69-4365-86EE-0D95DEF27539}" type="slidenum">
              <a:rPr lang="en-US" smtClean="0"/>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92911-946B-49D4-B3F1-472249A54E3E}" type="slidenum">
              <a:rPr lang="en-US"/>
              <a:pPr/>
              <a:t>9</a:t>
            </a:fld>
            <a:endParaRPr lang="en-US"/>
          </a:p>
        </p:txBody>
      </p:sp>
      <p:sp>
        <p:nvSpPr>
          <p:cNvPr id="19458" name="Rectangle 2"/>
          <p:cNvSpPr>
            <a:spLocks noGrp="1" noRot="1" noChangeAspect="1" noChangeArrowheads="1" noTextEdit="1"/>
          </p:cNvSpPr>
          <p:nvPr>
            <p:ph type="sldImg"/>
          </p:nvPr>
        </p:nvSpPr>
        <p:spPr>
          <a:ln/>
        </p:spPr>
      </p:sp>
      <p:sp>
        <p:nvSpPr>
          <p:cNvPr id="1945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More water is problematic</a:t>
            </a:r>
            <a:r>
              <a:rPr lang="en-US" baseline="0" dirty="0" smtClean="0"/>
              <a:t> when most of it comes off so quickly!</a:t>
            </a:r>
          </a:p>
          <a:p>
            <a:r>
              <a:rPr lang="en-US" baseline="0" dirty="0" smtClean="0"/>
              <a:t>Increases in 2-year storm flows.</a:t>
            </a:r>
          </a:p>
          <a:p>
            <a:r>
              <a:rPr lang="en-US" baseline="0" dirty="0" smtClean="0"/>
              <a:t>ID watersheds:</a:t>
            </a:r>
          </a:p>
          <a:p>
            <a:r>
              <a:rPr lang="en-US" baseline="0" dirty="0" smtClean="0"/>
              <a:t>Douglas Creek</a:t>
            </a:r>
          </a:p>
          <a:p>
            <a:r>
              <a:rPr lang="en-US" sz="1200" kern="1200" dirty="0" smtClean="0">
                <a:solidFill>
                  <a:schemeClr val="tx1"/>
                </a:solidFill>
                <a:latin typeface="Arial" charset="0"/>
                <a:ea typeface="+mn-ea"/>
                <a:cs typeface="+mn-cs"/>
              </a:rPr>
              <a:t>L - Camp Cr (Queens Canyon)(8.07mi2); pre-fire: 270.3 c.f.s.; post-fire: 1586.3</a:t>
            </a:r>
            <a:r>
              <a:rPr lang="en-US" sz="1200" kern="1200" baseline="0" dirty="0" smtClean="0">
                <a:solidFill>
                  <a:schemeClr val="tx1"/>
                </a:solidFill>
                <a:latin typeface="Arial" charset="0"/>
                <a:ea typeface="+mn-ea"/>
                <a:cs typeface="+mn-cs"/>
              </a:rPr>
              <a:t> c.f.s.</a:t>
            </a:r>
            <a:endParaRPr lang="en-US" sz="1200" kern="1200" dirty="0" smtClean="0">
              <a:solidFill>
                <a:schemeClr val="tx1"/>
              </a:solidFill>
              <a:latin typeface="Arial" charset="0"/>
              <a:ea typeface="+mn-ea"/>
              <a:cs typeface="+mn-cs"/>
            </a:endParaRPr>
          </a:p>
          <a:p>
            <a:r>
              <a:rPr lang="en-US" sz="1200" kern="1200" dirty="0" smtClean="0">
                <a:solidFill>
                  <a:schemeClr val="tx1"/>
                </a:solidFill>
                <a:latin typeface="Arial" charset="0"/>
                <a:ea typeface="+mn-ea"/>
                <a:cs typeface="+mn-cs"/>
              </a:rPr>
              <a:t>486.8%</a:t>
            </a:r>
          </a:p>
          <a:p>
            <a:r>
              <a:rPr lang="en-US" sz="1200" kern="1200" dirty="0" smtClean="0">
                <a:solidFill>
                  <a:schemeClr val="tx1"/>
                </a:solidFill>
                <a:latin typeface="Arial" charset="0"/>
                <a:ea typeface="+mn-ea"/>
                <a:cs typeface="+mn-cs"/>
              </a:rPr>
              <a:t>5.9x</a:t>
            </a:r>
          </a:p>
          <a:p>
            <a:endParaRPr lang="en-US" dirty="0" smtClean="0"/>
          </a:p>
          <a:p>
            <a:r>
              <a:rPr lang="en-US" sz="1200" kern="1200" dirty="0" smtClean="0">
                <a:solidFill>
                  <a:schemeClr val="tx1"/>
                </a:solidFill>
                <a:latin typeface="Arial" charset="0"/>
                <a:ea typeface="+mn-ea"/>
                <a:cs typeface="+mn-cs"/>
              </a:rPr>
              <a:t>J - Fountain Creek above Manitou </a:t>
            </a:r>
            <a:r>
              <a:rPr lang="en-US" sz="1200" kern="1200" dirty="0" err="1" smtClean="0">
                <a:solidFill>
                  <a:schemeClr val="tx1"/>
                </a:solidFill>
                <a:latin typeface="Arial" charset="0"/>
                <a:ea typeface="+mn-ea"/>
                <a:cs typeface="+mn-cs"/>
              </a:rPr>
              <a:t>Spgs</a:t>
            </a:r>
            <a:r>
              <a:rPr lang="en-US" sz="1200" kern="1200" dirty="0" smtClean="0">
                <a:solidFill>
                  <a:schemeClr val="tx1"/>
                </a:solidFill>
                <a:latin typeface="Arial" charset="0"/>
                <a:ea typeface="+mn-ea"/>
                <a:cs typeface="+mn-cs"/>
              </a:rPr>
              <a:t>*(68.3mi2); pre-fire: 988.7 c.f.s.; post-fire: 1632.7 c.f.s.; 65.1% increase; magnitude of</a:t>
            </a:r>
            <a:r>
              <a:rPr lang="en-US" sz="1200" kern="1200" baseline="0" dirty="0" smtClean="0">
                <a:solidFill>
                  <a:schemeClr val="tx1"/>
                </a:solidFill>
                <a:latin typeface="Arial" charset="0"/>
                <a:ea typeface="+mn-ea"/>
                <a:cs typeface="+mn-cs"/>
              </a:rPr>
              <a:t> increase </a:t>
            </a:r>
            <a:r>
              <a:rPr lang="en-US" sz="1200" kern="1200" dirty="0" smtClean="0">
                <a:solidFill>
                  <a:schemeClr val="tx1"/>
                </a:solidFill>
                <a:latin typeface="Arial" charset="0"/>
                <a:ea typeface="+mn-ea"/>
                <a:cs typeface="+mn-cs"/>
              </a:rPr>
              <a:t>1.7x</a:t>
            </a:r>
          </a:p>
          <a:p>
            <a:endParaRPr lang="en-US" dirty="0"/>
          </a:p>
        </p:txBody>
      </p:sp>
      <p:sp>
        <p:nvSpPr>
          <p:cNvPr id="4" name="Slide Number Placeholder 3"/>
          <p:cNvSpPr>
            <a:spLocks noGrp="1"/>
          </p:cNvSpPr>
          <p:nvPr>
            <p:ph type="sldNum" sz="quarter" idx="10"/>
          </p:nvPr>
        </p:nvSpPr>
        <p:spPr/>
        <p:txBody>
          <a:bodyPr/>
          <a:lstStyle/>
          <a:p>
            <a:fld id="{9184820C-5E69-4365-86EE-0D95DEF27539}" type="slidenum">
              <a:rPr lang="en-US" smtClean="0"/>
              <a:pPr/>
              <a:t>10</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184820C-5E69-4365-86EE-0D95DEF27539}" type="slidenum">
              <a:rPr lang="en-US" smtClean="0"/>
              <a:pPr/>
              <a:t>11</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3079" name="Picture 7" descr="csuppt_highres"/>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3074" name="Rectangle 2"/>
          <p:cNvSpPr>
            <a:spLocks noGrp="1" noChangeArrowheads="1"/>
          </p:cNvSpPr>
          <p:nvPr>
            <p:ph type="ctrTitle"/>
          </p:nvPr>
        </p:nvSpPr>
        <p:spPr>
          <a:xfrm>
            <a:off x="685800" y="2130425"/>
            <a:ext cx="7772400" cy="1470025"/>
          </a:xfrm>
        </p:spPr>
        <p:txBody>
          <a:bodyPr/>
          <a:lstStyle>
            <a:lvl1pPr>
              <a:defRPr/>
            </a:lvl1pPr>
          </a:lstStyle>
          <a:p>
            <a:r>
              <a:rPr lang="en-US" smtClean="0"/>
              <a:t>Click to edit Master title style</a:t>
            </a:r>
            <a:endParaRPr lang="en-US"/>
          </a:p>
        </p:txBody>
      </p:sp>
      <p:sp>
        <p:nvSpPr>
          <p:cNvPr id="3075"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smtClean="0"/>
              <a:t>Click to edit Master subtitle style</a:t>
            </a: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7CBA6B47-9358-48E6-9038-BA113584C500}" type="slidenum">
              <a:rPr lang="en-US"/>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0"/>
            <a:ext cx="2057400" cy="52117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914400"/>
            <a:ext cx="6019800" cy="52117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8487B628-1DD8-4619-9414-8E3DFC201F45}" type="slidenum">
              <a:rPr lang="en-US"/>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Title 27"/>
          <p:cNvSpPr>
            <a:spLocks noGrp="1"/>
          </p:cNvSpPr>
          <p:nvPr>
            <p:ph type="ctrTitle"/>
          </p:nvPr>
        </p:nvSpPr>
        <p:spPr>
          <a:xfrm>
            <a:off x="457200" y="1433732"/>
            <a:ext cx="8305800" cy="1981200"/>
          </a:xfrm>
          <a:ln w="6350" cap="rnd">
            <a:noFill/>
          </a:ln>
        </p:spPr>
        <p:txBody>
          <a:bodyPr anchor="b" anchorCtr="0">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kumimoji="0" lang="en-US" smtClean="0"/>
              <a:t>Click to edit Master title style</a:t>
            </a:r>
            <a:endParaRPr kumimoji="0" lang="en-US"/>
          </a:p>
        </p:txBody>
      </p:sp>
      <p:cxnSp>
        <p:nvCxnSpPr>
          <p:cNvPr id="8" name="Straight Connector 7"/>
          <p:cNvCxnSpPr/>
          <p:nvPr/>
        </p:nvCxnSpPr>
        <p:spPr>
          <a:xfrm>
            <a:off x="1463626"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708574"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14" name="Oval 13"/>
          <p:cNvSpPr/>
          <p:nvPr/>
        </p:nvSpPr>
        <p:spPr>
          <a:xfrm>
            <a:off x="4540348" y="3526302"/>
            <a:ext cx="45720" cy="45720"/>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rtlCol="0" anchor="ctr"/>
          <a:lstStyle/>
          <a:p>
            <a:pPr algn="ctr" eaLnBrk="1" latinLnBrk="0" hangingPunct="1"/>
            <a:endParaRPr kumimoji="0" lang="en-US"/>
          </a:p>
        </p:txBody>
      </p:sp>
      <p:sp>
        <p:nvSpPr>
          <p:cNvPr id="15" name="Date Placeholder 14"/>
          <p:cNvSpPr>
            <a:spLocks noGrp="1"/>
          </p:cNvSpPr>
          <p:nvPr>
            <p:ph type="dt" sz="half" idx="10"/>
          </p:nvPr>
        </p:nvSpPr>
        <p:spPr/>
        <p:txBody>
          <a:bodyPr/>
          <a:lstStyle/>
          <a:p>
            <a:endParaRPr lang="en-US"/>
          </a:p>
        </p:txBody>
      </p:sp>
      <p:sp>
        <p:nvSpPr>
          <p:cNvPr id="16" name="Slide Number Placeholder 15"/>
          <p:cNvSpPr>
            <a:spLocks noGrp="1"/>
          </p:cNvSpPr>
          <p:nvPr>
            <p:ph type="sldNum" sz="quarter" idx="11"/>
          </p:nvPr>
        </p:nvSpPr>
        <p:spPr/>
        <p:txBody>
          <a:bodyPr/>
          <a:lstStyle/>
          <a:p>
            <a:fld id="{D2E57653-3E58-4892-A7ED-712530ACC680}" type="slidenum">
              <a:rPr kumimoji="0" lang="en-US" smtClean="0"/>
              <a:pPr/>
              <a:t>‹#›</a:t>
            </a:fld>
            <a:endParaRPr kumimoji="0" lang="en-US"/>
          </a:p>
        </p:txBody>
      </p:sp>
      <p:sp>
        <p:nvSpPr>
          <p:cNvPr id="17" name="Footer Placeholder 16"/>
          <p:cNvSpPr>
            <a:spLocks noGrp="1"/>
          </p:cNvSpPr>
          <p:nvPr>
            <p:ph type="ftr" sz="quarter" idx="12"/>
          </p:nvPr>
        </p:nvSpPr>
        <p:spPr/>
        <p:txBody>
          <a:bodyPr/>
          <a:lstStyle/>
          <a:p>
            <a:endParaRPr kumimoji="0"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4" name="Date Placeholder 13"/>
          <p:cNvSpPr>
            <a:spLocks noGrp="1"/>
          </p:cNvSpPr>
          <p:nvPr>
            <p:ph type="dt" sz="half" idx="14"/>
          </p:nvPr>
        </p:nvSpPr>
        <p:spPr/>
        <p:txBody>
          <a:bodyPr/>
          <a:lstStyle/>
          <a:p>
            <a:endParaRPr lang="en-US"/>
          </a:p>
        </p:txBody>
      </p:sp>
      <p:sp>
        <p:nvSpPr>
          <p:cNvPr id="15" name="Slide Number Placeholder 14"/>
          <p:cNvSpPr>
            <a:spLocks noGrp="1"/>
          </p:cNvSpPr>
          <p:nvPr>
            <p:ph type="sldNum" sz="quarter" idx="15"/>
          </p:nvPr>
        </p:nvSpPr>
        <p:spPr/>
        <p:txBody>
          <a:bodyPr/>
          <a:lstStyle>
            <a:lvl1pPr algn="ctr">
              <a:defRPr/>
            </a:lvl1pPr>
          </a:lstStyle>
          <a:p>
            <a:fld id="{CE7BFB8E-35C7-4205-A0DF-C4F0B12CE9BC}" type="slidenum">
              <a:rPr lang="en-US" smtClean="0"/>
              <a:pPr/>
              <a:t>‹#›</a:t>
            </a:fld>
            <a:endParaRPr lang="en-US"/>
          </a:p>
        </p:txBody>
      </p:sp>
      <p:sp>
        <p:nvSpPr>
          <p:cNvPr id="16" name="Footer Placeholder 15"/>
          <p:cNvSpPr>
            <a:spLocks noGrp="1"/>
          </p:cNvSpPr>
          <p:nvPr>
            <p:ph type="ftr" sz="quarter" idx="16"/>
          </p:nvPr>
        </p:nvSpPr>
        <p:spPr/>
        <p:txBody>
          <a:bodyPr/>
          <a:lstStyle/>
          <a:p>
            <a:endParaRPr kumimoji="0" lang="en-US"/>
          </a:p>
        </p:txBody>
      </p:sp>
      <p:sp>
        <p:nvSpPr>
          <p:cNvPr id="17" name="Title 16"/>
          <p:cNvSpPr>
            <a:spLocks noGrp="1"/>
          </p:cNvSpPr>
          <p:nvPr>
            <p:ph type="title"/>
          </p:nvPr>
        </p:nvSpPr>
        <p:spPr/>
        <p:txBody>
          <a:bodyPr rtlCol="0" anchor="b" anchorCtr="0"/>
          <a:lstStyle/>
          <a:p>
            <a:r>
              <a:rPr kumimoji="0" lang="en-US" smtClean="0"/>
              <a:t>Click to edit Master title style</a:t>
            </a:r>
            <a:endParaRPr kumimoji="0"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kumimoji="0" lang="en-US"/>
          </a:p>
        </p:txBody>
      </p:sp>
      <p:sp>
        <p:nvSpPr>
          <p:cNvPr id="6" name="Slide Number Placeholder 5"/>
          <p:cNvSpPr>
            <a:spLocks noGrp="1"/>
          </p:cNvSpPr>
          <p:nvPr>
            <p:ph type="sldNum" sz="quarter" idx="12"/>
          </p:nvPr>
        </p:nvSpPr>
        <p:spPr/>
        <p:txBody>
          <a:bodyPr/>
          <a:lstStyle/>
          <a:p>
            <a:fld id="{E3D0A6EA-6259-4917-807D-2479DDD34805}" type="slidenum">
              <a:rPr lang="en-US" smtClean="0"/>
              <a:pPr/>
              <a:t>‹#›</a:t>
            </a:fld>
            <a:endParaRPr lang="en-US"/>
          </a:p>
        </p:txBody>
      </p: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685800" y="4958864"/>
            <a:ext cx="7924800" cy="984736"/>
          </a:xfrm>
        </p:spPr>
        <p:txBody>
          <a:bodyPr anchor="t"/>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cxnSp>
        <p:nvCxnSpPr>
          <p:cNvPr id="7" name="Straight Connector 6"/>
          <p:cNvCxnSpPr/>
          <p:nvPr/>
        </p:nvCxnSpPr>
        <p:spPr>
          <a:xfrm>
            <a:off x="685800" y="4916992"/>
            <a:ext cx="7924800" cy="4301"/>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kumimoji="0" lang="en-US"/>
          </a:p>
        </p:txBody>
      </p:sp>
      <p:sp>
        <p:nvSpPr>
          <p:cNvPr id="7" name="Slide Number Placeholder 6"/>
          <p:cNvSpPr>
            <a:spLocks noGrp="1"/>
          </p:cNvSpPr>
          <p:nvPr>
            <p:ph type="sldNum" sz="quarter" idx="12"/>
          </p:nvPr>
        </p:nvSpPr>
        <p:spPr/>
        <p:txBody>
          <a:bodyPr/>
          <a:lstStyle/>
          <a:p>
            <a:fld id="{9A7E8D09-A23E-479C-BA50-03309E798BD1}" type="slidenum">
              <a:rPr lang="en-US" smtClean="0"/>
              <a:pPr/>
              <a:t>‹#›</a:t>
            </a:fld>
            <a:endParaRPr lang="en-US"/>
          </a:p>
        </p:txBody>
      </p:sp>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11" name="Content Placeholder 10"/>
          <p:cNvSpPr>
            <a:spLocks noGrp="1"/>
          </p:cNvSpPr>
          <p:nvPr>
            <p:ph sz="half" idx="1"/>
          </p:nvPr>
        </p:nvSpPr>
        <p:spPr>
          <a:xfrm>
            <a:off x="457200" y="1524000"/>
            <a:ext cx="4059936"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half" idx="2"/>
          </p:nvPr>
        </p:nvSpPr>
        <p:spPr>
          <a:xfrm>
            <a:off x="4648200" y="1524000"/>
            <a:ext cx="4059936"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p:txBody>
          <a:bodyPr/>
          <a:lstStyle/>
          <a:p>
            <a:fld id="{0E450AEA-F037-412B-AE69-34D82FF0092B}" type="slidenum">
              <a:rPr lang="en-US" smtClean="0"/>
              <a:pPr/>
              <a:t>‹#›</a:t>
            </a:fld>
            <a:endParaRPr lang="en-US"/>
          </a:p>
        </p:txBody>
      </p:sp>
      <p:sp>
        <p:nvSpPr>
          <p:cNvPr id="8" name="Footer Placeholder 7"/>
          <p:cNvSpPr>
            <a:spLocks noGrp="1"/>
          </p:cNvSpPr>
          <p:nvPr>
            <p:ph type="ftr" sz="quarter" idx="11"/>
          </p:nvPr>
        </p:nvSpPr>
        <p:spPr/>
        <p:txBody>
          <a:bodyPr/>
          <a:lstStyle/>
          <a:p>
            <a:endParaRPr kumimoji="0" lang="en-US"/>
          </a:p>
        </p:txBody>
      </p:sp>
      <p:sp>
        <p:nvSpPr>
          <p:cNvPr id="7" name="Date Placeholder 6"/>
          <p:cNvSpPr>
            <a:spLocks noGrp="1"/>
          </p:cNvSpPr>
          <p:nvPr>
            <p:ph type="dt" sz="half" idx="10"/>
          </p:nvPr>
        </p:nvSpPr>
        <p:spPr/>
        <p:txBody>
          <a:bodyPr/>
          <a:lstStyle/>
          <a:p>
            <a:endParaRPr lang="en-US"/>
          </a:p>
        </p:txBody>
      </p: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34" name="Content Placeholder 33"/>
          <p:cNvSpPr>
            <a:spLocks noGrp="1"/>
          </p:cNvSpPr>
          <p:nvPr>
            <p:ph sz="quarter" idx="4"/>
          </p:nvPr>
        </p:nvSpPr>
        <p:spPr>
          <a:xfrm>
            <a:off x="4649788" y="2201896"/>
            <a:ext cx="4038600" cy="391363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 name="Title 1"/>
          <p:cNvSpPr>
            <a:spLocks noGrp="1"/>
          </p:cNvSpPr>
          <p:nvPr>
            <p:ph type="title"/>
          </p:nvPr>
        </p:nvSpPr>
        <p:spPr>
          <a:xfrm>
            <a:off x="457200" y="155448"/>
            <a:ext cx="8229600" cy="1143000"/>
          </a:xfrm>
        </p:spPr>
        <p:txBody>
          <a:bodyPr anchor="b" anchorCtr="0"/>
          <a:lstStyle>
            <a:lvl1pPr>
              <a:defRPr/>
            </a:lvl1pPr>
          </a:lstStyle>
          <a:p>
            <a:r>
              <a:rPr kumimoji="0" lang="en-US" smtClean="0"/>
              <a:t>Click to edit Master title style</a:t>
            </a:r>
            <a:endParaRPr kumimoji="0" lang="en-US"/>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cxnSp>
        <p:nvCxnSpPr>
          <p:cNvPr id="10" name="Straight Connector 9"/>
          <p:cNvCxnSpPr/>
          <p:nvPr/>
        </p:nvCxnSpPr>
        <p:spPr>
          <a:xfrm>
            <a:off x="562945"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4754880"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kumimoji="0" lang="en-US"/>
          </a:p>
        </p:txBody>
      </p:sp>
      <p:sp>
        <p:nvSpPr>
          <p:cNvPr id="5" name="Slide Number Placeholder 4"/>
          <p:cNvSpPr>
            <a:spLocks noGrp="1"/>
          </p:cNvSpPr>
          <p:nvPr>
            <p:ph type="sldNum" sz="quarter" idx="12"/>
          </p:nvPr>
        </p:nvSpPr>
        <p:spPr/>
        <p:txBody>
          <a:bodyPr/>
          <a:lstStyle/>
          <a:p>
            <a:fld id="{2F367978-7BB6-4F0A-9D54-EB2CF232C577}" type="slidenum">
              <a:rPr lang="en-US" smtClean="0"/>
              <a:pPr/>
              <a:t>‹#›</a:t>
            </a:fld>
            <a:endParaRPr lang="en-US"/>
          </a:p>
        </p:txBody>
      </p:sp>
      <p:sp>
        <p:nvSpPr>
          <p:cNvPr id="2" name="Title 1"/>
          <p:cNvSpPr>
            <a:spLocks noGrp="1"/>
          </p:cNvSpPr>
          <p:nvPr>
            <p:ph type="title"/>
          </p:nvPr>
        </p:nvSpPr>
        <p:spPr/>
        <p:txBody>
          <a:bodyPr/>
          <a:lstStyle/>
          <a:p>
            <a:r>
              <a:rPr kumimoji="0" lang="en-US" smtClean="0"/>
              <a:t>Click to edit Master title style</a:t>
            </a:r>
            <a:endParaRPr kumimoji="0"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3" name="Text Placeholder 2"/>
          <p:cNvSpPr>
            <a:spLocks noGrp="1"/>
          </p:cNvSpPr>
          <p:nvPr>
            <p:ph type="body" idx="2"/>
          </p:nvPr>
        </p:nvSpPr>
        <p:spPr>
          <a:xfrm>
            <a:off x="6781800" y="1600200"/>
            <a:ext cx="1984248" cy="3733800"/>
          </a:xfrm>
        </p:spPr>
        <p:txBody>
          <a:bodyPr tIns="45720" bIns="45720" anchor="t" anchorCtr="0"/>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31" name="Title 30"/>
          <p:cNvSpPr>
            <a:spLocks noGrp="1"/>
          </p:cNvSpPr>
          <p:nvPr>
            <p:ph type="title"/>
          </p:nvPr>
        </p:nvSpPr>
        <p:spPr>
          <a:xfrm>
            <a:off x="6781800" y="457200"/>
            <a:ext cx="19812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en-US" smtClean="0"/>
              <a:t>Click to edit Master title style</a:t>
            </a:r>
            <a:endParaRPr kumimoji="0" lang="en-US"/>
          </a:p>
        </p:txBody>
      </p:sp>
      <p:sp>
        <p:nvSpPr>
          <p:cNvPr id="8" name="Date Placeholder 7"/>
          <p:cNvSpPr>
            <a:spLocks noGrp="1"/>
          </p:cNvSpPr>
          <p:nvPr>
            <p:ph type="dt" sz="half" idx="14"/>
          </p:nvPr>
        </p:nvSpPr>
        <p:spPr/>
        <p:txBody>
          <a:bodyPr/>
          <a:lstStyle/>
          <a:p>
            <a:endParaRPr lang="en-US"/>
          </a:p>
        </p:txBody>
      </p:sp>
      <p:sp>
        <p:nvSpPr>
          <p:cNvPr id="9" name="Slide Number Placeholder 8"/>
          <p:cNvSpPr>
            <a:spLocks noGrp="1"/>
          </p:cNvSpPr>
          <p:nvPr>
            <p:ph type="sldNum" sz="quarter" idx="15"/>
          </p:nvPr>
        </p:nvSpPr>
        <p:spPr/>
        <p:txBody>
          <a:bodyPr/>
          <a:lstStyle/>
          <a:p>
            <a:fld id="{15DA86FF-88EC-4396-8700-195BC1F91406}" type="slidenum">
              <a:rPr lang="en-US" smtClean="0"/>
              <a:pPr/>
              <a:t>‹#›</a:t>
            </a:fld>
            <a:endParaRPr lang="en-US"/>
          </a:p>
        </p:txBody>
      </p:sp>
      <p:sp>
        <p:nvSpPr>
          <p:cNvPr id="10" name="Footer Placeholder 9"/>
          <p:cNvSpPr>
            <a:spLocks noGrp="1"/>
          </p:cNvSpPr>
          <p:nvPr>
            <p:ph type="ftr" sz="quarter" idx="16"/>
          </p:nvPr>
        </p:nvSpPr>
        <p:spPr/>
        <p:txBody>
          <a:bodyPr/>
          <a:lstStyle/>
          <a:p>
            <a:endParaRPr kumimoji="0"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CE7BFB8E-35C7-4205-A0DF-C4F0B12CE9BC}" type="slidenum">
              <a:rPr lang="en-US"/>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lstStyle>
            <a:lvl1pPr marL="0" indent="0">
              <a:buNone/>
              <a:defRPr sz="3200">
                <a:solidFill>
                  <a:schemeClr val="bg1"/>
                </a:solidFill>
              </a:defRPr>
            </a:lvl1pPr>
          </a:lstStyle>
          <a:p>
            <a:r>
              <a:rPr kumimoji="0" lang="en-US" smtClean="0"/>
              <a:t>Click icon to add picture</a:t>
            </a:r>
            <a:endParaRPr kumimoji="0" lang="en-US"/>
          </a:p>
        </p:txBody>
      </p:sp>
      <p:sp>
        <p:nvSpPr>
          <p:cNvPr id="4" name="Text Placeholder 3"/>
          <p:cNvSpPr>
            <a:spLocks noGrp="1"/>
          </p:cNvSpPr>
          <p:nvPr>
            <p:ph type="body" sz="half" idx="2"/>
          </p:nvPr>
        </p:nvSpPr>
        <p:spPr>
          <a:xfrm>
            <a:off x="6629400" y="1600200"/>
            <a:ext cx="2057400" cy="4419600"/>
          </a:xfrm>
        </p:spPr>
        <p:txBody>
          <a:bodyPr anchor="t" anchorCtr="0"/>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8" name="Date Placeholder 7"/>
          <p:cNvSpPr>
            <a:spLocks noGrp="1"/>
          </p:cNvSpPr>
          <p:nvPr>
            <p:ph type="dt" sz="half" idx="10"/>
          </p:nvPr>
        </p:nvSpPr>
        <p:spPr/>
        <p:txBody>
          <a:bodyPr/>
          <a:lstStyle/>
          <a:p>
            <a:endParaRPr lang="en-US"/>
          </a:p>
        </p:txBody>
      </p:sp>
      <p:sp>
        <p:nvSpPr>
          <p:cNvPr id="9" name="Slide Number Placeholder 8"/>
          <p:cNvSpPr>
            <a:spLocks noGrp="1"/>
          </p:cNvSpPr>
          <p:nvPr>
            <p:ph type="sldNum" sz="quarter" idx="11"/>
          </p:nvPr>
        </p:nvSpPr>
        <p:spPr/>
        <p:txBody>
          <a:bodyPr/>
          <a:lstStyle/>
          <a:p>
            <a:fld id="{C9379F2D-8478-42F8-B516-1BA2A33156F8}" type="slidenum">
              <a:rPr lang="en-US" smtClean="0"/>
              <a:pPr/>
              <a:t>‹#›</a:t>
            </a:fld>
            <a:endParaRPr lang="en-US"/>
          </a:p>
        </p:txBody>
      </p:sp>
      <p:sp>
        <p:nvSpPr>
          <p:cNvPr id="10" name="Footer Placeholder 9"/>
          <p:cNvSpPr>
            <a:spLocks noGrp="1"/>
          </p:cNvSpPr>
          <p:nvPr>
            <p:ph type="ftr" sz="quarter" idx="12"/>
          </p:nvPr>
        </p:nvSpPr>
        <p:spPr/>
        <p:txBody>
          <a:bodyPr/>
          <a:lstStyle/>
          <a:p>
            <a:endParaRPr kumimoji="0"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kumimoji="0" lang="en-US"/>
          </a:p>
        </p:txBody>
      </p:sp>
      <p:sp>
        <p:nvSpPr>
          <p:cNvPr id="6" name="Slide Number Placeholder 5"/>
          <p:cNvSpPr>
            <a:spLocks noGrp="1"/>
          </p:cNvSpPr>
          <p:nvPr>
            <p:ph type="sldNum" sz="quarter" idx="12"/>
          </p:nvPr>
        </p:nvSpPr>
        <p:spPr/>
        <p:txBody>
          <a:bodyPr/>
          <a:lstStyle/>
          <a:p>
            <a:fld id="{7CBA6B47-9358-48E6-9038-BA113584C500}" type="slidenum">
              <a:rPr lang="en-US" smtClean="0"/>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kumimoji="0" lang="en-US"/>
          </a:p>
        </p:txBody>
      </p:sp>
      <p:sp>
        <p:nvSpPr>
          <p:cNvPr id="6" name="Slide Number Placeholder 5"/>
          <p:cNvSpPr>
            <a:spLocks noGrp="1"/>
          </p:cNvSpPr>
          <p:nvPr>
            <p:ph type="sldNum" sz="quarter" idx="12"/>
          </p:nvPr>
        </p:nvSpPr>
        <p:spPr/>
        <p:txBody>
          <a:bodyPr/>
          <a:lstStyle/>
          <a:p>
            <a:fld id="{8487B628-1DD8-4619-9414-8E3DFC201F45}"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p:cNvSpPr>
          <p:nvPr>
            <p:ph type="sldNum" sz="quarter" idx="10"/>
          </p:nvPr>
        </p:nvSpPr>
        <p:spPr/>
        <p:txBody>
          <a:bodyPr/>
          <a:lstStyle>
            <a:lvl1pPr>
              <a:defRPr/>
            </a:lvl1pPr>
          </a:lstStyle>
          <a:p>
            <a:fld id="{E3D0A6EA-6259-4917-807D-2479DDD34805}" type="slidenum">
              <a:rPr lang="en-US"/>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2133600"/>
            <a:ext cx="4038600" cy="3992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2133600"/>
            <a:ext cx="4038600" cy="3992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p:txBody>
          <a:bodyPr/>
          <a:lstStyle>
            <a:lvl1pPr>
              <a:defRPr/>
            </a:lvl1pPr>
          </a:lstStyle>
          <a:p>
            <a:fld id="{9A7E8D09-A23E-479C-BA50-03309E798BD1}" type="slidenum">
              <a:rPr lang="en-US"/>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p:txBody>
          <a:bodyPr/>
          <a:lstStyle>
            <a:lvl1pPr>
              <a:defRPr/>
            </a:lvl1pPr>
          </a:lstStyle>
          <a:p>
            <a:fld id="{0E450AEA-F037-412B-AE69-34D82FF0092B}" type="slidenum">
              <a:rPr lang="en-US"/>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lvl1pPr>
              <a:defRPr/>
            </a:lvl1pPr>
          </a:lstStyle>
          <a:p>
            <a:fld id="{2F367978-7BB6-4F0A-9D54-EB2CF232C577}" type="slidenum">
              <a:rPr lang="en-US"/>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91F20A51-497C-4F38-85BE-947CF0DB0205}" type="slidenum">
              <a:rPr lang="en-US"/>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15DA86FF-88EC-4396-8700-195BC1F91406}" type="slidenum">
              <a:rPr lang="en-US"/>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C9379F2D-8478-42F8-B516-1BA2A33156F8}" type="slidenum">
              <a:rPr lang="en-US"/>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31" name="Picture 7" descr="csuppt_highres"/>
          <p:cNvPicPr>
            <a:picLocks noChangeAspect="1" noChangeArrowheads="1"/>
          </p:cNvPicPr>
          <p:nvPr/>
        </p:nvPicPr>
        <p:blipFill>
          <a:blip r:embed="rId13" cstate="print"/>
          <a:srcRect/>
          <a:stretch>
            <a:fillRect/>
          </a:stretch>
        </p:blipFill>
        <p:spPr bwMode="auto">
          <a:xfrm>
            <a:off x="0" y="0"/>
            <a:ext cx="9144000" cy="6858000"/>
          </a:xfrm>
          <a:prstGeom prst="rect">
            <a:avLst/>
          </a:prstGeom>
          <a:noFill/>
        </p:spPr>
      </p:pic>
      <p:sp>
        <p:nvSpPr>
          <p:cNvPr id="1026" name="Rectangle 2"/>
          <p:cNvSpPr>
            <a:spLocks noGrp="1" noChangeArrowheads="1"/>
          </p:cNvSpPr>
          <p:nvPr>
            <p:ph type="title"/>
          </p:nvPr>
        </p:nvSpPr>
        <p:spPr bwMode="auto">
          <a:xfrm>
            <a:off x="457200" y="914400"/>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Headline</a:t>
            </a:r>
          </a:p>
        </p:txBody>
      </p:sp>
      <p:sp>
        <p:nvSpPr>
          <p:cNvPr id="1027" name="Rectangle 3"/>
          <p:cNvSpPr>
            <a:spLocks noGrp="1" noChangeArrowheads="1"/>
          </p:cNvSpPr>
          <p:nvPr>
            <p:ph type="body" idx="1"/>
          </p:nvPr>
        </p:nvSpPr>
        <p:spPr bwMode="auto">
          <a:xfrm>
            <a:off x="457200" y="2133600"/>
            <a:ext cx="8229600" cy="39925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Bullet Point</a:t>
            </a:r>
          </a:p>
          <a:p>
            <a:pPr lvl="1"/>
            <a:r>
              <a:rPr lang="en-US" smtClean="0"/>
              <a:t>Bullet Point</a:t>
            </a:r>
          </a:p>
          <a:p>
            <a:pPr lvl="2"/>
            <a:r>
              <a:rPr lang="en-US" smtClean="0"/>
              <a:t>Bullet Point</a:t>
            </a:r>
          </a:p>
          <a:p>
            <a:pPr lvl="3"/>
            <a:r>
              <a:rPr lang="en-US" smtClean="0"/>
              <a:t>Bullet Point</a:t>
            </a:r>
          </a:p>
          <a:p>
            <a:pPr lvl="4"/>
            <a:r>
              <a:rPr lang="en-US" smtClean="0"/>
              <a:t>Bullet Point</a:t>
            </a:r>
          </a:p>
        </p:txBody>
      </p:sp>
      <p:sp>
        <p:nvSpPr>
          <p:cNvPr id="1034" name="Rectangle 10"/>
          <p:cNvSpPr>
            <a:spLocks noGrp="1" noChangeArrowheads="1"/>
          </p:cNvSpPr>
          <p:nvPr>
            <p:ph type="sldNum" sz="quarter" idx="4"/>
          </p:nvPr>
        </p:nvSpPr>
        <p:spPr bwMode="auto">
          <a:xfrm>
            <a:off x="457200" y="6626225"/>
            <a:ext cx="2133600" cy="2317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900"/>
            </a:lvl1pPr>
          </a:lstStyle>
          <a:p>
            <a:fld id="{0ADE7721-A82E-4341-A214-35B8C255AB6C}"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p:titleStyle>
    <p:bodyStyle>
      <a:lvl1pPr marL="342900" indent="-342900" algn="l" rtl="0" eaLnBrk="1" fontAlgn="base" hangingPunct="1">
        <a:spcBef>
          <a:spcPct val="20000"/>
        </a:spcBef>
        <a:spcAft>
          <a:spcPct val="0"/>
        </a:spcAft>
        <a:buChar char="•"/>
        <a:defRPr sz="28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400">
          <a:solidFill>
            <a:schemeClr val="tx1"/>
          </a:solidFill>
          <a:latin typeface="+mn-lt"/>
        </a:defRPr>
      </a:lvl2pPr>
      <a:lvl3pPr marL="1143000" indent="-228600" algn="l" rtl="0" eaLnBrk="1" fontAlgn="base" hangingPunct="1">
        <a:spcBef>
          <a:spcPct val="20000"/>
        </a:spcBef>
        <a:spcAft>
          <a:spcPct val="0"/>
        </a:spcAft>
        <a:buChar char="•"/>
        <a:defRPr sz="20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a:solidFill>
            <a:schemeClr val="tx1"/>
          </a:solidFill>
          <a:latin typeface="+mn-lt"/>
        </a:defRPr>
      </a:lvl5pPr>
      <a:lvl6pPr marL="2514600" indent="-228600" algn="l" rtl="0" eaLnBrk="1" fontAlgn="base" hangingPunct="1">
        <a:spcBef>
          <a:spcPct val="20000"/>
        </a:spcBef>
        <a:spcAft>
          <a:spcPct val="0"/>
        </a:spcAft>
        <a:buChar char="•"/>
        <a:defRPr>
          <a:solidFill>
            <a:schemeClr val="tx1"/>
          </a:solidFill>
          <a:latin typeface="+mn-lt"/>
        </a:defRPr>
      </a:lvl6pPr>
      <a:lvl7pPr marL="2971800" indent="-228600" algn="l" rtl="0" eaLnBrk="1" fontAlgn="base" hangingPunct="1">
        <a:spcBef>
          <a:spcPct val="20000"/>
        </a:spcBef>
        <a:spcAft>
          <a:spcPct val="0"/>
        </a:spcAft>
        <a:buChar char="•"/>
        <a:defRPr>
          <a:solidFill>
            <a:schemeClr val="tx1"/>
          </a:solidFill>
          <a:latin typeface="+mn-lt"/>
        </a:defRPr>
      </a:lvl7pPr>
      <a:lvl8pPr marL="3429000" indent="-228600" algn="l" rtl="0" eaLnBrk="1" fontAlgn="base" hangingPunct="1">
        <a:spcBef>
          <a:spcPct val="20000"/>
        </a:spcBef>
        <a:spcAft>
          <a:spcPct val="0"/>
        </a:spcAft>
        <a:buChar char="•"/>
        <a:defRPr>
          <a:solidFill>
            <a:schemeClr val="tx1"/>
          </a:solidFill>
          <a:latin typeface="+mn-lt"/>
        </a:defRPr>
      </a:lvl8pPr>
      <a:lvl9pPr marL="3886200" indent="-228600" algn="l" rtl="0" eaLnBrk="1" fontAlgn="base" hangingPunct="1">
        <a:spcBef>
          <a:spcPct val="2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9" name="Text Placeholder 8"/>
          <p:cNvSpPr>
            <a:spLocks noGrp="1"/>
          </p:cNvSpPr>
          <p:nvPr>
            <p:ph type="body" idx="1"/>
          </p:nvPr>
        </p:nvSpPr>
        <p:spPr>
          <a:xfrm>
            <a:off x="457200" y="1447800"/>
            <a:ext cx="8229600" cy="4678363"/>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4" name="Date Placeholder 23"/>
          <p:cNvSpPr>
            <a:spLocks noGrp="1"/>
          </p:cNvSpPr>
          <p:nvPr>
            <p:ph type="dt" sz="half" idx="2"/>
          </p:nvPr>
        </p:nvSpPr>
        <p:spPr>
          <a:xfrm>
            <a:off x="5791200" y="6203667"/>
            <a:ext cx="2590800" cy="384048"/>
          </a:xfrm>
          <a:prstGeom prst="rect">
            <a:avLst/>
          </a:prstGeom>
        </p:spPr>
        <p:txBody>
          <a:bodyPr vert="horz" anchor="ctr" anchorCtr="0"/>
          <a:lstStyle>
            <a:lvl1pPr algn="l" eaLnBrk="1" latinLnBrk="0" hangingPunct="1">
              <a:defRPr kumimoji="0" sz="1200">
                <a:solidFill>
                  <a:schemeClr val="tx2"/>
                </a:solidFill>
              </a:defRPr>
            </a:lvl1pPr>
          </a:lstStyle>
          <a:p>
            <a:endParaRPr lang="en-US"/>
          </a:p>
        </p:txBody>
      </p:sp>
      <p:sp>
        <p:nvSpPr>
          <p:cNvPr id="10" name="Footer Placeholder 9"/>
          <p:cNvSpPr>
            <a:spLocks noGrp="1"/>
          </p:cNvSpPr>
          <p:nvPr>
            <p:ph type="ftr" sz="quarter" idx="3"/>
          </p:nvPr>
        </p:nvSpPr>
        <p:spPr>
          <a:xfrm>
            <a:off x="2133600" y="6203667"/>
            <a:ext cx="3581400" cy="384048"/>
          </a:xfrm>
          <a:prstGeom prst="rect">
            <a:avLst/>
          </a:prstGeom>
        </p:spPr>
        <p:txBody>
          <a:bodyPr vert="horz" anchor="ctr" anchorCtr="0"/>
          <a:lstStyle>
            <a:lvl1pPr algn="r" eaLnBrk="1" latinLnBrk="0" hangingPunct="1">
              <a:defRPr kumimoji="0" sz="1200">
                <a:solidFill>
                  <a:schemeClr val="tx2"/>
                </a:solidFill>
              </a:defRPr>
            </a:lvl1pPr>
          </a:lstStyle>
          <a:p>
            <a:endParaRPr kumimoji="0" lang="en-US"/>
          </a:p>
        </p:txBody>
      </p:sp>
      <p:sp>
        <p:nvSpPr>
          <p:cNvPr id="22" name="Slide Number Placeholder 21"/>
          <p:cNvSpPr>
            <a:spLocks noGrp="1"/>
          </p:cNvSpPr>
          <p:nvPr>
            <p:ph type="sldNum" sz="quarter" idx="4"/>
          </p:nvPr>
        </p:nvSpPr>
        <p:spPr>
          <a:xfrm>
            <a:off x="8410575" y="6181531"/>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fld id="{0ADE7721-A82E-4341-A214-35B8C255AB6C}" type="slidenum">
              <a:rPr lang="en-US" smtClean="0"/>
              <a:pPr/>
              <a:t>‹#›</a:t>
            </a:fld>
            <a:endParaRPr lang="en-US"/>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kumimoji="0" lang="en-US" smtClean="0"/>
              <a:t>Click to edit Master title style</a:t>
            </a:r>
            <a:endParaRPr kumimoji="0" lang="en-US"/>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l" rtl="0" eaLnBrk="1" latinLnBrk="0" hangingPunct="1">
        <a:spcBef>
          <a:spcPct val="0"/>
        </a:spcBef>
        <a:buNone/>
        <a:defRPr kumimoji="0" lang="en-US" sz="4200" b="0" kern="1200" spc="-100" baseline="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p:titleStyle>
    <p:bodyStyle>
      <a:lvl1pPr marL="274320" indent="-274320" algn="l" rtl="0" eaLnBrk="1" latinLnBrk="0" hangingPunct="1">
        <a:spcBef>
          <a:spcPts val="600"/>
        </a:spcBef>
        <a:buClr>
          <a:schemeClr val="accent2"/>
        </a:buClr>
        <a:buSzPct val="85000"/>
        <a:buFont typeface="Wingdings 2"/>
        <a:buChar char=""/>
        <a:defRPr kumimoji="0" sz="2600" kern="1200">
          <a:solidFill>
            <a:schemeClr val="tx1"/>
          </a:solidFill>
          <a:latin typeface="+mn-lt"/>
          <a:ea typeface="+mn-ea"/>
          <a:cs typeface="+mn-cs"/>
        </a:defRPr>
      </a:lvl1pPr>
      <a:lvl2pPr marL="640080" indent="-274320" algn="l" rtl="0" eaLnBrk="1" latinLnBrk="0" hangingPunct="1">
        <a:spcBef>
          <a:spcPts val="300"/>
        </a:spcBef>
        <a:buClr>
          <a:schemeClr val="accent2">
            <a:shade val="75000"/>
          </a:schemeClr>
        </a:buClr>
        <a:buSzPct val="85000"/>
        <a:buFont typeface="Wingdings 2"/>
        <a:buChar char=""/>
        <a:defRPr kumimoji="0" sz="2400" kern="1200">
          <a:solidFill>
            <a:schemeClr val="tx2"/>
          </a:solidFill>
          <a:latin typeface="+mn-lt"/>
          <a:ea typeface="+mn-ea"/>
          <a:cs typeface="+mn-cs"/>
        </a:defRPr>
      </a:lvl2pPr>
      <a:lvl3pPr marL="1005840" indent="-228600" algn="l" rtl="0" eaLnBrk="1" latinLnBrk="0" hangingPunct="1">
        <a:spcBef>
          <a:spcPts val="300"/>
        </a:spcBef>
        <a:buClr>
          <a:schemeClr val="accent2">
            <a:shade val="50000"/>
          </a:schemeClr>
        </a:buClr>
        <a:buSzPct val="85000"/>
        <a:buFont typeface="Wingdings 2"/>
        <a:buChar char=""/>
        <a:defRPr kumimoji="0" sz="2100" kern="1200">
          <a:solidFill>
            <a:schemeClr val="tx1"/>
          </a:solidFill>
          <a:latin typeface="+mn-lt"/>
          <a:ea typeface="+mn-ea"/>
          <a:cs typeface="+mn-cs"/>
        </a:defRPr>
      </a:lvl3pPr>
      <a:lvl4pPr marL="1280160" indent="-228600" algn="l" rtl="0" eaLnBrk="1" latinLnBrk="0" hangingPunct="1">
        <a:spcBef>
          <a:spcPts val="300"/>
        </a:spcBef>
        <a:buClr>
          <a:schemeClr val="accent2">
            <a:shade val="75000"/>
          </a:schemeClr>
        </a:buClr>
        <a:buSzPct val="85000"/>
        <a:buFont typeface="Wingdings 2" pitchFamily="18" charset="2"/>
        <a:buChar char=""/>
        <a:defRPr kumimoji="0" sz="1900" kern="1200">
          <a:solidFill>
            <a:schemeClr val="tx1"/>
          </a:solidFill>
          <a:latin typeface="+mn-lt"/>
          <a:ea typeface="+mn-ea"/>
          <a:cs typeface="+mn-cs"/>
        </a:defRPr>
      </a:lvl4pPr>
      <a:lvl5pPr marL="1554480" indent="-228600" algn="l" rtl="0" eaLnBrk="1" latinLnBrk="0" hangingPunct="1">
        <a:spcBef>
          <a:spcPts val="340"/>
        </a:spcBef>
        <a:buClr>
          <a:schemeClr val="accent2">
            <a:shade val="75000"/>
          </a:schemeClr>
        </a:buClr>
        <a:buSzPct val="85000"/>
        <a:buFont typeface="Wingdings 2" pitchFamily="18" charset="2"/>
        <a:buChar char=""/>
        <a:defRPr kumimoji="0"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13.xml"/><Relationship Id="rId5" Type="http://schemas.openxmlformats.org/officeDocument/2006/relationships/image" Target="../media/image16.png"/><Relationship Id="rId4" Type="http://schemas.openxmlformats.org/officeDocument/2006/relationships/image" Target="../media/image15.jpeg"/></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image" Target="../media/image20.jpe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2.xml"/><Relationship Id="rId1" Type="http://schemas.openxmlformats.org/officeDocument/2006/relationships/slideLayout" Target="../slideLayouts/slideLayout15.xml"/><Relationship Id="rId4" Type="http://schemas.openxmlformats.org/officeDocument/2006/relationships/image" Target="../media/image23.jpeg"/></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3.xml"/><Relationship Id="rId1" Type="http://schemas.openxmlformats.org/officeDocument/2006/relationships/slideLayout" Target="../slideLayouts/slideLayout13.xml"/><Relationship Id="rId4" Type="http://schemas.openxmlformats.org/officeDocument/2006/relationships/image" Target="../media/image25.jpeg"/></Relationships>
</file>

<file path=ppt/slides/_rels/slide1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4.xml"/><Relationship Id="rId1" Type="http://schemas.openxmlformats.org/officeDocument/2006/relationships/slideLayout" Target="../slideLayouts/slideLayout15.xml"/><Relationship Id="rId4" Type="http://schemas.openxmlformats.org/officeDocument/2006/relationships/image" Target="../media/image27.jpeg"/></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15.xml"/><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6.xml"/><Relationship Id="rId1" Type="http://schemas.openxmlformats.org/officeDocument/2006/relationships/slideLayout" Target="../slideLayouts/slideLayout15.xml"/><Relationship Id="rId5" Type="http://schemas.openxmlformats.org/officeDocument/2006/relationships/image" Target="../media/image32.jpeg"/><Relationship Id="rId4" Type="http://schemas.openxmlformats.org/officeDocument/2006/relationships/image" Target="../media/image31.emf"/></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7.xml"/><Relationship Id="rId1" Type="http://schemas.openxmlformats.org/officeDocument/2006/relationships/slideLayout" Target="../slideLayouts/slideLayout12.xml"/><Relationship Id="rId4" Type="http://schemas.openxmlformats.org/officeDocument/2006/relationships/image" Target="../media/image34.jpeg"/></Relationships>
</file>

<file path=ppt/slides/_rels/slide2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8.xml"/><Relationship Id="rId1" Type="http://schemas.openxmlformats.org/officeDocument/2006/relationships/slideLayout" Target="../slideLayouts/slideLayout18.xml"/><Relationship Id="rId4" Type="http://schemas.openxmlformats.org/officeDocument/2006/relationships/image" Target="../media/image36.jpeg"/></Relationships>
</file>

<file path=ppt/slides/_rels/slide2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0.xml"/><Relationship Id="rId1" Type="http://schemas.openxmlformats.org/officeDocument/2006/relationships/slideLayout" Target="../slideLayouts/slideLayout15.xml"/><Relationship Id="rId4" Type="http://schemas.openxmlformats.org/officeDocument/2006/relationships/image" Target="../media/image39.jpeg"/></Relationships>
</file>

<file path=ppt/slides/_rels/slide2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1.xml"/><Relationship Id="rId1" Type="http://schemas.openxmlformats.org/officeDocument/2006/relationships/slideLayout" Target="../slideLayouts/slideLayout12.xml"/><Relationship Id="rId4" Type="http://schemas.microsoft.com/office/2007/relationships/hdphoto" Target="../media/hdphoto1.wdp"/></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628615" y="1828800"/>
            <a:ext cx="7810569" cy="4165121"/>
          </a:xfrm>
          <a:prstGeom prst="rect">
            <a:avLst/>
          </a:prstGeom>
          <a:noFill/>
          <a:ln w="9525">
            <a:noFill/>
            <a:miter lim="800000"/>
            <a:headEnd/>
            <a:tailEnd/>
          </a:ln>
          <a:effectLst/>
        </p:spPr>
      </p:pic>
      <p:sp>
        <p:nvSpPr>
          <p:cNvPr id="3" name="TextBox 2"/>
          <p:cNvSpPr txBox="1"/>
          <p:nvPr/>
        </p:nvSpPr>
        <p:spPr>
          <a:xfrm>
            <a:off x="228600" y="152401"/>
            <a:ext cx="8686800" cy="1661993"/>
          </a:xfrm>
          <a:prstGeom prst="rect">
            <a:avLst/>
          </a:prstGeom>
          <a:noFill/>
        </p:spPr>
        <p:txBody>
          <a:bodyPr wrap="square" rtlCol="0">
            <a:spAutoFit/>
          </a:bodyPr>
          <a:lstStyle/>
          <a:p>
            <a:pPr algn="ctr"/>
            <a:r>
              <a:rPr lang="en-US" sz="4800" b="1" dirty="0" smtClean="0">
                <a:solidFill>
                  <a:schemeClr val="bg1"/>
                </a:solidFill>
                <a:latin typeface="+mn-lt"/>
              </a:rPr>
              <a:t>Lessons From the</a:t>
            </a:r>
          </a:p>
          <a:p>
            <a:pPr algn="ctr"/>
            <a:r>
              <a:rPr lang="en-US" sz="5400" b="1" dirty="0" smtClean="0">
                <a:solidFill>
                  <a:schemeClr val="bg1"/>
                </a:solidFill>
                <a:latin typeface="+mn-lt"/>
              </a:rPr>
              <a:t>Waldo Canyon Fire</a:t>
            </a:r>
          </a:p>
        </p:txBody>
      </p:sp>
      <p:sp>
        <p:nvSpPr>
          <p:cNvPr id="5" name="Rectangle 3"/>
          <p:cNvSpPr txBox="1">
            <a:spLocks noChangeArrowheads="1"/>
          </p:cNvSpPr>
          <p:nvPr/>
        </p:nvSpPr>
        <p:spPr>
          <a:xfrm>
            <a:off x="0" y="6019800"/>
            <a:ext cx="9144000" cy="533400"/>
          </a:xfrm>
          <a:prstGeom prst="rect">
            <a:avLst/>
          </a:prstGeom>
        </p:spPr>
        <p:txBody>
          <a:bodyPr>
            <a:noAutofit/>
          </a:bodyPr>
          <a:lstStyle/>
          <a:p>
            <a:pPr marL="342900" lvl="0" indent="-342900" algn="ctr">
              <a:defRPr/>
            </a:pPr>
            <a:r>
              <a:rPr lang="en-US" sz="2400" b="1" kern="0" dirty="0" smtClean="0">
                <a:solidFill>
                  <a:schemeClr val="bg1"/>
                </a:solidFill>
                <a:latin typeface="Constantia" pitchFamily="18" charset="0"/>
                <a:cs typeface="Arial" pitchFamily="34" charset="0"/>
              </a:rPr>
              <a:t>Colorado Springs Utilities - </a:t>
            </a:r>
            <a:r>
              <a:rPr kumimoji="0" lang="en-US" sz="2400" b="1" i="0" u="none" strike="noStrike" kern="0" cap="none" spc="0" normalizeH="0" noProof="0" dirty="0" smtClean="0">
                <a:ln>
                  <a:noFill/>
                </a:ln>
                <a:solidFill>
                  <a:schemeClr val="bg1"/>
                </a:solidFill>
                <a:effectLst/>
                <a:uLnTx/>
                <a:uFillTx/>
                <a:latin typeface="Constantia" pitchFamily="18" charset="0"/>
                <a:cs typeface="Arial" pitchFamily="34" charset="0"/>
              </a:rPr>
              <a:t>Watershed Planning</a:t>
            </a:r>
            <a:endParaRPr kumimoji="0" lang="en-US" sz="2400" b="1" i="0" u="none" strike="noStrike" kern="0" cap="none" spc="0" normalizeH="0" baseline="0" noProof="0" dirty="0" smtClean="0">
              <a:ln>
                <a:noFill/>
              </a:ln>
              <a:solidFill>
                <a:schemeClr val="bg1"/>
              </a:solidFill>
              <a:effectLst/>
              <a:uLnTx/>
              <a:uFillTx/>
              <a:latin typeface="Constantia" pitchFamily="18" charset="0"/>
              <a:cs typeface="Arial" pitchFamily="34"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838200"/>
          </a:xfrm>
        </p:spPr>
        <p:txBody>
          <a:bodyPr>
            <a:noAutofit/>
          </a:bodyPr>
          <a:lstStyle/>
          <a:p>
            <a:pPr algn="ctr"/>
            <a:r>
              <a:rPr lang="en-US" sz="4800" b="1" dirty="0" smtClean="0">
                <a:solidFill>
                  <a:schemeClr val="bg1"/>
                </a:solidFill>
              </a:rPr>
              <a:t>USFS Post-fire Hydrology</a:t>
            </a:r>
            <a:endParaRPr lang="en-US" sz="4800" b="1" dirty="0">
              <a:solidFill>
                <a:schemeClr val="bg1"/>
              </a:solidFill>
            </a:endParaRPr>
          </a:p>
        </p:txBody>
      </p:sp>
      <p:sp>
        <p:nvSpPr>
          <p:cNvPr id="3" name="Content Placeholder 2" hidden="1"/>
          <p:cNvSpPr>
            <a:spLocks noGrp="1"/>
          </p:cNvSpPr>
          <p:nvPr>
            <p:ph sz="half" idx="1"/>
          </p:nvPr>
        </p:nvSpPr>
        <p:spPr/>
        <p:txBody>
          <a:bodyPr/>
          <a:lstStyle/>
          <a:p>
            <a:endParaRPr lang="en-US"/>
          </a:p>
        </p:txBody>
      </p:sp>
      <p:sp>
        <p:nvSpPr>
          <p:cNvPr id="4" name="Content Placeholder 3" hidden="1"/>
          <p:cNvSpPr>
            <a:spLocks noGrp="1"/>
          </p:cNvSpPr>
          <p:nvPr>
            <p:ph sz="half" idx="2"/>
          </p:nvPr>
        </p:nvSpPr>
        <p:spPr/>
        <p:txBody>
          <a:bodyPr/>
          <a:lstStyle/>
          <a:p>
            <a:endParaRPr lang="en-US" dirty="0"/>
          </a:p>
        </p:txBody>
      </p:sp>
      <p:pic>
        <p:nvPicPr>
          <p:cNvPr id="1026" name="Picture 2"/>
          <p:cNvPicPr>
            <a:picLocks noChangeAspect="1" noChangeArrowheads="1"/>
          </p:cNvPicPr>
          <p:nvPr/>
        </p:nvPicPr>
        <p:blipFill>
          <a:blip r:embed="rId3" cstate="print"/>
          <a:srcRect l="1498" t="847" r="1498"/>
          <a:stretch>
            <a:fillRect/>
          </a:stretch>
        </p:blipFill>
        <p:spPr bwMode="auto">
          <a:xfrm>
            <a:off x="685800" y="1066800"/>
            <a:ext cx="7848600" cy="5498754"/>
          </a:xfrm>
          <a:prstGeom prst="rect">
            <a:avLst/>
          </a:prstGeom>
          <a:noFill/>
          <a:ln w="9525">
            <a:noFill/>
            <a:miter lim="800000"/>
            <a:headEnd/>
            <a:tailEnd/>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381000" y="1143001"/>
            <a:ext cx="4800600" cy="1752600"/>
          </a:xfrm>
        </p:spPr>
        <p:txBody>
          <a:bodyPr/>
          <a:lstStyle/>
          <a:p>
            <a:r>
              <a:rPr lang="en-US" dirty="0" smtClean="0">
                <a:solidFill>
                  <a:schemeClr val="bg1"/>
                </a:solidFill>
              </a:rPr>
              <a:t>Increased flows erode </a:t>
            </a:r>
            <a:br>
              <a:rPr lang="en-US" dirty="0" smtClean="0">
                <a:solidFill>
                  <a:schemeClr val="bg1"/>
                </a:solidFill>
              </a:rPr>
            </a:br>
            <a:r>
              <a:rPr lang="en-US" dirty="0" smtClean="0">
                <a:solidFill>
                  <a:schemeClr val="bg1"/>
                </a:solidFill>
              </a:rPr>
              <a:t>hill slopes, roads &amp; </a:t>
            </a:r>
            <a:br>
              <a:rPr lang="en-US" dirty="0" smtClean="0">
                <a:solidFill>
                  <a:schemeClr val="bg1"/>
                </a:solidFill>
              </a:rPr>
            </a:br>
            <a:r>
              <a:rPr lang="en-US" dirty="0" smtClean="0">
                <a:solidFill>
                  <a:schemeClr val="bg1"/>
                </a:solidFill>
              </a:rPr>
              <a:t>stream channels</a:t>
            </a:r>
          </a:p>
        </p:txBody>
      </p:sp>
      <p:sp>
        <p:nvSpPr>
          <p:cNvPr id="3" name="Title 2"/>
          <p:cNvSpPr>
            <a:spLocks noGrp="1"/>
          </p:cNvSpPr>
          <p:nvPr>
            <p:ph type="title"/>
          </p:nvPr>
        </p:nvSpPr>
        <p:spPr>
          <a:xfrm>
            <a:off x="228600" y="228600"/>
            <a:ext cx="8686800" cy="838200"/>
          </a:xfrm>
        </p:spPr>
        <p:txBody>
          <a:bodyPr>
            <a:normAutofit/>
          </a:bodyPr>
          <a:lstStyle/>
          <a:p>
            <a:pPr algn="ctr"/>
            <a:r>
              <a:rPr lang="en-US" sz="4800" b="1" dirty="0" smtClean="0">
                <a:solidFill>
                  <a:schemeClr val="bg1"/>
                </a:solidFill>
              </a:rPr>
              <a:t>Post-fire Erosion</a:t>
            </a:r>
            <a:endParaRPr lang="en-US" sz="4800" b="1" dirty="0">
              <a:solidFill>
                <a:schemeClr val="bg1"/>
              </a:solidFill>
            </a:endParaRPr>
          </a:p>
        </p:txBody>
      </p:sp>
      <p:sp>
        <p:nvSpPr>
          <p:cNvPr id="9" name="TextBox 8" hidden="1"/>
          <p:cNvSpPr txBox="1"/>
          <p:nvPr/>
        </p:nvSpPr>
        <p:spPr>
          <a:xfrm>
            <a:off x="0" y="1"/>
            <a:ext cx="9143999" cy="707886"/>
          </a:xfrm>
          <a:prstGeom prst="rect">
            <a:avLst/>
          </a:prstGeom>
          <a:noFill/>
        </p:spPr>
        <p:txBody>
          <a:bodyPr wrap="square" rtlCol="0">
            <a:spAutoFit/>
          </a:bodyPr>
          <a:lstStyle/>
          <a:p>
            <a:pPr algn="ctr"/>
            <a:r>
              <a:rPr lang="en-US" sz="1200" dirty="0" smtClean="0">
                <a:solidFill>
                  <a:schemeClr val="bg1"/>
                </a:solidFill>
                <a:latin typeface="Maiandra GD" pitchFamily="34" charset="0"/>
              </a:rPr>
              <a:t>		</a:t>
            </a:r>
            <a:r>
              <a:rPr lang="en-US" sz="4000" dirty="0" smtClean="0">
                <a:solidFill>
                  <a:schemeClr val="bg1"/>
                </a:solidFill>
                <a:latin typeface="Maiandra GD" pitchFamily="34" charset="0"/>
              </a:rPr>
              <a:t> After the Waldo Canyon Fire</a:t>
            </a:r>
            <a:endParaRPr lang="en-US" sz="4000" dirty="0"/>
          </a:p>
        </p:txBody>
      </p:sp>
      <p:pic>
        <p:nvPicPr>
          <p:cNvPr id="12" name="Picture 3" descr="C:\Documents and Settings\ehowell\My Documents\My Pictures\Cannon\Northfield Pipeline.JPG"/>
          <p:cNvPicPr>
            <a:picLocks noChangeAspect="1" noChangeArrowheads="1"/>
          </p:cNvPicPr>
          <p:nvPr/>
        </p:nvPicPr>
        <p:blipFill>
          <a:blip r:embed="rId3" cstate="print"/>
          <a:srcRect t="8571" b="17143"/>
          <a:stretch>
            <a:fillRect/>
          </a:stretch>
        </p:blipFill>
        <p:spPr bwMode="auto">
          <a:xfrm>
            <a:off x="457200" y="2667000"/>
            <a:ext cx="4724400" cy="3446352"/>
          </a:xfrm>
          <a:prstGeom prst="rect">
            <a:avLst/>
          </a:prstGeom>
          <a:noFill/>
        </p:spPr>
      </p:pic>
      <p:pic>
        <p:nvPicPr>
          <p:cNvPr id="8" name="Picture 7"/>
          <p:cNvPicPr/>
          <p:nvPr/>
        </p:nvPicPr>
        <p:blipFill>
          <a:blip r:embed="rId4" cstate="print">
            <a:extLst>
              <a:ext uri="{28A0092B-C50C-407E-A947-70E740481C1C}">
                <a14:useLocalDpi xmlns:lc="http://schemas.openxmlformats.org/drawingml/2006/lockedCanvas" xmlns:pic="http://schemas.openxmlformats.org/drawingml/2006/picture" xmlns:a14="http://schemas.microsoft.com/office/drawing/2010/main" xmlns:wps="http://schemas.microsoft.com/office/word/2010/wordprocessingShape"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14="http://schemas.microsoft.com/office/word/2010/wordprocessingDrawing" xmlns:v="urn:schemas-microsoft-com:vml" xmlns:o="urn:schemas-microsoft-com:office:office" xmlns:mc="http://schemas.openxmlformats.org/markup-compatibility/2006" xmlns:wpc="http://schemas.microsoft.com/office/word/2010/wordprocessingCanvas" xmlns="" xmlns:wne="http://schemas.microsoft.com/office/word/2006/wordml" xmlns:wp="http://schemas.openxmlformats.org/drawingml/2006/wordprocessingDrawing" xmlns:m="http://schemas.openxmlformats.org/officeDocument/2006/math" xmlns:ve="http://schemas.openxmlformats.org/markup-compatibility/2006" val="0"/>
              </a:ext>
            </a:extLst>
          </a:blip>
          <a:stretch>
            <a:fillRect/>
          </a:stretch>
        </p:blipFill>
        <p:spPr>
          <a:xfrm rot="5400000">
            <a:off x="4646795" y="2211205"/>
            <a:ext cx="4789160" cy="3719550"/>
          </a:xfrm>
          <a:prstGeom prst="rect">
            <a:avLst/>
          </a:prstGeom>
        </p:spPr>
      </p:pic>
      <p:pic>
        <p:nvPicPr>
          <p:cNvPr id="2050" name="Picture 2" hidden="1"/>
          <p:cNvPicPr>
            <a:picLocks noChangeAspect="1" noChangeArrowheads="1"/>
          </p:cNvPicPr>
          <p:nvPr/>
        </p:nvPicPr>
        <p:blipFill>
          <a:blip r:embed="rId5" cstate="print"/>
          <a:srcRect/>
          <a:stretch>
            <a:fillRect/>
          </a:stretch>
        </p:blipFill>
        <p:spPr bwMode="auto">
          <a:xfrm>
            <a:off x="304800" y="6248400"/>
            <a:ext cx="8582025" cy="295275"/>
          </a:xfrm>
          <a:prstGeom prst="rect">
            <a:avLst/>
          </a:prstGeom>
          <a:noFill/>
          <a:ln w="9525">
            <a:noFill/>
            <a:miter lim="800000"/>
            <a:headEnd/>
            <a:tailEnd/>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M:\Water Resource Management\3.  Watershed Planning\Forest Management\Post Fire Mitigation\Waldo Canyon Post-Fire\Pictures\Mark's pics\SiteVisit_TrailCreek_8-16-12 228.jpg"/>
          <p:cNvPicPr>
            <a:picLocks noGrp="1" noChangeAspect="1" noChangeArrowheads="1"/>
          </p:cNvPicPr>
          <p:nvPr>
            <p:ph idx="1"/>
          </p:nvPr>
        </p:nvPicPr>
        <p:blipFill>
          <a:blip r:embed="rId2" cstate="print"/>
          <a:srcRect/>
          <a:stretch>
            <a:fillRect/>
          </a:stretch>
        </p:blipFill>
        <p:spPr bwMode="auto">
          <a:xfrm>
            <a:off x="304800" y="1676400"/>
            <a:ext cx="5323417" cy="3992563"/>
          </a:xfrm>
          <a:prstGeom prst="rect">
            <a:avLst/>
          </a:prstGeom>
          <a:noFill/>
        </p:spPr>
      </p:pic>
      <p:sp>
        <p:nvSpPr>
          <p:cNvPr id="2" name="Title 1"/>
          <p:cNvSpPr>
            <a:spLocks noGrp="1"/>
          </p:cNvSpPr>
          <p:nvPr>
            <p:ph type="title"/>
          </p:nvPr>
        </p:nvSpPr>
        <p:spPr>
          <a:xfrm>
            <a:off x="457200" y="0"/>
            <a:ext cx="8229600" cy="1143000"/>
          </a:xfrm>
        </p:spPr>
        <p:txBody>
          <a:bodyPr/>
          <a:lstStyle/>
          <a:p>
            <a:pPr algn="ctr"/>
            <a:r>
              <a:rPr lang="en-US" sz="4800" b="1" dirty="0" smtClean="0">
                <a:solidFill>
                  <a:schemeClr val="bg1"/>
                </a:solidFill>
              </a:rPr>
              <a:t>Sedimentation Impacts</a:t>
            </a:r>
            <a:endParaRPr lang="en-US" sz="4800" b="1" dirty="0">
              <a:solidFill>
                <a:schemeClr val="bg1"/>
              </a:solidFill>
            </a:endParaRPr>
          </a:p>
        </p:txBody>
      </p:sp>
      <p:sp>
        <p:nvSpPr>
          <p:cNvPr id="5" name="Rectangle 4" hidden="1"/>
          <p:cNvSpPr/>
          <p:nvPr/>
        </p:nvSpPr>
        <p:spPr>
          <a:xfrm>
            <a:off x="0" y="0"/>
            <a:ext cx="9144000" cy="707886"/>
          </a:xfrm>
          <a:prstGeom prst="rect">
            <a:avLst/>
          </a:prstGeom>
        </p:spPr>
        <p:txBody>
          <a:bodyPr wrap="square">
            <a:spAutoFit/>
          </a:bodyPr>
          <a:lstStyle/>
          <a:p>
            <a:pPr algn="ctr"/>
            <a:r>
              <a:rPr lang="en-US" sz="4000" dirty="0" smtClean="0">
                <a:solidFill>
                  <a:schemeClr val="bg1"/>
                </a:solidFill>
                <a:latin typeface="Maiandra GD" pitchFamily="34" charset="0"/>
              </a:rPr>
              <a:t>		Waldo Canyon Fire</a:t>
            </a:r>
            <a:endParaRPr lang="en-US" sz="4000" dirty="0"/>
          </a:p>
        </p:txBody>
      </p:sp>
      <p:pic>
        <p:nvPicPr>
          <p:cNvPr id="7" name="Picture 3" descr="C:\Documents and Settings\mshea\My Documents\My Pictures\2012-08-12, PV-MPostStorrm7-31-12MDS\PV-MPostStorrm7-31-12MDS 005.jpg"/>
          <p:cNvPicPr>
            <a:picLocks noChangeAspect="1" noChangeArrowheads="1"/>
          </p:cNvPicPr>
          <p:nvPr/>
        </p:nvPicPr>
        <p:blipFill>
          <a:blip r:embed="rId3" cstate="print"/>
          <a:srcRect r="3516" b="9375"/>
          <a:stretch>
            <a:fillRect/>
          </a:stretch>
        </p:blipFill>
        <p:spPr bwMode="auto">
          <a:xfrm>
            <a:off x="4718009" y="3505200"/>
            <a:ext cx="4172315" cy="2743200"/>
          </a:xfrm>
          <a:prstGeom prst="rect">
            <a:avLst/>
          </a:prstGeom>
          <a:noFill/>
        </p:spPr>
      </p:pic>
      <p:sp>
        <p:nvSpPr>
          <p:cNvPr id="8" name="Rectangle 7"/>
          <p:cNvSpPr/>
          <p:nvPr/>
        </p:nvSpPr>
        <p:spPr>
          <a:xfrm>
            <a:off x="5867400" y="2057400"/>
            <a:ext cx="3048000" cy="954107"/>
          </a:xfrm>
          <a:prstGeom prst="rect">
            <a:avLst/>
          </a:prstGeom>
        </p:spPr>
        <p:txBody>
          <a:bodyPr wrap="square">
            <a:spAutoFit/>
          </a:bodyPr>
          <a:lstStyle/>
          <a:p>
            <a:pPr>
              <a:buClr>
                <a:schemeClr val="accent2"/>
              </a:buClr>
              <a:buFont typeface="Arial" pitchFamily="34" charset="0"/>
              <a:buChar char="•"/>
            </a:pPr>
            <a:r>
              <a:rPr lang="en-US" sz="2800" dirty="0" smtClean="0">
                <a:solidFill>
                  <a:schemeClr val="bg1"/>
                </a:solidFill>
              </a:rPr>
              <a:t>Culverts</a:t>
            </a:r>
          </a:p>
          <a:p>
            <a:pPr>
              <a:buClr>
                <a:schemeClr val="accent2"/>
              </a:buClr>
              <a:buFont typeface="Arial" pitchFamily="34" charset="0"/>
              <a:buChar char="•"/>
            </a:pPr>
            <a:r>
              <a:rPr lang="en-US" sz="2800" dirty="0" smtClean="0">
                <a:solidFill>
                  <a:schemeClr val="bg1"/>
                </a:solidFill>
              </a:rPr>
              <a:t>Creek Crossings</a:t>
            </a:r>
            <a:endParaRPr lang="en-US" sz="2800" dirty="0">
              <a:solidFill>
                <a:schemeClr val="bg1"/>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5334000" y="1752600"/>
            <a:ext cx="3352800" cy="1981200"/>
          </a:xfrm>
        </p:spPr>
        <p:txBody>
          <a:bodyPr/>
          <a:lstStyle/>
          <a:p>
            <a:r>
              <a:rPr lang="en-US" dirty="0" smtClean="0">
                <a:solidFill>
                  <a:schemeClr val="bg1"/>
                </a:solidFill>
              </a:rPr>
              <a:t>Increased probability</a:t>
            </a:r>
          </a:p>
          <a:p>
            <a:r>
              <a:rPr lang="en-US" dirty="0" smtClean="0">
                <a:solidFill>
                  <a:schemeClr val="bg1"/>
                </a:solidFill>
              </a:rPr>
              <a:t>Significant volumes</a:t>
            </a:r>
            <a:endParaRPr lang="en-US" dirty="0">
              <a:solidFill>
                <a:schemeClr val="bg1"/>
              </a:solidFill>
            </a:endParaRPr>
          </a:p>
        </p:txBody>
      </p:sp>
      <p:sp>
        <p:nvSpPr>
          <p:cNvPr id="3" name="Title 2"/>
          <p:cNvSpPr>
            <a:spLocks noGrp="1"/>
          </p:cNvSpPr>
          <p:nvPr>
            <p:ph type="title"/>
          </p:nvPr>
        </p:nvSpPr>
        <p:spPr>
          <a:xfrm>
            <a:off x="228600" y="228600"/>
            <a:ext cx="8686800" cy="838200"/>
          </a:xfrm>
        </p:spPr>
        <p:txBody>
          <a:bodyPr>
            <a:normAutofit/>
          </a:bodyPr>
          <a:lstStyle/>
          <a:p>
            <a:pPr algn="ctr"/>
            <a:r>
              <a:rPr lang="en-US" sz="4800" b="1" dirty="0" smtClean="0">
                <a:solidFill>
                  <a:schemeClr val="bg1"/>
                </a:solidFill>
              </a:rPr>
              <a:t>Debris Flows</a:t>
            </a:r>
            <a:endParaRPr lang="en-US" sz="4800" b="1" dirty="0">
              <a:solidFill>
                <a:schemeClr val="bg1"/>
              </a:solidFill>
            </a:endParaRPr>
          </a:p>
        </p:txBody>
      </p:sp>
      <p:sp>
        <p:nvSpPr>
          <p:cNvPr id="9" name="TextBox 8" hidden="1"/>
          <p:cNvSpPr txBox="1"/>
          <p:nvPr/>
        </p:nvSpPr>
        <p:spPr>
          <a:xfrm>
            <a:off x="0" y="1"/>
            <a:ext cx="9143999" cy="707886"/>
          </a:xfrm>
          <a:prstGeom prst="rect">
            <a:avLst/>
          </a:prstGeom>
          <a:noFill/>
        </p:spPr>
        <p:txBody>
          <a:bodyPr wrap="square" rtlCol="0">
            <a:spAutoFit/>
          </a:bodyPr>
          <a:lstStyle/>
          <a:p>
            <a:pPr algn="ctr"/>
            <a:endParaRPr lang="en-US" sz="4000" dirty="0"/>
          </a:p>
        </p:txBody>
      </p:sp>
      <p:pic>
        <p:nvPicPr>
          <p:cNvPr id="8" name="Picture 4" descr="C:\Documents and Settings\mshea\My Documents\My Pictures\2012-08-12, PV-MPostStorrm7-31-12MDS\PV-MPostStorrm7-31-12MDS 011.jpg"/>
          <p:cNvPicPr>
            <a:picLocks noChangeAspect="1" noChangeArrowheads="1"/>
          </p:cNvPicPr>
          <p:nvPr/>
        </p:nvPicPr>
        <p:blipFill>
          <a:blip r:embed="rId3" cstate="print"/>
          <a:srcRect/>
          <a:stretch>
            <a:fillRect/>
          </a:stretch>
        </p:blipFill>
        <p:spPr bwMode="auto">
          <a:xfrm>
            <a:off x="4953000" y="3727115"/>
            <a:ext cx="3733800" cy="2750782"/>
          </a:xfrm>
          <a:prstGeom prst="rect">
            <a:avLst/>
          </a:prstGeom>
          <a:noFill/>
        </p:spPr>
      </p:pic>
      <p:pic>
        <p:nvPicPr>
          <p:cNvPr id="10" name="Picture 2"/>
          <p:cNvPicPr>
            <a:picLocks noChangeAspect="1" noChangeArrowheads="1"/>
          </p:cNvPicPr>
          <p:nvPr/>
        </p:nvPicPr>
        <p:blipFill>
          <a:blip r:embed="rId4" cstate="print"/>
          <a:srcRect/>
          <a:stretch>
            <a:fillRect/>
          </a:stretch>
        </p:blipFill>
        <p:spPr bwMode="auto">
          <a:xfrm>
            <a:off x="304800" y="1238250"/>
            <a:ext cx="4953000" cy="3714750"/>
          </a:xfrm>
          <a:prstGeom prst="rect">
            <a:avLst/>
          </a:prstGeom>
          <a:noFill/>
          <a:ln w="9525">
            <a:noFill/>
            <a:miter lim="800000"/>
            <a:headEnd/>
            <a:tailEnd/>
          </a:ln>
          <a:effec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Grp="1" noChangeAspect="1" noChangeArrowheads="1"/>
          </p:cNvPicPr>
          <p:nvPr>
            <p:ph idx="4294967295"/>
          </p:nvPr>
        </p:nvPicPr>
        <p:blipFill>
          <a:blip r:embed="rId3" cstate="print"/>
          <a:srcRect/>
          <a:stretch>
            <a:fillRect/>
          </a:stretch>
        </p:blipFill>
        <p:spPr bwMode="auto">
          <a:xfrm>
            <a:off x="609600" y="381000"/>
            <a:ext cx="8001000" cy="6017587"/>
          </a:xfrm>
          <a:prstGeom prst="rect">
            <a:avLst/>
          </a:prstGeom>
          <a:noFill/>
          <a:ln w="9525">
            <a:noFill/>
            <a:miter lim="800000"/>
            <a:headEnd/>
            <a:tailEnd/>
          </a:ln>
        </p:spPr>
      </p:pic>
      <p:sp>
        <p:nvSpPr>
          <p:cNvPr id="5" name="Rectangle 4" hidden="1"/>
          <p:cNvSpPr/>
          <p:nvPr/>
        </p:nvSpPr>
        <p:spPr>
          <a:xfrm>
            <a:off x="0" y="0"/>
            <a:ext cx="9144000" cy="707886"/>
          </a:xfrm>
          <a:prstGeom prst="rect">
            <a:avLst/>
          </a:prstGeom>
        </p:spPr>
        <p:txBody>
          <a:bodyPr wrap="square">
            <a:spAutoFit/>
          </a:bodyPr>
          <a:lstStyle/>
          <a:p>
            <a:pPr algn="ctr"/>
            <a:r>
              <a:rPr lang="en-US" sz="4000" dirty="0" smtClean="0">
                <a:solidFill>
                  <a:schemeClr val="bg1"/>
                </a:solidFill>
                <a:latin typeface="Maiandra GD" pitchFamily="34" charset="0"/>
              </a:rPr>
              <a:t>		 After the Waldo Canyon Fire</a:t>
            </a:r>
            <a:endParaRPr lang="en-US" sz="4000" dirty="0"/>
          </a:p>
        </p:txBody>
      </p:sp>
      <p:sp>
        <p:nvSpPr>
          <p:cNvPr id="6" name="Rectangle 5"/>
          <p:cNvSpPr/>
          <p:nvPr/>
        </p:nvSpPr>
        <p:spPr>
          <a:xfrm>
            <a:off x="914400" y="5029200"/>
            <a:ext cx="7391400" cy="769441"/>
          </a:xfrm>
          <a:prstGeom prst="rect">
            <a:avLst/>
          </a:prstGeom>
        </p:spPr>
        <p:txBody>
          <a:bodyPr wrap="square">
            <a:spAutoFit/>
          </a:bodyPr>
          <a:lstStyle/>
          <a:p>
            <a:pPr algn="ctr"/>
            <a:r>
              <a:rPr lang="en-US" sz="4400" b="1" dirty="0" smtClean="0">
                <a:solidFill>
                  <a:schemeClr val="bg1"/>
                </a:solidFill>
                <a:latin typeface="+mn-lt"/>
              </a:rPr>
              <a:t>July 30</a:t>
            </a:r>
            <a:r>
              <a:rPr lang="en-US" sz="4400" b="1" baseline="30000" dirty="0" smtClean="0">
                <a:solidFill>
                  <a:schemeClr val="bg1"/>
                </a:solidFill>
                <a:latin typeface="+mn-lt"/>
              </a:rPr>
              <a:t>th</a:t>
            </a:r>
            <a:r>
              <a:rPr lang="en-US" sz="4400" b="1" dirty="0" smtClean="0">
                <a:solidFill>
                  <a:schemeClr val="bg1"/>
                </a:solidFill>
                <a:latin typeface="+mn-lt"/>
              </a:rPr>
              <a:t> Storm &amp; Flood</a:t>
            </a:r>
            <a:endParaRPr lang="en-US" sz="4400" dirty="0">
              <a:solidFill>
                <a:schemeClr val="bg1"/>
              </a:solidFill>
              <a:latin typeface="+mn-lt"/>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228600" y="0"/>
            <a:ext cx="8763000" cy="1143000"/>
          </a:xfrm>
        </p:spPr>
        <p:txBody>
          <a:bodyPr>
            <a:normAutofit/>
          </a:bodyPr>
          <a:lstStyle/>
          <a:p>
            <a:pPr algn="ctr"/>
            <a:r>
              <a:rPr lang="en-US" sz="4800" b="1" dirty="0" smtClean="0">
                <a:solidFill>
                  <a:schemeClr val="bg1"/>
                </a:solidFill>
              </a:rPr>
              <a:t>Northfield Flood Damage</a:t>
            </a:r>
            <a:endParaRPr lang="en-US" sz="4800" b="1" dirty="0">
              <a:solidFill>
                <a:schemeClr val="bg1"/>
              </a:solidFill>
            </a:endParaRPr>
          </a:p>
        </p:txBody>
      </p:sp>
      <p:sp>
        <p:nvSpPr>
          <p:cNvPr id="12" name="Content Placeholder 11"/>
          <p:cNvSpPr>
            <a:spLocks noGrp="1"/>
          </p:cNvSpPr>
          <p:nvPr>
            <p:ph sz="half" idx="1"/>
          </p:nvPr>
        </p:nvSpPr>
        <p:spPr>
          <a:xfrm>
            <a:off x="457200" y="4800600"/>
            <a:ext cx="3200400" cy="1325563"/>
          </a:xfrm>
        </p:spPr>
        <p:txBody>
          <a:bodyPr>
            <a:normAutofit fontScale="92500" lnSpcReduction="10000"/>
          </a:bodyPr>
          <a:lstStyle/>
          <a:p>
            <a:endParaRPr lang="en-US" dirty="0"/>
          </a:p>
        </p:txBody>
      </p:sp>
      <p:sp>
        <p:nvSpPr>
          <p:cNvPr id="13" name="Content Placeholder 12"/>
          <p:cNvSpPr>
            <a:spLocks noGrp="1"/>
          </p:cNvSpPr>
          <p:nvPr>
            <p:ph sz="half" idx="2"/>
          </p:nvPr>
        </p:nvSpPr>
        <p:spPr>
          <a:xfrm>
            <a:off x="4191000" y="1447800"/>
            <a:ext cx="4648200" cy="914400"/>
          </a:xfrm>
        </p:spPr>
        <p:txBody>
          <a:bodyPr>
            <a:normAutofit fontScale="92500" lnSpcReduction="10000"/>
          </a:bodyPr>
          <a:lstStyle/>
          <a:p>
            <a:pPr>
              <a:spcBef>
                <a:spcPts val="600"/>
              </a:spcBef>
            </a:pPr>
            <a:r>
              <a:rPr lang="en-US" sz="3200" dirty="0" smtClean="0">
                <a:solidFill>
                  <a:schemeClr val="bg1"/>
                </a:solidFill>
              </a:rPr>
              <a:t>Caretaker’s House</a:t>
            </a:r>
          </a:p>
          <a:p>
            <a:pPr>
              <a:spcBef>
                <a:spcPts val="0"/>
              </a:spcBef>
            </a:pPr>
            <a:r>
              <a:rPr lang="en-US" sz="3200" dirty="0" smtClean="0">
                <a:solidFill>
                  <a:schemeClr val="bg1"/>
                </a:solidFill>
              </a:rPr>
              <a:t>Access Road</a:t>
            </a:r>
            <a:endParaRPr lang="en-US" dirty="0">
              <a:solidFill>
                <a:schemeClr val="bg1"/>
              </a:solidFill>
            </a:endParaRPr>
          </a:p>
        </p:txBody>
      </p:sp>
      <p:sp>
        <p:nvSpPr>
          <p:cNvPr id="7" name="Title 1" hidden="1"/>
          <p:cNvSpPr txBox="1">
            <a:spLocks/>
          </p:cNvSpPr>
          <p:nvPr/>
        </p:nvSpPr>
        <p:spPr bwMode="auto">
          <a:xfrm>
            <a:off x="457200" y="762000"/>
            <a:ext cx="8229600" cy="838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0" cap="none" spc="0" normalizeH="0" baseline="0" noProof="0" dirty="0">
              <a:ln>
                <a:noFill/>
              </a:ln>
              <a:solidFill>
                <a:schemeClr val="tx2"/>
              </a:solidFill>
              <a:effectLst/>
              <a:uLnTx/>
              <a:uFillTx/>
              <a:latin typeface="+mj-lt"/>
              <a:ea typeface="+mj-ea"/>
              <a:cs typeface="+mj-cs"/>
            </a:endParaRPr>
          </a:p>
        </p:txBody>
      </p:sp>
      <p:pic>
        <p:nvPicPr>
          <p:cNvPr id="3078" name="Picture 6" descr="C:\Documents and Settings\mshea\My Documents\My Pictures\2012-08-12, PV-MPostStorrm7-31-12MDS\PV-MPostStorrm7-31-12MDS 012.jpg"/>
          <p:cNvPicPr>
            <a:picLocks noChangeAspect="1" noChangeArrowheads="1"/>
          </p:cNvPicPr>
          <p:nvPr/>
        </p:nvPicPr>
        <p:blipFill>
          <a:blip r:embed="rId3" cstate="print"/>
          <a:srcRect/>
          <a:stretch>
            <a:fillRect/>
          </a:stretch>
        </p:blipFill>
        <p:spPr bwMode="auto">
          <a:xfrm>
            <a:off x="381000" y="1524000"/>
            <a:ext cx="3657600" cy="4876802"/>
          </a:xfrm>
          <a:prstGeom prst="rect">
            <a:avLst/>
          </a:prstGeom>
          <a:noFill/>
        </p:spPr>
      </p:pic>
      <p:pic>
        <p:nvPicPr>
          <p:cNvPr id="3079" name="Picture 7" descr="C:\Documents and Settings\mshea\Desktop\powerline pics\P1060986.JPG"/>
          <p:cNvPicPr>
            <a:picLocks noChangeAspect="1" noChangeArrowheads="1"/>
          </p:cNvPicPr>
          <p:nvPr/>
        </p:nvPicPr>
        <p:blipFill>
          <a:blip r:embed="rId4" cstate="print"/>
          <a:srcRect/>
          <a:stretch>
            <a:fillRect/>
          </a:stretch>
        </p:blipFill>
        <p:spPr bwMode="auto">
          <a:xfrm>
            <a:off x="4038600" y="2558582"/>
            <a:ext cx="4758918" cy="3736868"/>
          </a:xfrm>
          <a:prstGeom prst="rect">
            <a:avLst/>
          </a:prstGeom>
          <a:noFill/>
        </p:spPr>
      </p:pic>
      <p:sp>
        <p:nvSpPr>
          <p:cNvPr id="14" name="TextBox 13" hidden="1"/>
          <p:cNvSpPr txBox="1"/>
          <p:nvPr/>
        </p:nvSpPr>
        <p:spPr>
          <a:xfrm>
            <a:off x="0" y="1"/>
            <a:ext cx="9143999" cy="707886"/>
          </a:xfrm>
          <a:prstGeom prst="rect">
            <a:avLst/>
          </a:prstGeom>
          <a:noFill/>
        </p:spPr>
        <p:txBody>
          <a:bodyPr wrap="square" rtlCol="0">
            <a:spAutoFit/>
          </a:bodyPr>
          <a:lstStyle/>
          <a:p>
            <a:pPr algn="ctr"/>
            <a:r>
              <a:rPr lang="en-US" sz="1200" dirty="0" smtClean="0">
                <a:solidFill>
                  <a:schemeClr val="bg1"/>
                </a:solidFill>
                <a:latin typeface="Maiandra GD" pitchFamily="34" charset="0"/>
              </a:rPr>
              <a:t>		</a:t>
            </a:r>
            <a:r>
              <a:rPr lang="en-US" sz="4000" dirty="0" smtClean="0">
                <a:solidFill>
                  <a:schemeClr val="bg1"/>
                </a:solidFill>
                <a:latin typeface="Maiandra GD" pitchFamily="34" charset="0"/>
              </a:rPr>
              <a:t>After the Waldo Canyon Fire</a:t>
            </a:r>
            <a:endParaRPr lang="en-US" sz="4000"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a:xfrm>
            <a:off x="4800600" y="1371600"/>
            <a:ext cx="4114800" cy="1447800"/>
          </a:xfrm>
        </p:spPr>
        <p:txBody>
          <a:bodyPr/>
          <a:lstStyle/>
          <a:p>
            <a:r>
              <a:rPr lang="en-US" sz="3200" dirty="0" smtClean="0">
                <a:solidFill>
                  <a:schemeClr val="bg1"/>
                </a:solidFill>
              </a:rPr>
              <a:t>Northfield Pipeline</a:t>
            </a:r>
          </a:p>
          <a:p>
            <a:r>
              <a:rPr lang="en-US" sz="3200" dirty="0" smtClean="0">
                <a:solidFill>
                  <a:schemeClr val="bg1"/>
                </a:solidFill>
              </a:rPr>
              <a:t>Pine Valley Pipeline</a:t>
            </a:r>
          </a:p>
          <a:p>
            <a:endParaRPr lang="en-US" dirty="0"/>
          </a:p>
        </p:txBody>
      </p:sp>
      <p:sp>
        <p:nvSpPr>
          <p:cNvPr id="6" name="Title 5"/>
          <p:cNvSpPr>
            <a:spLocks noGrp="1"/>
          </p:cNvSpPr>
          <p:nvPr>
            <p:ph type="title"/>
          </p:nvPr>
        </p:nvSpPr>
        <p:spPr>
          <a:xfrm>
            <a:off x="304800" y="0"/>
            <a:ext cx="8382000" cy="990600"/>
          </a:xfrm>
        </p:spPr>
        <p:txBody>
          <a:bodyPr>
            <a:normAutofit/>
          </a:bodyPr>
          <a:lstStyle/>
          <a:p>
            <a:pPr algn="ctr"/>
            <a:r>
              <a:rPr lang="en-US" sz="4600" b="1" dirty="0" smtClean="0">
                <a:solidFill>
                  <a:schemeClr val="bg1"/>
                </a:solidFill>
              </a:rPr>
              <a:t>Devil’s Kitchen Flood Damage</a:t>
            </a:r>
            <a:endParaRPr lang="en-US" sz="4600" dirty="0">
              <a:solidFill>
                <a:schemeClr val="bg1"/>
              </a:solidFill>
            </a:endParaRPr>
          </a:p>
        </p:txBody>
      </p:sp>
      <p:sp>
        <p:nvSpPr>
          <p:cNvPr id="5" name="Rectangle 4" hidden="1"/>
          <p:cNvSpPr/>
          <p:nvPr/>
        </p:nvSpPr>
        <p:spPr>
          <a:xfrm>
            <a:off x="0" y="0"/>
            <a:ext cx="9144000" cy="707886"/>
          </a:xfrm>
          <a:prstGeom prst="rect">
            <a:avLst/>
          </a:prstGeom>
        </p:spPr>
        <p:txBody>
          <a:bodyPr wrap="square">
            <a:spAutoFit/>
          </a:bodyPr>
          <a:lstStyle/>
          <a:p>
            <a:pPr algn="ctr"/>
            <a:r>
              <a:rPr lang="en-US" sz="4000" dirty="0" smtClean="0">
                <a:solidFill>
                  <a:schemeClr val="bg1"/>
                </a:solidFill>
                <a:latin typeface="Maiandra GD" pitchFamily="34" charset="0"/>
              </a:rPr>
              <a:t>		After the Waldo Canyon Fire</a:t>
            </a:r>
            <a:endParaRPr lang="en-US" sz="4000" dirty="0"/>
          </a:p>
        </p:txBody>
      </p:sp>
      <p:pic>
        <p:nvPicPr>
          <p:cNvPr id="10" name="Picture 6" descr="http://www.koaa.com/images/news/2012-08/tu_pine_valley_pipeline_boulder.jpg"/>
          <p:cNvPicPr>
            <a:picLocks noChangeAspect="1" noChangeArrowheads="1"/>
          </p:cNvPicPr>
          <p:nvPr/>
        </p:nvPicPr>
        <p:blipFill>
          <a:blip r:embed="rId3" cstate="print"/>
          <a:srcRect l="6667"/>
          <a:stretch>
            <a:fillRect/>
          </a:stretch>
        </p:blipFill>
        <p:spPr bwMode="auto">
          <a:xfrm>
            <a:off x="4267200" y="3124200"/>
            <a:ext cx="4523666" cy="3231233"/>
          </a:xfrm>
          <a:prstGeom prst="rect">
            <a:avLst/>
          </a:prstGeom>
          <a:noFill/>
        </p:spPr>
      </p:pic>
      <p:pic>
        <p:nvPicPr>
          <p:cNvPr id="9" name="Picture 4" descr="C:\Documents and Settings\mshea\Desktop\powerline pics\100_0597.JPG"/>
          <p:cNvPicPr>
            <a:picLocks noChangeAspect="1" noChangeArrowheads="1"/>
          </p:cNvPicPr>
          <p:nvPr/>
        </p:nvPicPr>
        <p:blipFill>
          <a:blip r:embed="rId4" cstate="print"/>
          <a:srcRect l="12541" r="19707"/>
          <a:stretch>
            <a:fillRect/>
          </a:stretch>
        </p:blipFill>
        <p:spPr bwMode="auto">
          <a:xfrm>
            <a:off x="228600" y="1143000"/>
            <a:ext cx="4470481" cy="4648200"/>
          </a:xfrm>
          <a:prstGeom prst="rect">
            <a:avLst/>
          </a:prstGeom>
          <a:noFill/>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914400"/>
          </a:xfrm>
        </p:spPr>
        <p:txBody>
          <a:bodyPr>
            <a:normAutofit/>
          </a:bodyPr>
          <a:lstStyle/>
          <a:p>
            <a:pPr algn="ctr"/>
            <a:r>
              <a:rPr lang="en-US" b="1" dirty="0" smtClean="0">
                <a:solidFill>
                  <a:schemeClr val="bg1"/>
                </a:solidFill>
              </a:rPr>
              <a:t>Pine Valley/McCullough Damage</a:t>
            </a:r>
            <a:endParaRPr lang="en-US" b="1" dirty="0">
              <a:solidFill>
                <a:schemeClr val="bg1"/>
              </a:solidFill>
            </a:endParaRPr>
          </a:p>
        </p:txBody>
      </p:sp>
      <p:sp>
        <p:nvSpPr>
          <p:cNvPr id="3" name="Content Placeholder 2"/>
          <p:cNvSpPr>
            <a:spLocks noGrp="1"/>
          </p:cNvSpPr>
          <p:nvPr>
            <p:ph sz="half" idx="1"/>
          </p:nvPr>
        </p:nvSpPr>
        <p:spPr>
          <a:xfrm>
            <a:off x="457200" y="1447800"/>
            <a:ext cx="4495800" cy="1371600"/>
          </a:xfrm>
        </p:spPr>
        <p:txBody>
          <a:bodyPr>
            <a:normAutofit/>
          </a:bodyPr>
          <a:lstStyle/>
          <a:p>
            <a:r>
              <a:rPr lang="en-US" sz="2800" dirty="0" smtClean="0">
                <a:solidFill>
                  <a:schemeClr val="bg1"/>
                </a:solidFill>
              </a:rPr>
              <a:t>Flood &amp; debris flows </a:t>
            </a:r>
          </a:p>
          <a:p>
            <a:r>
              <a:rPr lang="en-US" sz="2800" dirty="0" smtClean="0">
                <a:solidFill>
                  <a:schemeClr val="bg1"/>
                </a:solidFill>
              </a:rPr>
              <a:t>Erosion &amp; sedimentation</a:t>
            </a:r>
            <a:endParaRPr lang="en-US" sz="2800" dirty="0">
              <a:solidFill>
                <a:schemeClr val="bg1"/>
              </a:solidFill>
            </a:endParaRPr>
          </a:p>
        </p:txBody>
      </p:sp>
      <p:sp>
        <p:nvSpPr>
          <p:cNvPr id="4" name="Content Placeholder 3"/>
          <p:cNvSpPr>
            <a:spLocks noGrp="1"/>
          </p:cNvSpPr>
          <p:nvPr>
            <p:ph sz="half" idx="2"/>
          </p:nvPr>
        </p:nvSpPr>
        <p:spPr>
          <a:xfrm>
            <a:off x="5562600" y="4876800"/>
            <a:ext cx="3352800" cy="1371600"/>
          </a:xfrm>
        </p:spPr>
        <p:txBody>
          <a:bodyPr>
            <a:normAutofit/>
          </a:bodyPr>
          <a:lstStyle/>
          <a:p>
            <a:r>
              <a:rPr lang="en-US" sz="2800" dirty="0" smtClean="0">
                <a:solidFill>
                  <a:schemeClr val="bg1"/>
                </a:solidFill>
              </a:rPr>
              <a:t>Pipeline vaults</a:t>
            </a:r>
          </a:p>
          <a:p>
            <a:r>
              <a:rPr lang="en-US" sz="2800" dirty="0" smtClean="0">
                <a:solidFill>
                  <a:schemeClr val="bg1"/>
                </a:solidFill>
              </a:rPr>
              <a:t>Diversion dam</a:t>
            </a:r>
          </a:p>
        </p:txBody>
      </p:sp>
      <p:pic>
        <p:nvPicPr>
          <p:cNvPr id="6146" name="Picture 2" descr="C:\Documents and Settings\mshea\My Documents\My Pictures\2012-08-12, PV-MPostStorrm7-31-12MDS\PV-MPostStorrm7-31-12MDS 002.jpg"/>
          <p:cNvPicPr>
            <a:picLocks noChangeAspect="1" noChangeArrowheads="1"/>
          </p:cNvPicPr>
          <p:nvPr/>
        </p:nvPicPr>
        <p:blipFill>
          <a:blip r:embed="rId3" cstate="print"/>
          <a:srcRect r="1758" b="9375"/>
          <a:stretch>
            <a:fillRect/>
          </a:stretch>
        </p:blipFill>
        <p:spPr bwMode="auto">
          <a:xfrm>
            <a:off x="457200" y="2895600"/>
            <a:ext cx="4956415" cy="3429000"/>
          </a:xfrm>
          <a:prstGeom prst="rect">
            <a:avLst/>
          </a:prstGeom>
          <a:noFill/>
        </p:spPr>
      </p:pic>
      <p:pic>
        <p:nvPicPr>
          <p:cNvPr id="6148" name="Picture 4" descr="C:\Documents and Settings\mshea\My Documents\My Pictures\2012-08-12, PV-MPostStorrm7-31-12MDS\PV-MPostStorrm7-31-12MDS 007.jpg"/>
          <p:cNvPicPr>
            <a:picLocks noChangeAspect="1" noChangeArrowheads="1"/>
          </p:cNvPicPr>
          <p:nvPr/>
        </p:nvPicPr>
        <p:blipFill>
          <a:blip r:embed="rId4" cstate="print"/>
          <a:srcRect/>
          <a:stretch>
            <a:fillRect/>
          </a:stretch>
        </p:blipFill>
        <p:spPr bwMode="auto">
          <a:xfrm>
            <a:off x="4800600" y="1581150"/>
            <a:ext cx="4058920" cy="3044190"/>
          </a:xfrm>
          <a:prstGeom prst="rect">
            <a:avLst/>
          </a:prstGeom>
          <a:noFill/>
        </p:spPr>
      </p:pic>
      <p:sp>
        <p:nvSpPr>
          <p:cNvPr id="10" name="TextBox 9" hidden="1"/>
          <p:cNvSpPr txBox="1"/>
          <p:nvPr/>
        </p:nvSpPr>
        <p:spPr>
          <a:xfrm>
            <a:off x="0" y="1"/>
            <a:ext cx="9143999" cy="707886"/>
          </a:xfrm>
          <a:prstGeom prst="rect">
            <a:avLst/>
          </a:prstGeom>
          <a:noFill/>
        </p:spPr>
        <p:txBody>
          <a:bodyPr wrap="square" rtlCol="0">
            <a:spAutoFit/>
          </a:bodyPr>
          <a:lstStyle/>
          <a:p>
            <a:pPr algn="ctr"/>
            <a:r>
              <a:rPr lang="en-US" sz="1200" dirty="0" smtClean="0">
                <a:solidFill>
                  <a:schemeClr val="bg1"/>
                </a:solidFill>
                <a:latin typeface="Maiandra GD" pitchFamily="34" charset="0"/>
              </a:rPr>
              <a:t>		</a:t>
            </a:r>
            <a:r>
              <a:rPr lang="en-US" sz="4000" dirty="0" smtClean="0">
                <a:solidFill>
                  <a:schemeClr val="bg1"/>
                </a:solidFill>
                <a:latin typeface="Maiandra GD" pitchFamily="34" charset="0"/>
              </a:rPr>
              <a:t>After the Waldo Canyon Fire</a:t>
            </a:r>
            <a:endParaRPr lang="en-US" sz="4000"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chemeClr val="bg1"/>
                </a:solidFill>
              </a:rPr>
              <a:t>Watershed Assessment of River Stability and Sediment Supply – Rosgen, et al.</a:t>
            </a:r>
            <a:endParaRPr lang="en-US" dirty="0">
              <a:solidFill>
                <a:schemeClr val="bg1"/>
              </a:solidFill>
            </a:endParaRPr>
          </a:p>
        </p:txBody>
      </p:sp>
      <p:pic>
        <p:nvPicPr>
          <p:cNvPr id="3074" name="Picture 2"/>
          <p:cNvPicPr>
            <a:picLocks noGrp="1" noChangeAspect="1" noChangeArrowheads="1"/>
          </p:cNvPicPr>
          <p:nvPr>
            <p:ph sz="half" idx="1"/>
          </p:nvPr>
        </p:nvPicPr>
        <p:blipFill>
          <a:blip r:embed="rId3" cstate="print"/>
          <a:srcRect l="1832" r="1466"/>
          <a:stretch>
            <a:fillRect/>
          </a:stretch>
        </p:blipFill>
        <p:spPr bwMode="auto">
          <a:xfrm>
            <a:off x="381000" y="2743200"/>
            <a:ext cx="4444486" cy="2262463"/>
          </a:xfrm>
          <a:prstGeom prst="rect">
            <a:avLst/>
          </a:prstGeom>
          <a:noFill/>
          <a:ln w="9525">
            <a:noFill/>
            <a:miter lim="800000"/>
            <a:headEnd/>
            <a:tailEnd/>
          </a:ln>
        </p:spPr>
      </p:pic>
      <p:pic>
        <p:nvPicPr>
          <p:cNvPr id="3075" name="Picture 3"/>
          <p:cNvPicPr>
            <a:picLocks noGrp="1" noChangeAspect="1" noChangeArrowheads="1"/>
          </p:cNvPicPr>
          <p:nvPr>
            <p:ph sz="half" idx="2"/>
          </p:nvPr>
        </p:nvPicPr>
        <p:blipFill>
          <a:blip r:embed="rId4" cstate="print"/>
          <a:srcRect/>
          <a:stretch>
            <a:fillRect/>
          </a:stretch>
        </p:blipFill>
        <p:spPr bwMode="auto">
          <a:xfrm>
            <a:off x="4953000" y="1371600"/>
            <a:ext cx="3810000" cy="5135775"/>
          </a:xfrm>
          <a:prstGeom prst="rect">
            <a:avLst/>
          </a:prstGeom>
          <a:noFill/>
          <a:ln w="9525">
            <a:noFill/>
            <a:miter lim="800000"/>
            <a:headEnd/>
            <a:tailEnd/>
          </a:ln>
        </p:spPr>
      </p:pic>
      <p:sp>
        <p:nvSpPr>
          <p:cNvPr id="7" name="TextBox 6"/>
          <p:cNvSpPr txBox="1"/>
          <p:nvPr/>
        </p:nvSpPr>
        <p:spPr>
          <a:xfrm>
            <a:off x="533400" y="1447800"/>
            <a:ext cx="4495800" cy="1200329"/>
          </a:xfrm>
          <a:prstGeom prst="rect">
            <a:avLst/>
          </a:prstGeom>
          <a:noFill/>
        </p:spPr>
        <p:txBody>
          <a:bodyPr wrap="square" rtlCol="0">
            <a:spAutoFit/>
          </a:bodyPr>
          <a:lstStyle/>
          <a:p>
            <a:r>
              <a:rPr lang="en-US" sz="3600" b="1" i="1" dirty="0" smtClean="0">
                <a:solidFill>
                  <a:schemeClr val="bg1"/>
                </a:solidFill>
                <a:latin typeface="+mn-lt"/>
              </a:rPr>
              <a:t>WARSSS – Post-fire Water Yield</a:t>
            </a:r>
            <a:endParaRPr lang="en-US" sz="3600" b="1" i="1" dirty="0">
              <a:solidFill>
                <a:schemeClr val="bg1"/>
              </a:solidFill>
              <a:latin typeface="+mn-lt"/>
            </a:endParaRPr>
          </a:p>
        </p:txBody>
      </p:sp>
      <p:sp>
        <p:nvSpPr>
          <p:cNvPr id="8" name="TextBox 7"/>
          <p:cNvSpPr txBox="1"/>
          <p:nvPr/>
        </p:nvSpPr>
        <p:spPr>
          <a:xfrm>
            <a:off x="457200" y="5105400"/>
            <a:ext cx="4572000" cy="954107"/>
          </a:xfrm>
          <a:prstGeom prst="rect">
            <a:avLst/>
          </a:prstGeom>
          <a:noFill/>
        </p:spPr>
        <p:txBody>
          <a:bodyPr wrap="square" rtlCol="0">
            <a:spAutoFit/>
          </a:bodyPr>
          <a:lstStyle/>
          <a:p>
            <a:r>
              <a:rPr lang="en-US" sz="2800" dirty="0" smtClean="0">
                <a:solidFill>
                  <a:schemeClr val="bg1"/>
                </a:solidFill>
                <a:latin typeface="+mn-lt"/>
              </a:rPr>
              <a:t>Total increased water yield = 5,842 AF/yr (66% increase)</a:t>
            </a:r>
            <a:endParaRPr lang="en-US" dirty="0" smtClean="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143000"/>
          </a:xfrm>
        </p:spPr>
        <p:txBody>
          <a:bodyPr>
            <a:normAutofit/>
          </a:bodyPr>
          <a:lstStyle/>
          <a:p>
            <a:pPr algn="ctr"/>
            <a:r>
              <a:rPr lang="en-US" sz="3200" b="1" dirty="0" smtClean="0">
                <a:solidFill>
                  <a:schemeClr val="bg1"/>
                </a:solidFill>
              </a:rPr>
              <a:t>Protecting Water System =</a:t>
            </a:r>
            <a:br>
              <a:rPr lang="en-US" sz="3200" b="1" dirty="0" smtClean="0">
                <a:solidFill>
                  <a:schemeClr val="bg1"/>
                </a:solidFill>
              </a:rPr>
            </a:br>
            <a:r>
              <a:rPr lang="en-US" sz="3200" b="1" dirty="0" smtClean="0">
                <a:solidFill>
                  <a:schemeClr val="bg1"/>
                </a:solidFill>
              </a:rPr>
              <a:t>Flood Mitigation + Watershed Stabilization</a:t>
            </a:r>
            <a:endParaRPr lang="en-US" sz="3200" b="1" dirty="0">
              <a:solidFill>
                <a:schemeClr val="bg1"/>
              </a:solidFill>
            </a:endParaRPr>
          </a:p>
        </p:txBody>
      </p:sp>
      <p:sp>
        <p:nvSpPr>
          <p:cNvPr id="3" name="Subtitle 2"/>
          <p:cNvSpPr>
            <a:spLocks noGrp="1"/>
          </p:cNvSpPr>
          <p:nvPr>
            <p:ph sz="half" idx="1"/>
          </p:nvPr>
        </p:nvSpPr>
        <p:spPr>
          <a:xfrm>
            <a:off x="228600" y="1676400"/>
            <a:ext cx="4724400" cy="4648200"/>
          </a:xfrm>
        </p:spPr>
        <p:txBody>
          <a:bodyPr/>
          <a:lstStyle/>
          <a:p>
            <a:pPr>
              <a:buSzPct val="150000"/>
              <a:buFont typeface="Arial" pitchFamily="34" charset="0"/>
              <a:buChar char="•"/>
            </a:pPr>
            <a:r>
              <a:rPr lang="en-US" sz="2400" dirty="0" smtClean="0">
                <a:solidFill>
                  <a:schemeClr val="bg1"/>
                </a:solidFill>
              </a:rPr>
              <a:t>Partnered with </a:t>
            </a:r>
            <a:br>
              <a:rPr lang="en-US" sz="2400" dirty="0" smtClean="0">
                <a:solidFill>
                  <a:schemeClr val="bg1"/>
                </a:solidFill>
              </a:rPr>
            </a:br>
            <a:r>
              <a:rPr lang="en-US" sz="2400" dirty="0" smtClean="0">
                <a:solidFill>
                  <a:schemeClr val="bg1"/>
                </a:solidFill>
              </a:rPr>
              <a:t>Experienced Agencies</a:t>
            </a:r>
          </a:p>
          <a:p>
            <a:pPr>
              <a:buSzPct val="150000"/>
              <a:buFont typeface="Arial" pitchFamily="34" charset="0"/>
              <a:buChar char="•"/>
            </a:pPr>
            <a:r>
              <a:rPr lang="en-US" sz="2400" dirty="0" smtClean="0">
                <a:solidFill>
                  <a:schemeClr val="bg1"/>
                </a:solidFill>
              </a:rPr>
              <a:t>Obtained Approvals for </a:t>
            </a:r>
            <a:br>
              <a:rPr lang="en-US" sz="2400" dirty="0" smtClean="0">
                <a:solidFill>
                  <a:schemeClr val="bg1"/>
                </a:solidFill>
              </a:rPr>
            </a:br>
            <a:r>
              <a:rPr lang="en-US" sz="2400" dirty="0" smtClean="0">
                <a:solidFill>
                  <a:schemeClr val="bg1"/>
                </a:solidFill>
              </a:rPr>
              <a:t>Work on US Forest Lands</a:t>
            </a:r>
          </a:p>
          <a:p>
            <a:pPr>
              <a:buSzPct val="150000"/>
              <a:buFont typeface="Arial" pitchFamily="34" charset="0"/>
              <a:buChar char="•"/>
            </a:pPr>
            <a:endParaRPr lang="en-US" sz="2400" dirty="0" smtClean="0">
              <a:solidFill>
                <a:schemeClr val="bg1"/>
              </a:solidFill>
            </a:endParaRPr>
          </a:p>
          <a:p>
            <a:pPr algn="l">
              <a:buSzPct val="150000"/>
              <a:buFont typeface="Arial" pitchFamily="34" charset="0"/>
              <a:buChar char="•"/>
            </a:pPr>
            <a:r>
              <a:rPr lang="en-US" sz="2400" dirty="0" smtClean="0">
                <a:solidFill>
                  <a:schemeClr val="bg1"/>
                </a:solidFill>
              </a:rPr>
              <a:t>Implement Emergency Protections Immediately</a:t>
            </a:r>
          </a:p>
          <a:p>
            <a:pPr algn="l">
              <a:buSzPct val="150000"/>
              <a:buFont typeface="Arial" pitchFamily="34" charset="0"/>
              <a:buChar char="•"/>
            </a:pPr>
            <a:r>
              <a:rPr lang="en-US" sz="2400" dirty="0" smtClean="0">
                <a:solidFill>
                  <a:schemeClr val="bg1"/>
                </a:solidFill>
              </a:rPr>
              <a:t>Assess &amp; Repair Infrastructure</a:t>
            </a:r>
          </a:p>
          <a:p>
            <a:pPr algn="l">
              <a:buSzPct val="150000"/>
              <a:buFont typeface="Arial" pitchFamily="34" charset="0"/>
              <a:buChar char="•"/>
            </a:pPr>
            <a:r>
              <a:rPr lang="en-US" sz="2400" dirty="0" smtClean="0">
                <a:solidFill>
                  <a:schemeClr val="bg1"/>
                </a:solidFill>
              </a:rPr>
              <a:t>Stabilize Watersheds</a:t>
            </a:r>
          </a:p>
          <a:p>
            <a:pPr>
              <a:buSzPct val="150000"/>
              <a:buFont typeface="Arial" pitchFamily="34" charset="0"/>
              <a:buChar char="•"/>
            </a:pPr>
            <a:r>
              <a:rPr lang="en-US" sz="2400" dirty="0" smtClean="0">
                <a:solidFill>
                  <a:schemeClr val="bg1"/>
                </a:solidFill>
              </a:rPr>
              <a:t>Pursue Funding</a:t>
            </a:r>
          </a:p>
          <a:p>
            <a:pPr lvl="1">
              <a:buNone/>
            </a:pPr>
            <a:endParaRPr lang="en-US" sz="2000" dirty="0" smtClean="0"/>
          </a:p>
        </p:txBody>
      </p:sp>
      <p:pic>
        <p:nvPicPr>
          <p:cNvPr id="9" name="Picture 8"/>
          <p:cNvPicPr/>
          <p:nvPr/>
        </p:nvPicPr>
        <p:blipFill>
          <a:blip r:embed="rId3" cstate="print">
            <a:extLst>
              <a:ext uri="{28A0092B-C50C-407E-A947-70E740481C1C}">
                <a14:useLocalDpi xmlns:lc="http://schemas.openxmlformats.org/drawingml/2006/lockedCanvas" xmlns:pic="http://schemas.openxmlformats.org/drawingml/2006/picture" xmlns="" xmlns:wpc="http://schemas.microsoft.com/office/word/2010/wordprocessingCanvas" xmlns:mc="http://schemas.openxmlformats.org/markup-compatibility/2006" xmlns:o="urn:schemas-microsoft-com:office:office" xmlns:v="urn:schemas-microsoft-com:vml" xmlns:wp14="http://schemas.microsoft.com/office/word/2010/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ps="http://schemas.microsoft.com/office/word/2010/wordprocessingShape" xmlns:a14="http://schemas.microsoft.com/office/drawing/2010/main" xmlns:wne="http://schemas.microsoft.com/office/word/2006/wordml" xmlns:wp="http://schemas.openxmlformats.org/drawingml/2006/wordprocessingDrawing" xmlns:m="http://schemas.openxmlformats.org/officeDocument/2006/math" xmlns:ve="http://schemas.openxmlformats.org/markup-compatibility/2006" val="0"/>
              </a:ext>
            </a:extLst>
          </a:blip>
          <a:stretch>
            <a:fillRect/>
          </a:stretch>
        </p:blipFill>
        <p:spPr>
          <a:xfrm>
            <a:off x="4800600" y="3657600"/>
            <a:ext cx="4024519" cy="2695547"/>
          </a:xfrm>
          <a:prstGeom prst="rect">
            <a:avLst/>
          </a:prstGeom>
        </p:spPr>
      </p:pic>
      <p:pic>
        <p:nvPicPr>
          <p:cNvPr id="10" name="Picture 9"/>
          <p:cNvPicPr/>
          <p:nvPr/>
        </p:nvPicPr>
        <p:blipFill>
          <a:blip r:embed="rId4" cstate="print">
            <a:extLst>
              <a:ext uri="{28A0092B-C50C-407E-A947-70E740481C1C}">
                <a14:useLocalDpi xmlns:lc="http://schemas.openxmlformats.org/drawingml/2006/lockedCanvas" xmlns:pic="http://schemas.openxmlformats.org/drawingml/2006/picture" xmlns="" xmlns:wpc="http://schemas.microsoft.com/office/word/2010/wordprocessingCanvas" xmlns:mc="http://schemas.openxmlformats.org/markup-compatibility/2006" xmlns:o="urn:schemas-microsoft-com:office:office" xmlns:v="urn:schemas-microsoft-com:vml" xmlns:wp14="http://schemas.microsoft.com/office/word/2010/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ps="http://schemas.microsoft.com/office/word/2010/wordprocessingShape" xmlns:a14="http://schemas.microsoft.com/office/drawing/2010/main" xmlns:wne="http://schemas.microsoft.com/office/word/2006/wordml" xmlns:wp="http://schemas.openxmlformats.org/drawingml/2006/wordprocessingDrawing" xmlns:m="http://schemas.openxmlformats.org/officeDocument/2006/math" xmlns:ve="http://schemas.openxmlformats.org/markup-compatibility/2006" val="0"/>
              </a:ext>
            </a:extLst>
          </a:blip>
          <a:srcRect/>
          <a:stretch>
            <a:fillRect/>
          </a:stretch>
        </p:blipFill>
        <p:spPr bwMode="auto">
          <a:xfrm>
            <a:off x="5562600" y="1752600"/>
            <a:ext cx="3276600" cy="2221185"/>
          </a:xfrm>
          <a:prstGeom prst="rect">
            <a:avLst/>
          </a:prstGeom>
          <a:noFill/>
          <a:ln>
            <a:noFill/>
          </a:ln>
        </p:spPr>
      </p:pic>
      <p:pic>
        <p:nvPicPr>
          <p:cNvPr id="7" name="Picture 6" descr="DSC_0984.jpg"/>
          <p:cNvPicPr>
            <a:picLocks noChangeAspect="1"/>
          </p:cNvPicPr>
          <p:nvPr/>
        </p:nvPicPr>
        <p:blipFill>
          <a:blip r:embed="rId5" cstate="print"/>
          <a:srcRect l="21764" t="2726" r="23578" b="2726"/>
          <a:stretch>
            <a:fillRect/>
          </a:stretch>
        </p:blipFill>
        <p:spPr>
          <a:xfrm rot="5400000">
            <a:off x="4200385" y="1483956"/>
            <a:ext cx="2011860" cy="2335431"/>
          </a:xfrm>
          <a:prstGeom prst="rect">
            <a:avLst/>
          </a:prstGeom>
        </p:spPr>
      </p:pic>
      <p:sp>
        <p:nvSpPr>
          <p:cNvPr id="8" name="TextBox 7" hidden="1"/>
          <p:cNvSpPr txBox="1"/>
          <p:nvPr/>
        </p:nvSpPr>
        <p:spPr>
          <a:xfrm>
            <a:off x="0" y="1"/>
            <a:ext cx="9143999" cy="707886"/>
          </a:xfrm>
          <a:prstGeom prst="rect">
            <a:avLst/>
          </a:prstGeom>
          <a:noFill/>
        </p:spPr>
        <p:txBody>
          <a:bodyPr wrap="square" rtlCol="0">
            <a:spAutoFit/>
          </a:bodyPr>
          <a:lstStyle/>
          <a:p>
            <a:pPr algn="ctr"/>
            <a:r>
              <a:rPr lang="en-US" sz="1200" dirty="0" smtClean="0">
                <a:solidFill>
                  <a:schemeClr val="bg1"/>
                </a:solidFill>
                <a:latin typeface="Maiandra GD" pitchFamily="34" charset="0"/>
              </a:rPr>
              <a:t>		</a:t>
            </a:r>
            <a:r>
              <a:rPr lang="en-US" sz="4000" dirty="0" smtClean="0">
                <a:solidFill>
                  <a:schemeClr val="bg1"/>
                </a:solidFill>
                <a:latin typeface="Maiandra GD" pitchFamily="34" charset="0"/>
              </a:rPr>
              <a:t>After the Waldo Canyon Fire</a:t>
            </a:r>
            <a:endParaRPr lang="en-US" sz="4000"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descr="M:\COMMON\Photos\2012-06-23_14-29-17_960.jpg"/>
          <p:cNvPicPr>
            <a:picLocks noChangeAspect="1" noChangeArrowheads="1"/>
          </p:cNvPicPr>
          <p:nvPr/>
        </p:nvPicPr>
        <p:blipFill>
          <a:blip r:embed="rId3" cstate="print"/>
          <a:srcRect t="56833" r="6509" b="7333"/>
          <a:stretch>
            <a:fillRect/>
          </a:stretch>
        </p:blipFill>
        <p:spPr bwMode="auto">
          <a:xfrm>
            <a:off x="457200" y="838200"/>
            <a:ext cx="8221922" cy="5594152"/>
          </a:xfrm>
          <a:prstGeom prst="rect">
            <a:avLst/>
          </a:prstGeom>
          <a:noFill/>
        </p:spPr>
      </p:pic>
      <p:sp>
        <p:nvSpPr>
          <p:cNvPr id="16388" name="Rectangle 4"/>
          <p:cNvSpPr>
            <a:spLocks noGrp="1" noChangeArrowheads="1"/>
          </p:cNvSpPr>
          <p:nvPr>
            <p:ph idx="1"/>
          </p:nvPr>
        </p:nvSpPr>
        <p:spPr>
          <a:xfrm>
            <a:off x="457201" y="1066801"/>
            <a:ext cx="8229600" cy="761999"/>
          </a:xfrm>
          <a:noFill/>
          <a:ln/>
        </p:spPr>
        <p:txBody>
          <a:bodyPr/>
          <a:lstStyle/>
          <a:p>
            <a:pPr algn="ctr">
              <a:lnSpc>
                <a:spcPct val="80000"/>
              </a:lnSpc>
            </a:pPr>
            <a:endParaRPr lang="en-US" dirty="0">
              <a:solidFill>
                <a:schemeClr val="bg1"/>
              </a:solidFill>
            </a:endParaRPr>
          </a:p>
          <a:p>
            <a:pPr>
              <a:lnSpc>
                <a:spcPct val="80000"/>
              </a:lnSpc>
              <a:buFontTx/>
              <a:buNone/>
            </a:pPr>
            <a:endParaRPr lang="en-US" sz="2600" b="1" dirty="0"/>
          </a:p>
        </p:txBody>
      </p:sp>
      <p:sp>
        <p:nvSpPr>
          <p:cNvPr id="16390" name="Rectangle 6"/>
          <p:cNvSpPr>
            <a:spLocks noChangeArrowheads="1"/>
          </p:cNvSpPr>
          <p:nvPr/>
        </p:nvSpPr>
        <p:spPr bwMode="auto">
          <a:xfrm>
            <a:off x="0" y="152400"/>
            <a:ext cx="9144000" cy="685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nchor="ctr"/>
          <a:lstStyle/>
          <a:p>
            <a:pPr algn="ctr">
              <a:lnSpc>
                <a:spcPct val="80000"/>
              </a:lnSpc>
              <a:buNone/>
            </a:pPr>
            <a:r>
              <a:rPr lang="en-US" sz="4000" b="1" dirty="0" smtClean="0">
                <a:solidFill>
                  <a:schemeClr val="bg1"/>
                </a:solidFill>
                <a:latin typeface="+mj-lt"/>
              </a:rPr>
              <a:t>Fire Started: Saturday June 23, 2012</a:t>
            </a:r>
            <a:endParaRPr lang="en-US" sz="4000" b="1" dirty="0">
              <a:solidFill>
                <a:schemeClr val="bg1"/>
              </a:solidFill>
              <a:latin typeface="+mj-lt"/>
            </a:endParaRPr>
          </a:p>
        </p:txBody>
      </p:sp>
    </p:spTree>
  </p:cSld>
  <p:clrMapOvr>
    <a:masterClrMapping/>
  </p:clrMapOvr>
  <mc:AlternateContent xmlns:mc="http://schemas.openxmlformats.org/markup-compatibility/2006">
    <mc:Choice xmlns:p14="http://schemas.microsoft.com/office/powerpoint/2010/main" xmlns="" Requires="p14">
      <p:transition spd="slow">
        <p14:prism isContent="1"/>
      </p:transition>
    </mc:Choice>
    <mc:Fallback>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228600"/>
            <a:ext cx="9144000" cy="1261884"/>
          </a:xfrm>
          <a:prstGeom prst="rect">
            <a:avLst/>
          </a:prstGeom>
          <a:noFill/>
        </p:spPr>
        <p:txBody>
          <a:bodyPr wrap="square" rtlCol="0">
            <a:spAutoFit/>
          </a:bodyPr>
          <a:lstStyle/>
          <a:p>
            <a:pPr algn="ctr"/>
            <a:r>
              <a:rPr lang="en-US" sz="4800" b="1" dirty="0" smtClean="0">
                <a:solidFill>
                  <a:srgbClr val="000000"/>
                </a:solidFill>
                <a:latin typeface="+mj-lt"/>
              </a:rPr>
              <a:t> Sediment Detention Basins</a:t>
            </a:r>
          </a:p>
          <a:p>
            <a:pPr>
              <a:buFont typeface="Arial" pitchFamily="34" charset="0"/>
              <a:buChar char="•"/>
            </a:pPr>
            <a:endParaRPr lang="en-US" sz="2800" dirty="0">
              <a:solidFill>
                <a:srgbClr val="000000"/>
              </a:solidFill>
            </a:endParaRPr>
          </a:p>
        </p:txBody>
      </p:sp>
      <p:pic>
        <p:nvPicPr>
          <p:cNvPr id="7" name="Picture 6" descr="NorthfieldGulchPhase1 112.jpg"/>
          <p:cNvPicPr>
            <a:picLocks noChangeAspect="1"/>
          </p:cNvPicPr>
          <p:nvPr/>
        </p:nvPicPr>
        <p:blipFill>
          <a:blip r:embed="rId3" cstate="print"/>
          <a:srcRect l="5104"/>
          <a:stretch>
            <a:fillRect/>
          </a:stretch>
        </p:blipFill>
        <p:spPr>
          <a:xfrm>
            <a:off x="228600" y="1219200"/>
            <a:ext cx="4868886" cy="3848099"/>
          </a:xfrm>
          <a:prstGeom prst="rect">
            <a:avLst/>
          </a:prstGeom>
        </p:spPr>
      </p:pic>
      <p:pic>
        <p:nvPicPr>
          <p:cNvPr id="8" name="Picture 7" descr="NorthfieldGulchPhase1Reference Pictures 041.jpg"/>
          <p:cNvPicPr>
            <a:picLocks noChangeAspect="1"/>
          </p:cNvPicPr>
          <p:nvPr/>
        </p:nvPicPr>
        <p:blipFill>
          <a:blip r:embed="rId4" cstate="print"/>
          <a:srcRect r="2570"/>
          <a:stretch>
            <a:fillRect/>
          </a:stretch>
        </p:blipFill>
        <p:spPr>
          <a:xfrm>
            <a:off x="4048297" y="2362200"/>
            <a:ext cx="4870250" cy="3749040"/>
          </a:xfrm>
          <a:prstGeom prst="rect">
            <a:avLst/>
          </a:prstGeom>
        </p:spPr>
      </p:pic>
      <p:sp>
        <p:nvSpPr>
          <p:cNvPr id="9" name="TextBox 8"/>
          <p:cNvSpPr txBox="1"/>
          <p:nvPr/>
        </p:nvSpPr>
        <p:spPr>
          <a:xfrm>
            <a:off x="1447800" y="5105400"/>
            <a:ext cx="1177053" cy="523220"/>
          </a:xfrm>
          <a:prstGeom prst="rect">
            <a:avLst/>
          </a:prstGeom>
          <a:noFill/>
        </p:spPr>
        <p:txBody>
          <a:bodyPr wrap="square" rtlCol="0">
            <a:spAutoFit/>
          </a:bodyPr>
          <a:lstStyle/>
          <a:p>
            <a:r>
              <a:rPr lang="en-US" sz="2800" dirty="0" smtClean="0">
                <a:solidFill>
                  <a:srgbClr val="000000"/>
                </a:solidFill>
                <a:latin typeface="+mn-lt"/>
              </a:rPr>
              <a:t>Before</a:t>
            </a:r>
            <a:endParaRPr lang="en-US" sz="2800" dirty="0">
              <a:solidFill>
                <a:srgbClr val="000000"/>
              </a:solidFill>
              <a:latin typeface="+mn-lt"/>
            </a:endParaRPr>
          </a:p>
        </p:txBody>
      </p:sp>
      <p:sp>
        <p:nvSpPr>
          <p:cNvPr id="10" name="TextBox 9"/>
          <p:cNvSpPr txBox="1"/>
          <p:nvPr/>
        </p:nvSpPr>
        <p:spPr>
          <a:xfrm>
            <a:off x="6248400" y="6106180"/>
            <a:ext cx="968086" cy="523220"/>
          </a:xfrm>
          <a:prstGeom prst="rect">
            <a:avLst/>
          </a:prstGeom>
          <a:noFill/>
        </p:spPr>
        <p:txBody>
          <a:bodyPr wrap="none" rtlCol="0">
            <a:spAutoFit/>
          </a:bodyPr>
          <a:lstStyle/>
          <a:p>
            <a:r>
              <a:rPr lang="en-US" sz="2800" dirty="0" smtClean="0">
                <a:solidFill>
                  <a:srgbClr val="000000"/>
                </a:solidFill>
                <a:latin typeface="+mn-lt"/>
              </a:rPr>
              <a:t>After</a:t>
            </a:r>
            <a:endParaRPr lang="en-US" sz="2800" dirty="0">
              <a:solidFill>
                <a:srgbClr val="000000"/>
              </a:solidFill>
              <a:latin typeface="+mn-lt"/>
            </a:endParaRPr>
          </a:p>
        </p:txBody>
      </p:sp>
      <p:sp>
        <p:nvSpPr>
          <p:cNvPr id="11" name="Rectangle 10" hidden="1"/>
          <p:cNvSpPr/>
          <p:nvPr/>
        </p:nvSpPr>
        <p:spPr>
          <a:xfrm>
            <a:off x="1859093" y="152400"/>
            <a:ext cx="7284907" cy="400110"/>
          </a:xfrm>
          <a:prstGeom prst="rect">
            <a:avLst/>
          </a:prstGeom>
        </p:spPr>
        <p:txBody>
          <a:bodyPr wrap="square">
            <a:spAutoFit/>
          </a:bodyPr>
          <a:lstStyle/>
          <a:p>
            <a:pPr algn="r"/>
            <a:r>
              <a:rPr lang="en-US" sz="2000" b="1" dirty="0" smtClean="0">
                <a:solidFill>
                  <a:schemeClr val="bg1"/>
                </a:solidFill>
              </a:rPr>
              <a:t>Waldo Canyon Fire Remediation and Recovery Initiative </a:t>
            </a:r>
            <a:endParaRPr lang="en-US" sz="2000" b="1" dirty="0">
              <a:solidFill>
                <a:schemeClr val="bg1"/>
              </a:solidFill>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90600" y="228600"/>
            <a:ext cx="7543800" cy="830997"/>
          </a:xfrm>
          <a:prstGeom prst="rect">
            <a:avLst/>
          </a:prstGeom>
          <a:noFill/>
        </p:spPr>
        <p:txBody>
          <a:bodyPr wrap="square" rtlCol="0">
            <a:spAutoFit/>
          </a:bodyPr>
          <a:lstStyle/>
          <a:p>
            <a:pPr algn="ctr"/>
            <a:r>
              <a:rPr lang="en-US" sz="4800" b="1" dirty="0" smtClean="0">
                <a:solidFill>
                  <a:schemeClr val="bg1"/>
                </a:solidFill>
                <a:latin typeface="+mj-lt"/>
              </a:rPr>
              <a:t>Filling and Silling</a:t>
            </a:r>
            <a:endParaRPr lang="en-US" sz="4800" b="1" dirty="0">
              <a:solidFill>
                <a:schemeClr val="bg1"/>
              </a:solidFill>
              <a:latin typeface="+mj-lt"/>
            </a:endParaRPr>
          </a:p>
        </p:txBody>
      </p:sp>
      <p:sp>
        <p:nvSpPr>
          <p:cNvPr id="16" name="TextBox 15"/>
          <p:cNvSpPr txBox="1"/>
          <p:nvPr/>
        </p:nvSpPr>
        <p:spPr>
          <a:xfrm>
            <a:off x="914400" y="1752600"/>
            <a:ext cx="7315200" cy="369332"/>
          </a:xfrm>
          <a:prstGeom prst="rect">
            <a:avLst/>
          </a:prstGeom>
          <a:noFill/>
        </p:spPr>
        <p:txBody>
          <a:bodyPr wrap="square" rtlCol="0">
            <a:spAutoFit/>
          </a:bodyPr>
          <a:lstStyle/>
          <a:p>
            <a:pPr algn="ctr">
              <a:buFont typeface="Arial" pitchFamily="34" charset="0"/>
              <a:buChar char="•"/>
            </a:pPr>
            <a:r>
              <a:rPr lang="en-US" dirty="0" smtClean="0"/>
              <a:t> </a:t>
            </a:r>
            <a:endParaRPr lang="en-US" dirty="0"/>
          </a:p>
        </p:txBody>
      </p:sp>
      <p:pic>
        <p:nvPicPr>
          <p:cNvPr id="6" name="Picture 5" descr="NorthfieldGulchPhase1 112.jpg"/>
          <p:cNvPicPr>
            <a:picLocks noChangeAspect="1"/>
          </p:cNvPicPr>
          <p:nvPr/>
        </p:nvPicPr>
        <p:blipFill>
          <a:blip r:embed="rId3" cstate="print"/>
          <a:srcRect l="5104" t="6811" r="7657"/>
          <a:stretch>
            <a:fillRect/>
          </a:stretch>
        </p:blipFill>
        <p:spPr>
          <a:xfrm>
            <a:off x="228600" y="1143000"/>
            <a:ext cx="4719725" cy="3781294"/>
          </a:xfrm>
          <a:prstGeom prst="rect">
            <a:avLst/>
          </a:prstGeom>
        </p:spPr>
      </p:pic>
      <p:pic>
        <p:nvPicPr>
          <p:cNvPr id="10" name="Picture 9" descr="NorthfieldGulchPhase1Reference Pictures 041.jpg"/>
          <p:cNvPicPr>
            <a:picLocks noChangeAspect="1"/>
          </p:cNvPicPr>
          <p:nvPr/>
        </p:nvPicPr>
        <p:blipFill>
          <a:blip r:embed="rId4" cstate="print"/>
          <a:srcRect t="6854" r="7710" b="3427"/>
          <a:stretch>
            <a:fillRect/>
          </a:stretch>
        </p:blipFill>
        <p:spPr>
          <a:xfrm>
            <a:off x="3886200" y="2743200"/>
            <a:ext cx="5105400" cy="3722448"/>
          </a:xfrm>
          <a:prstGeom prst="rect">
            <a:avLst/>
          </a:prstGeom>
        </p:spPr>
      </p:pic>
      <p:sp>
        <p:nvSpPr>
          <p:cNvPr id="8" name="Rectangle 7" hidden="1"/>
          <p:cNvSpPr/>
          <p:nvPr/>
        </p:nvSpPr>
        <p:spPr>
          <a:xfrm>
            <a:off x="1859093" y="152400"/>
            <a:ext cx="7284907" cy="400110"/>
          </a:xfrm>
          <a:prstGeom prst="rect">
            <a:avLst/>
          </a:prstGeom>
        </p:spPr>
        <p:txBody>
          <a:bodyPr wrap="square">
            <a:spAutoFit/>
          </a:bodyPr>
          <a:lstStyle/>
          <a:p>
            <a:pPr algn="r"/>
            <a:r>
              <a:rPr lang="en-US" sz="2000" b="1" dirty="0" smtClean="0">
                <a:solidFill>
                  <a:schemeClr val="bg1"/>
                </a:solidFill>
              </a:rPr>
              <a:t>Waldo Canyon Fire Remediation and Recovery Initiative </a:t>
            </a:r>
            <a:endParaRPr lang="en-US" sz="2000" b="1" dirty="0">
              <a:solidFill>
                <a:schemeClr val="bg1"/>
              </a:solidFill>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NorthField Waldo Fire Improvements2012 001.jpg"/>
          <p:cNvPicPr>
            <a:picLocks noChangeAspect="1"/>
          </p:cNvPicPr>
          <p:nvPr/>
        </p:nvPicPr>
        <p:blipFill>
          <a:blip r:embed="rId3" cstate="print"/>
          <a:srcRect b="18257"/>
          <a:stretch>
            <a:fillRect/>
          </a:stretch>
        </p:blipFill>
        <p:spPr>
          <a:xfrm>
            <a:off x="457200" y="1162048"/>
            <a:ext cx="8248761" cy="5238751"/>
          </a:xfrm>
          <a:prstGeom prst="rect">
            <a:avLst/>
          </a:prstGeom>
        </p:spPr>
      </p:pic>
      <p:sp>
        <p:nvSpPr>
          <p:cNvPr id="6" name="TextBox 5"/>
          <p:cNvSpPr txBox="1"/>
          <p:nvPr/>
        </p:nvSpPr>
        <p:spPr>
          <a:xfrm>
            <a:off x="1143000" y="304800"/>
            <a:ext cx="6781800" cy="2308324"/>
          </a:xfrm>
          <a:prstGeom prst="rect">
            <a:avLst/>
          </a:prstGeom>
          <a:noFill/>
        </p:spPr>
        <p:txBody>
          <a:bodyPr wrap="square" rtlCol="0">
            <a:spAutoFit/>
          </a:bodyPr>
          <a:lstStyle/>
          <a:p>
            <a:pPr algn="ctr"/>
            <a:r>
              <a:rPr lang="en-US" sz="4800" b="1" dirty="0" smtClean="0">
                <a:solidFill>
                  <a:srgbClr val="000000"/>
                </a:solidFill>
                <a:latin typeface="+mj-lt"/>
              </a:rPr>
              <a:t>Log Erosion Barriers</a:t>
            </a:r>
          </a:p>
          <a:p>
            <a:pPr>
              <a:buFont typeface="Arial" pitchFamily="34" charset="0"/>
              <a:buChar char="•"/>
            </a:pPr>
            <a:endParaRPr lang="en-US" sz="4800" dirty="0" smtClean="0">
              <a:solidFill>
                <a:srgbClr val="000000"/>
              </a:solidFill>
              <a:latin typeface="+mj-lt"/>
            </a:endParaRPr>
          </a:p>
          <a:p>
            <a:pPr>
              <a:buFont typeface="Arial" pitchFamily="34" charset="0"/>
              <a:buChar char="•"/>
            </a:pPr>
            <a:endParaRPr lang="en-US" sz="4800" dirty="0">
              <a:solidFill>
                <a:srgbClr val="000000"/>
              </a:solidFill>
              <a:latin typeface="+mj-lt"/>
            </a:endParaRPr>
          </a:p>
        </p:txBody>
      </p:sp>
      <p:sp>
        <p:nvSpPr>
          <p:cNvPr id="10" name="Rectangle 9" hidden="1"/>
          <p:cNvSpPr/>
          <p:nvPr/>
        </p:nvSpPr>
        <p:spPr>
          <a:xfrm>
            <a:off x="1859093" y="152400"/>
            <a:ext cx="7284907" cy="400110"/>
          </a:xfrm>
          <a:prstGeom prst="rect">
            <a:avLst/>
          </a:prstGeom>
        </p:spPr>
        <p:txBody>
          <a:bodyPr wrap="square">
            <a:spAutoFit/>
          </a:bodyPr>
          <a:lstStyle/>
          <a:p>
            <a:pPr algn="r"/>
            <a:r>
              <a:rPr lang="en-US" sz="2000" b="1" dirty="0" smtClean="0">
                <a:solidFill>
                  <a:schemeClr val="bg1"/>
                </a:solidFill>
              </a:rPr>
              <a:t>Waldo Canyon Fire Remediation and Recovery Initiative </a:t>
            </a:r>
            <a:endParaRPr lang="en-US" sz="2000" b="1" dirty="0">
              <a:solidFill>
                <a:schemeClr val="bg1"/>
              </a:solidFill>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p:cNvPicPr>
            <a:picLocks noChangeAspect="1" noChangeArrowheads="1"/>
          </p:cNvPicPr>
          <p:nvPr/>
        </p:nvPicPr>
        <p:blipFill>
          <a:blip r:embed="rId3" cstate="print"/>
          <a:srcRect/>
          <a:stretch>
            <a:fillRect/>
          </a:stretch>
        </p:blipFill>
        <p:spPr bwMode="auto">
          <a:xfrm>
            <a:off x="228600" y="1447800"/>
            <a:ext cx="4744639" cy="3154680"/>
          </a:xfrm>
          <a:prstGeom prst="rect">
            <a:avLst/>
          </a:prstGeom>
          <a:noFill/>
          <a:ln w="9525">
            <a:noFill/>
            <a:miter lim="800000"/>
            <a:headEnd/>
            <a:tailEnd/>
          </a:ln>
        </p:spPr>
      </p:pic>
      <p:sp>
        <p:nvSpPr>
          <p:cNvPr id="9" name="Rectangle 8" hidden="1"/>
          <p:cNvSpPr/>
          <p:nvPr/>
        </p:nvSpPr>
        <p:spPr>
          <a:xfrm>
            <a:off x="1859093" y="152400"/>
            <a:ext cx="7284907" cy="400110"/>
          </a:xfrm>
          <a:prstGeom prst="rect">
            <a:avLst/>
          </a:prstGeom>
        </p:spPr>
        <p:txBody>
          <a:bodyPr wrap="square">
            <a:spAutoFit/>
          </a:bodyPr>
          <a:lstStyle/>
          <a:p>
            <a:pPr algn="r"/>
            <a:r>
              <a:rPr lang="en-US" sz="2000" b="1" dirty="0" smtClean="0">
                <a:solidFill>
                  <a:schemeClr val="bg1"/>
                </a:solidFill>
              </a:rPr>
              <a:t>Waldo Canyon Fire Remediation and Recovery Initiative </a:t>
            </a:r>
            <a:endParaRPr lang="en-US" sz="2000" b="1" dirty="0">
              <a:solidFill>
                <a:schemeClr val="bg1"/>
              </a:solidFill>
            </a:endParaRPr>
          </a:p>
        </p:txBody>
      </p:sp>
      <p:pic>
        <p:nvPicPr>
          <p:cNvPr id="5" name="Picture 4" descr="IMGP0087.JPG"/>
          <p:cNvPicPr>
            <a:picLocks noChangeAspect="1"/>
          </p:cNvPicPr>
          <p:nvPr/>
        </p:nvPicPr>
        <p:blipFill>
          <a:blip r:embed="rId4" cstate="print"/>
          <a:stretch>
            <a:fillRect/>
          </a:stretch>
        </p:blipFill>
        <p:spPr>
          <a:xfrm>
            <a:off x="3937000" y="2743200"/>
            <a:ext cx="4902200" cy="3676650"/>
          </a:xfrm>
          <a:prstGeom prst="rect">
            <a:avLst/>
          </a:prstGeom>
        </p:spPr>
      </p:pic>
      <p:sp>
        <p:nvSpPr>
          <p:cNvPr id="13" name="Title 12"/>
          <p:cNvSpPr>
            <a:spLocks noGrp="1"/>
          </p:cNvSpPr>
          <p:nvPr>
            <p:ph type="title"/>
          </p:nvPr>
        </p:nvSpPr>
        <p:spPr>
          <a:xfrm>
            <a:off x="304800" y="0"/>
            <a:ext cx="8534400" cy="1143000"/>
          </a:xfrm>
        </p:spPr>
        <p:txBody>
          <a:bodyPr>
            <a:noAutofit/>
          </a:bodyPr>
          <a:lstStyle/>
          <a:p>
            <a:pPr algn="ctr"/>
            <a:r>
              <a:rPr lang="en-US" sz="4800" b="1" dirty="0" smtClean="0">
                <a:solidFill>
                  <a:schemeClr val="bg1"/>
                </a:solidFill>
              </a:rPr>
              <a:t>Hillslope Raking and Seeding</a:t>
            </a:r>
            <a:endParaRPr lang="en-US" sz="4800" b="1" dirty="0">
              <a:solidFill>
                <a:schemeClr val="bg1"/>
              </a:solidFill>
            </a:endParaRPr>
          </a:p>
        </p:txBody>
      </p:sp>
      <p:sp>
        <p:nvSpPr>
          <p:cNvPr id="14" name="Content Placeholder 13"/>
          <p:cNvSpPr>
            <a:spLocks noGrp="1"/>
          </p:cNvSpPr>
          <p:nvPr>
            <p:ph sz="half" idx="1"/>
          </p:nvPr>
        </p:nvSpPr>
        <p:spPr>
          <a:xfrm>
            <a:off x="533400" y="4953000"/>
            <a:ext cx="3352800" cy="1173163"/>
          </a:xfrm>
        </p:spPr>
        <p:txBody>
          <a:bodyPr/>
          <a:lstStyle/>
          <a:p>
            <a:pPr marL="0" indent="0">
              <a:buNone/>
            </a:pPr>
            <a:r>
              <a:rPr lang="en-US" dirty="0" smtClean="0">
                <a:solidFill>
                  <a:srgbClr val="000000"/>
                </a:solidFill>
              </a:rPr>
              <a:t>Colorado Springs Utilities Volunteers</a:t>
            </a:r>
          </a:p>
          <a:p>
            <a:pPr>
              <a:buNone/>
            </a:pPr>
            <a:endParaRPr lang="en-US" dirty="0"/>
          </a:p>
        </p:txBody>
      </p:sp>
      <p:sp>
        <p:nvSpPr>
          <p:cNvPr id="15" name="Content Placeholder 14"/>
          <p:cNvSpPr>
            <a:spLocks noGrp="1"/>
          </p:cNvSpPr>
          <p:nvPr>
            <p:ph sz="half" idx="2"/>
          </p:nvPr>
        </p:nvSpPr>
        <p:spPr>
          <a:xfrm>
            <a:off x="5257800" y="1447801"/>
            <a:ext cx="3429000" cy="1295400"/>
          </a:xfrm>
        </p:spPr>
        <p:txBody>
          <a:bodyPr/>
          <a:lstStyle/>
          <a:p>
            <a:pPr marL="0" indent="0">
              <a:buNone/>
            </a:pPr>
            <a:r>
              <a:rPr lang="en-US" dirty="0" smtClean="0">
                <a:solidFill>
                  <a:srgbClr val="000000"/>
                </a:solidFill>
              </a:rPr>
              <a:t>Coalition for the Upper South Platte</a:t>
            </a:r>
          </a:p>
          <a:p>
            <a:endParaRPr lang="en-US"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smtClean="0">
                <a:solidFill>
                  <a:schemeClr val="bg1"/>
                </a:solidFill>
              </a:rPr>
              <a:t>Watershed Assessment of River Stability and Sediment Supply – Rosgen, et al. </a:t>
            </a:r>
            <a:endParaRPr lang="en-US" dirty="0">
              <a:solidFill>
                <a:schemeClr val="bg1"/>
              </a:solidFill>
            </a:endParaRPr>
          </a:p>
        </p:txBody>
      </p:sp>
      <p:pic>
        <p:nvPicPr>
          <p:cNvPr id="2050" name="Picture 2"/>
          <p:cNvPicPr>
            <a:picLocks noGrp="1" noChangeAspect="1" noChangeArrowheads="1"/>
          </p:cNvPicPr>
          <p:nvPr>
            <p:ph idx="1"/>
          </p:nvPr>
        </p:nvPicPr>
        <p:blipFill>
          <a:blip r:embed="rId2" cstate="print"/>
          <a:srcRect/>
          <a:stretch>
            <a:fillRect/>
          </a:stretch>
        </p:blipFill>
        <p:spPr bwMode="auto">
          <a:xfrm>
            <a:off x="4990984" y="1371600"/>
            <a:ext cx="3798188" cy="5181600"/>
          </a:xfrm>
          <a:prstGeom prst="rect">
            <a:avLst/>
          </a:prstGeom>
          <a:noFill/>
          <a:ln w="9525">
            <a:noFill/>
            <a:miter lim="800000"/>
            <a:headEnd/>
            <a:tailEnd/>
          </a:ln>
        </p:spPr>
      </p:pic>
      <p:sp>
        <p:nvSpPr>
          <p:cNvPr id="5" name="Rectangle 4"/>
          <p:cNvSpPr/>
          <p:nvPr/>
        </p:nvSpPr>
        <p:spPr>
          <a:xfrm>
            <a:off x="228600" y="1600200"/>
            <a:ext cx="4724400" cy="1692771"/>
          </a:xfrm>
          <a:prstGeom prst="rect">
            <a:avLst/>
          </a:prstGeom>
        </p:spPr>
        <p:txBody>
          <a:bodyPr wrap="square">
            <a:spAutoFit/>
          </a:bodyPr>
          <a:lstStyle/>
          <a:p>
            <a:r>
              <a:rPr lang="en-US" sz="3600" b="1" i="1" dirty="0" smtClean="0">
                <a:solidFill>
                  <a:schemeClr val="bg1"/>
                </a:solidFill>
                <a:latin typeface="+mn-lt"/>
              </a:rPr>
              <a:t>WARSSS – Post-fire Introduced Sediment</a:t>
            </a:r>
          </a:p>
          <a:p>
            <a:endParaRPr lang="en-US" sz="3200" b="1" i="1" dirty="0">
              <a:solidFill>
                <a:schemeClr val="bg1"/>
              </a:solidFill>
              <a:latin typeface="+mn-lt"/>
            </a:endParaRPr>
          </a:p>
        </p:txBody>
      </p:sp>
      <p:graphicFrame>
        <p:nvGraphicFramePr>
          <p:cNvPr id="6" name="Table 5"/>
          <p:cNvGraphicFramePr>
            <a:graphicFrameLocks noGrp="1"/>
          </p:cNvGraphicFramePr>
          <p:nvPr/>
        </p:nvGraphicFramePr>
        <p:xfrm>
          <a:off x="304800" y="3048000"/>
          <a:ext cx="4572000" cy="1828800"/>
        </p:xfrm>
        <a:graphic>
          <a:graphicData uri="http://schemas.openxmlformats.org/drawingml/2006/table">
            <a:tbl>
              <a:tblPr firstRow="1" bandRow="1">
                <a:tableStyleId>{5C22544A-7EE6-4342-B048-85BDC9FD1C3A}</a:tableStyleId>
              </a:tblPr>
              <a:tblGrid>
                <a:gridCol w="2667000"/>
                <a:gridCol w="1905000"/>
              </a:tblGrid>
              <a:tr h="248073">
                <a:tc>
                  <a:txBody>
                    <a:bodyPr/>
                    <a:lstStyle/>
                    <a:p>
                      <a:r>
                        <a:rPr lang="en-US" dirty="0" smtClean="0"/>
                        <a:t>Watershed</a:t>
                      </a:r>
                      <a:endParaRPr lang="en-US" dirty="0"/>
                    </a:p>
                  </a:txBody>
                  <a:tcPr/>
                </a:tc>
                <a:tc>
                  <a:txBody>
                    <a:bodyPr/>
                    <a:lstStyle/>
                    <a:p>
                      <a:r>
                        <a:rPr lang="en-US" dirty="0" smtClean="0"/>
                        <a:t>Tons/year</a:t>
                      </a:r>
                      <a:endParaRPr lang="en-US" dirty="0"/>
                    </a:p>
                  </a:txBody>
                  <a:tcPr/>
                </a:tc>
              </a:tr>
              <a:tr h="248073">
                <a:tc>
                  <a:txBody>
                    <a:bodyPr/>
                    <a:lstStyle/>
                    <a:p>
                      <a:r>
                        <a:rPr lang="en-US" dirty="0" smtClean="0"/>
                        <a:t>Camp Creek</a:t>
                      </a:r>
                      <a:endParaRPr lang="en-US" dirty="0"/>
                    </a:p>
                  </a:txBody>
                  <a:tcPr/>
                </a:tc>
                <a:tc>
                  <a:txBody>
                    <a:bodyPr/>
                    <a:lstStyle/>
                    <a:p>
                      <a:r>
                        <a:rPr lang="en-US" dirty="0" smtClean="0"/>
                        <a:t>11,694</a:t>
                      </a:r>
                      <a:endParaRPr lang="en-US" dirty="0"/>
                    </a:p>
                  </a:txBody>
                  <a:tcPr/>
                </a:tc>
              </a:tr>
              <a:tr h="248073">
                <a:tc>
                  <a:txBody>
                    <a:bodyPr/>
                    <a:lstStyle/>
                    <a:p>
                      <a:r>
                        <a:rPr lang="en-US" dirty="0" smtClean="0"/>
                        <a:t>Douglas Creek</a:t>
                      </a:r>
                      <a:endParaRPr lang="en-US" dirty="0"/>
                    </a:p>
                  </a:txBody>
                  <a:tcPr/>
                </a:tc>
                <a:tc>
                  <a:txBody>
                    <a:bodyPr/>
                    <a:lstStyle/>
                    <a:p>
                      <a:r>
                        <a:rPr lang="en-US" dirty="0" smtClean="0"/>
                        <a:t>10,401</a:t>
                      </a:r>
                    </a:p>
                  </a:txBody>
                  <a:tcPr/>
                </a:tc>
              </a:tr>
              <a:tr h="248073">
                <a:tc>
                  <a:txBody>
                    <a:bodyPr/>
                    <a:lstStyle/>
                    <a:p>
                      <a:r>
                        <a:rPr lang="en-US" dirty="0" smtClean="0"/>
                        <a:t>Fountain Creek</a:t>
                      </a:r>
                      <a:endParaRPr lang="en-US" dirty="0"/>
                    </a:p>
                  </a:txBody>
                  <a:tcPr/>
                </a:tc>
                <a:tc>
                  <a:txBody>
                    <a:bodyPr/>
                    <a:lstStyle/>
                    <a:p>
                      <a:r>
                        <a:rPr lang="en-US" dirty="0" smtClean="0"/>
                        <a:t>19,241</a:t>
                      </a:r>
                      <a:endParaRPr lang="en-US" dirty="0"/>
                    </a:p>
                  </a:txBody>
                  <a:tcPr/>
                </a:tc>
              </a:tr>
              <a:tr h="248073">
                <a:tc>
                  <a:txBody>
                    <a:bodyPr/>
                    <a:lstStyle/>
                    <a:p>
                      <a:r>
                        <a:rPr lang="en-US" dirty="0" smtClean="0"/>
                        <a:t>West</a:t>
                      </a:r>
                      <a:r>
                        <a:rPr lang="en-US" baseline="0" dirty="0" smtClean="0"/>
                        <a:t> </a:t>
                      </a:r>
                      <a:r>
                        <a:rPr lang="en-US" dirty="0" smtClean="0"/>
                        <a:t>Monument</a:t>
                      </a:r>
                      <a:r>
                        <a:rPr lang="en-US" baseline="0" dirty="0" smtClean="0"/>
                        <a:t> Creek</a:t>
                      </a:r>
                      <a:endParaRPr lang="en-US" dirty="0"/>
                    </a:p>
                  </a:txBody>
                  <a:tcPr/>
                </a:tc>
                <a:tc>
                  <a:txBody>
                    <a:bodyPr/>
                    <a:lstStyle/>
                    <a:p>
                      <a:r>
                        <a:rPr lang="en-US" dirty="0" smtClean="0"/>
                        <a:t>10,144</a:t>
                      </a:r>
                    </a:p>
                  </a:txBody>
                  <a:tcPr/>
                </a:tc>
              </a:tr>
            </a:tbl>
          </a:graphicData>
        </a:graphic>
      </p:graphicFrame>
      <p:sp>
        <p:nvSpPr>
          <p:cNvPr id="7" name="Rectangle 6"/>
          <p:cNvSpPr/>
          <p:nvPr/>
        </p:nvSpPr>
        <p:spPr>
          <a:xfrm>
            <a:off x="381000" y="5181600"/>
            <a:ext cx="4572000" cy="954107"/>
          </a:xfrm>
          <a:prstGeom prst="rect">
            <a:avLst/>
          </a:prstGeom>
        </p:spPr>
        <p:txBody>
          <a:bodyPr>
            <a:spAutoFit/>
          </a:bodyPr>
          <a:lstStyle/>
          <a:p>
            <a:r>
              <a:rPr lang="en-US" sz="2800" dirty="0" smtClean="0">
                <a:solidFill>
                  <a:schemeClr val="bg1"/>
                </a:solidFill>
                <a:latin typeface="+mn-lt"/>
              </a:rPr>
              <a:t>Total introduced sediment = 51,480 tons/year</a:t>
            </a:r>
            <a:endParaRPr lang="en-US" sz="2800" dirty="0" smtClean="0">
              <a:latin typeface="+mn-lt"/>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3" cstate="print">
            <a:extLst>
              <a:ext uri="{BEBA8EAE-BF5A-486C-A8C5-ECC9F3942E4B}">
                <a14:imgProps xmlns:a14="http://schemas.microsoft.com/office/drawing/2010/main" xmlns="">
                  <a14:imgLayer r:embed="rId4">
                    <a14:imgEffect>
                      <a14:brightnessContrast bright="-20000" contrast="40000"/>
                    </a14:imgEffect>
                  </a14:imgLayer>
                </a14:imgProps>
              </a:ext>
            </a:extLst>
          </a:blip>
          <a:srcRect l="2591" t="3497" b="13990"/>
          <a:stretch>
            <a:fillRect/>
          </a:stretch>
        </p:blipFill>
        <p:spPr bwMode="auto">
          <a:xfrm>
            <a:off x="1295400" y="940812"/>
            <a:ext cx="6629389" cy="5447130"/>
          </a:xfrm>
          <a:prstGeom prst="rect">
            <a:avLst/>
          </a:prstGeom>
          <a:noFill/>
          <a:ln w="9525">
            <a:noFill/>
            <a:miter lim="800000"/>
            <a:headEnd/>
            <a:tailEnd/>
          </a:ln>
        </p:spPr>
      </p:pic>
      <p:sp>
        <p:nvSpPr>
          <p:cNvPr id="8" name="Rectangle 7"/>
          <p:cNvSpPr/>
          <p:nvPr/>
        </p:nvSpPr>
        <p:spPr>
          <a:xfrm>
            <a:off x="304801" y="152400"/>
            <a:ext cx="8839200" cy="830997"/>
          </a:xfrm>
          <a:prstGeom prst="rect">
            <a:avLst/>
          </a:prstGeom>
        </p:spPr>
        <p:txBody>
          <a:bodyPr wrap="square">
            <a:spAutoFit/>
          </a:bodyPr>
          <a:lstStyle/>
          <a:p>
            <a:pPr algn="ctr"/>
            <a:r>
              <a:rPr lang="en-US" sz="4800" b="1" dirty="0" smtClean="0">
                <a:solidFill>
                  <a:schemeClr val="bg1"/>
                </a:solidFill>
                <a:latin typeface="+mj-lt"/>
              </a:rPr>
              <a:t>New “Asset” Management</a:t>
            </a:r>
            <a:endParaRPr lang="en-US" sz="4800" b="1" dirty="0">
              <a:solidFill>
                <a:schemeClr val="bg1"/>
              </a:solidFill>
              <a:latin typeface="+mj-lt"/>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a:xfrm>
            <a:off x="457200" y="2057400"/>
            <a:ext cx="8229600" cy="4038600"/>
          </a:xfrm>
        </p:spPr>
        <p:txBody>
          <a:bodyPr>
            <a:noAutofit/>
          </a:bodyPr>
          <a:lstStyle/>
          <a:p>
            <a:r>
              <a:rPr lang="en-US" sz="3200" dirty="0" smtClean="0">
                <a:solidFill>
                  <a:schemeClr val="bg1"/>
                </a:solidFill>
              </a:rPr>
              <a:t>Increased Forestry Management/</a:t>
            </a:r>
            <a:br>
              <a:rPr lang="en-US" sz="3200" dirty="0" smtClean="0">
                <a:solidFill>
                  <a:schemeClr val="bg1"/>
                </a:solidFill>
              </a:rPr>
            </a:br>
            <a:r>
              <a:rPr lang="en-US" sz="3200" dirty="0" smtClean="0">
                <a:solidFill>
                  <a:schemeClr val="bg1"/>
                </a:solidFill>
              </a:rPr>
              <a:t>Pre-fire Mitigation Program</a:t>
            </a:r>
          </a:p>
          <a:p>
            <a:r>
              <a:rPr lang="en-US" sz="3200" dirty="0" smtClean="0">
                <a:solidFill>
                  <a:schemeClr val="bg1"/>
                </a:solidFill>
              </a:rPr>
              <a:t>Increased CSU Wildland Fire Team </a:t>
            </a:r>
            <a:br>
              <a:rPr lang="en-US" sz="3200" dirty="0" smtClean="0">
                <a:solidFill>
                  <a:schemeClr val="bg1"/>
                </a:solidFill>
              </a:rPr>
            </a:br>
            <a:r>
              <a:rPr lang="en-US" sz="3200" dirty="0" smtClean="0">
                <a:solidFill>
                  <a:schemeClr val="bg1"/>
                </a:solidFill>
              </a:rPr>
              <a:t>Size &amp; Capacity</a:t>
            </a:r>
          </a:p>
          <a:p>
            <a:r>
              <a:rPr lang="en-US" sz="3200" dirty="0" smtClean="0">
                <a:solidFill>
                  <a:schemeClr val="bg1"/>
                </a:solidFill>
              </a:rPr>
              <a:t>Participate in Regional Recovery Efforts</a:t>
            </a:r>
          </a:p>
          <a:p>
            <a:pPr lvl="1"/>
            <a:r>
              <a:rPr lang="en-US" sz="3200" dirty="0" smtClean="0">
                <a:solidFill>
                  <a:schemeClr val="bg1"/>
                </a:solidFill>
              </a:rPr>
              <a:t>Emergency Watershed Protection Funds</a:t>
            </a:r>
          </a:p>
          <a:p>
            <a:r>
              <a:rPr lang="en-US" sz="3200" dirty="0" smtClean="0">
                <a:solidFill>
                  <a:schemeClr val="bg1"/>
                </a:solidFill>
              </a:rPr>
              <a:t>Regional Flash Flood Preparations</a:t>
            </a:r>
          </a:p>
          <a:p>
            <a:r>
              <a:rPr lang="en-US" sz="3200" dirty="0" smtClean="0">
                <a:solidFill>
                  <a:schemeClr val="bg1"/>
                </a:solidFill>
              </a:rPr>
              <a:t>Cost accounting  </a:t>
            </a:r>
          </a:p>
        </p:txBody>
      </p:sp>
      <p:sp>
        <p:nvSpPr>
          <p:cNvPr id="29698" name="Title 1"/>
          <p:cNvSpPr>
            <a:spLocks noGrp="1"/>
          </p:cNvSpPr>
          <p:nvPr>
            <p:ph type="title"/>
          </p:nvPr>
        </p:nvSpPr>
        <p:spPr>
          <a:xfrm>
            <a:off x="457200" y="1066800"/>
            <a:ext cx="8229600" cy="685800"/>
          </a:xfrm>
        </p:spPr>
        <p:txBody>
          <a:bodyPr/>
          <a:lstStyle/>
          <a:p>
            <a:r>
              <a:rPr lang="en-US" sz="3600" b="1" dirty="0" smtClean="0">
                <a:solidFill>
                  <a:schemeClr val="bg1"/>
                </a:solidFill>
              </a:rPr>
              <a:t>Other Actions:</a:t>
            </a:r>
          </a:p>
        </p:txBody>
      </p:sp>
      <p:sp>
        <p:nvSpPr>
          <p:cNvPr id="6" name="Rectangle 5"/>
          <p:cNvSpPr/>
          <p:nvPr/>
        </p:nvSpPr>
        <p:spPr>
          <a:xfrm>
            <a:off x="0" y="228600"/>
            <a:ext cx="9144000" cy="830997"/>
          </a:xfrm>
          <a:prstGeom prst="rect">
            <a:avLst/>
          </a:prstGeom>
        </p:spPr>
        <p:txBody>
          <a:bodyPr wrap="square">
            <a:spAutoFit/>
          </a:bodyPr>
          <a:lstStyle/>
          <a:p>
            <a:pPr algn="ctr"/>
            <a:r>
              <a:rPr lang="en-US" sz="4800" b="1" dirty="0" smtClean="0">
                <a:solidFill>
                  <a:schemeClr val="bg1"/>
                </a:solidFill>
                <a:latin typeface="+mj-lt"/>
              </a:rPr>
              <a:t>After the Waldo Canyon Fire</a:t>
            </a:r>
            <a:endParaRPr lang="en-US" sz="4800" b="1" dirty="0">
              <a:latin typeface="+mj-lt"/>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5" descr="Pinello Ranch Rx 2012 Brush 1 pic's 048.jpg"/>
          <p:cNvPicPr>
            <a:picLocks noGrp="1" noChangeAspect="1"/>
          </p:cNvPicPr>
          <p:nvPr>
            <p:ph idx="1"/>
          </p:nvPr>
        </p:nvPicPr>
        <p:blipFill>
          <a:blip r:embed="rId2" cstate="print"/>
          <a:stretch>
            <a:fillRect/>
          </a:stretch>
        </p:blipFill>
        <p:spPr>
          <a:xfrm>
            <a:off x="533401" y="1143000"/>
            <a:ext cx="8077200" cy="5215595"/>
          </a:xfrm>
          <a:ln w="228600" cap="sq" cmpd="thickThin">
            <a:solidFill>
              <a:srgbClr val="000000"/>
            </a:solidFill>
          </a:ln>
          <a:effectLst>
            <a:innerShdw blurRad="76200">
              <a:srgbClr val="000000"/>
            </a:innerShdw>
          </a:effectLst>
        </p:spPr>
      </p:pic>
      <p:sp>
        <p:nvSpPr>
          <p:cNvPr id="29698" name="Title 1" hidden="1"/>
          <p:cNvSpPr>
            <a:spLocks noGrp="1"/>
          </p:cNvSpPr>
          <p:nvPr>
            <p:ph type="title"/>
          </p:nvPr>
        </p:nvSpPr>
        <p:spPr>
          <a:xfrm>
            <a:off x="457200" y="685800"/>
            <a:ext cx="8229600" cy="1143000"/>
          </a:xfrm>
        </p:spPr>
        <p:txBody>
          <a:bodyPr/>
          <a:lstStyle/>
          <a:p>
            <a:r>
              <a:rPr lang="en-US" sz="3600" b="1" dirty="0" smtClean="0"/>
              <a:t>Questions?</a:t>
            </a:r>
          </a:p>
        </p:txBody>
      </p:sp>
      <p:sp>
        <p:nvSpPr>
          <p:cNvPr id="29700" name="TextBox 4"/>
          <p:cNvSpPr txBox="1">
            <a:spLocks noChangeArrowheads="1"/>
          </p:cNvSpPr>
          <p:nvPr/>
        </p:nvSpPr>
        <p:spPr bwMode="auto">
          <a:xfrm>
            <a:off x="1295400" y="5257800"/>
            <a:ext cx="6705600" cy="923925"/>
          </a:xfrm>
          <a:prstGeom prst="rect">
            <a:avLst/>
          </a:prstGeom>
          <a:noFill/>
          <a:ln w="9525">
            <a:noFill/>
            <a:miter lim="800000"/>
            <a:headEnd/>
            <a:tailEnd/>
          </a:ln>
        </p:spPr>
        <p:txBody>
          <a:bodyPr>
            <a:spAutoFit/>
          </a:bodyPr>
          <a:lstStyle/>
          <a:p>
            <a:pPr algn="ctr"/>
            <a:r>
              <a:rPr lang="en-US" dirty="0"/>
              <a:t>Colorado Springs Utilities</a:t>
            </a:r>
          </a:p>
          <a:p>
            <a:pPr algn="ctr"/>
            <a:r>
              <a:rPr lang="en-US" dirty="0"/>
              <a:t> Catamount Wildland Fire Team</a:t>
            </a:r>
          </a:p>
          <a:p>
            <a:pPr algn="ctr"/>
            <a:r>
              <a:rPr lang="en-US" dirty="0"/>
              <a:t>“Making a Difference in the Community”</a:t>
            </a:r>
          </a:p>
        </p:txBody>
      </p:sp>
      <p:sp>
        <p:nvSpPr>
          <p:cNvPr id="6" name="Rectangle 5"/>
          <p:cNvSpPr/>
          <p:nvPr/>
        </p:nvSpPr>
        <p:spPr>
          <a:xfrm>
            <a:off x="0" y="152400"/>
            <a:ext cx="9144000" cy="830997"/>
          </a:xfrm>
          <a:prstGeom prst="rect">
            <a:avLst/>
          </a:prstGeom>
        </p:spPr>
        <p:txBody>
          <a:bodyPr wrap="square">
            <a:spAutoFit/>
          </a:bodyPr>
          <a:lstStyle/>
          <a:p>
            <a:pPr algn="ctr"/>
            <a:r>
              <a:rPr lang="en-US" sz="4800" dirty="0" smtClean="0">
                <a:solidFill>
                  <a:schemeClr val="bg1"/>
                </a:solidFill>
                <a:latin typeface="+mj-lt"/>
              </a:rPr>
              <a:t>After the Waldo Canyon Fire</a:t>
            </a:r>
            <a:endParaRPr lang="en-US" sz="4800" dirty="0">
              <a:latin typeface="+mj-lt"/>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19.jpg"/>
          <p:cNvPicPr>
            <a:picLocks noGrp="1" noChangeAspect="1"/>
          </p:cNvPicPr>
          <p:nvPr>
            <p:ph idx="4294967295"/>
          </p:nvPr>
        </p:nvPicPr>
        <p:blipFill>
          <a:blip r:embed="rId3" cstate="print"/>
          <a:stretch>
            <a:fillRect/>
          </a:stretch>
        </p:blipFill>
        <p:spPr>
          <a:xfrm>
            <a:off x="228600" y="609600"/>
            <a:ext cx="8686800" cy="5638800"/>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3" descr="More homes on fire.JPG"/>
          <p:cNvPicPr>
            <a:picLocks noChangeAspect="1"/>
          </p:cNvPicPr>
          <p:nvPr/>
        </p:nvPicPr>
        <p:blipFill>
          <a:blip r:embed="rId3" cstate="print"/>
          <a:srcRect t="5143" b="1714"/>
          <a:stretch>
            <a:fillRect/>
          </a:stretch>
        </p:blipFill>
        <p:spPr>
          <a:xfrm>
            <a:off x="228600" y="501172"/>
            <a:ext cx="8692975" cy="5889422"/>
          </a:xfrm>
          <a:prstGeom prst="rect">
            <a:avLst/>
          </a:prstGeo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92" name="Picture 8"/>
          <p:cNvPicPr>
            <a:picLocks noChangeAspect="1" noChangeArrowheads="1"/>
          </p:cNvPicPr>
          <p:nvPr/>
        </p:nvPicPr>
        <p:blipFill>
          <a:blip r:embed="rId3" cstate="print">
            <a:extLst>
              <a:ext uri="{28A0092B-C50C-407E-A947-70E740481C1C}">
                <a14:useLocalDpi xmlns:a14="http://schemas.microsoft.com/office/drawing/2010/main" xmlns="" val="0"/>
              </a:ext>
            </a:extLst>
          </a:blip>
          <a:srcRect t="2991"/>
          <a:stretch>
            <a:fillRect/>
          </a:stretch>
        </p:blipFill>
        <p:spPr bwMode="auto">
          <a:xfrm>
            <a:off x="228600" y="869520"/>
            <a:ext cx="8686800" cy="5464606"/>
          </a:xfrm>
          <a:prstGeom prst="rect">
            <a:avLst/>
          </a:prstGeom>
          <a:noFill/>
          <a:ln w="12700">
            <a:solidFill>
              <a:schemeClr val="bg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6388" name="Rectangle 4"/>
          <p:cNvSpPr>
            <a:spLocks noGrp="1" noChangeArrowheads="1"/>
          </p:cNvSpPr>
          <p:nvPr>
            <p:ph idx="1"/>
          </p:nvPr>
        </p:nvSpPr>
        <p:spPr>
          <a:xfrm>
            <a:off x="0" y="381000"/>
            <a:ext cx="9144000" cy="533400"/>
          </a:xfrm>
          <a:noFill/>
          <a:ln/>
        </p:spPr>
        <p:txBody>
          <a:bodyPr>
            <a:normAutofit fontScale="85000" lnSpcReduction="10000"/>
          </a:bodyPr>
          <a:lstStyle/>
          <a:p>
            <a:pPr algn="ctr">
              <a:lnSpc>
                <a:spcPct val="80000"/>
              </a:lnSpc>
              <a:buNone/>
            </a:pPr>
            <a:r>
              <a:rPr lang="en-US" sz="4700" b="1" dirty="0" smtClean="0">
                <a:solidFill>
                  <a:schemeClr val="bg1"/>
                </a:solidFill>
                <a:latin typeface="+mj-lt"/>
              </a:rPr>
              <a:t>Fire Contained: Tuesday July 10, 2012  </a:t>
            </a:r>
          </a:p>
          <a:p>
            <a:pPr>
              <a:lnSpc>
                <a:spcPct val="80000"/>
              </a:lnSpc>
              <a:buFontTx/>
              <a:buNone/>
            </a:pPr>
            <a:endParaRPr lang="en-US" sz="2600" b="1" dirty="0"/>
          </a:p>
        </p:txBody>
      </p:sp>
      <p:sp>
        <p:nvSpPr>
          <p:cNvPr id="16389" name="Text Box 5"/>
          <p:cNvSpPr txBox="1">
            <a:spLocks noChangeArrowheads="1"/>
          </p:cNvSpPr>
          <p:nvPr/>
        </p:nvSpPr>
        <p:spPr bwMode="auto">
          <a:xfrm>
            <a:off x="517931" y="1524000"/>
            <a:ext cx="8093075" cy="286232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lgn="ctr"/>
            <a:r>
              <a:rPr lang="en-US" sz="3600" b="1" dirty="0" smtClean="0">
                <a:latin typeface="Constantia" pitchFamily="18" charset="0"/>
              </a:rPr>
              <a:t>Total Acres Burned: 18,24</a:t>
            </a:r>
            <a:r>
              <a:rPr lang="en-US" sz="3200" b="1" dirty="0" smtClean="0">
                <a:latin typeface="Constantia" pitchFamily="18" charset="0"/>
              </a:rPr>
              <a:t>7</a:t>
            </a:r>
            <a:endParaRPr lang="en-US" sz="3600" b="1" u="sng" dirty="0" smtClean="0">
              <a:latin typeface="Constantia" pitchFamily="18" charset="0"/>
            </a:endParaRPr>
          </a:p>
          <a:p>
            <a:pPr algn="ctr"/>
            <a:r>
              <a:rPr lang="en-US" sz="3600" b="1" u="sng" dirty="0" smtClean="0">
                <a:latin typeface="Constantia" pitchFamily="18" charset="0"/>
              </a:rPr>
              <a:t>Land Ownership</a:t>
            </a:r>
          </a:p>
          <a:p>
            <a:pPr algn="ctr"/>
            <a:r>
              <a:rPr lang="en-US" sz="3600" b="1" dirty="0" smtClean="0">
                <a:latin typeface="Constantia" pitchFamily="18" charset="0"/>
              </a:rPr>
              <a:t>National Forest – 14,422 acres </a:t>
            </a:r>
          </a:p>
          <a:p>
            <a:pPr algn="ctr"/>
            <a:r>
              <a:rPr lang="en-US" sz="3600" b="1" dirty="0" smtClean="0">
                <a:latin typeface="Constantia" pitchFamily="18" charset="0"/>
              </a:rPr>
              <a:t>Department of Defense – 147 acres</a:t>
            </a:r>
          </a:p>
          <a:p>
            <a:pPr algn="ctr"/>
            <a:r>
              <a:rPr lang="en-US" sz="3600" b="1" dirty="0" smtClean="0">
                <a:latin typeface="Constantia" pitchFamily="18" charset="0"/>
              </a:rPr>
              <a:t>Private – 3,678 acres</a:t>
            </a:r>
            <a:endParaRPr lang="en-US" sz="3600" dirty="0">
              <a:latin typeface="Constantia" pitchFamily="18" charset="0"/>
            </a:endParaRPr>
          </a:p>
        </p:txBody>
      </p:sp>
      <p:sp>
        <p:nvSpPr>
          <p:cNvPr id="16390" name="Rectangle 6"/>
          <p:cNvSpPr>
            <a:spLocks noChangeArrowheads="1"/>
          </p:cNvSpPr>
          <p:nvPr/>
        </p:nvSpPr>
        <p:spPr bwMode="auto">
          <a:xfrm>
            <a:off x="0" y="228600"/>
            <a:ext cx="9144000" cy="685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nchor="ctr"/>
          <a:lstStyle/>
          <a:p>
            <a:pPr algn="ctr"/>
            <a:endParaRPr lang="en-US" sz="4000" dirty="0">
              <a:solidFill>
                <a:schemeClr val="bg1"/>
              </a:solidFill>
              <a:latin typeface="Maiandra GD" pitchFamily="34" charset="0"/>
            </a:endParaRPr>
          </a:p>
        </p:txBody>
      </p:sp>
    </p:spTree>
  </p:cSld>
  <p:clrMapOvr>
    <a:masterClrMapping/>
  </p:clrMapOvr>
  <p:transition spd="slow"/>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p:cNvSpPr>
            <a:spLocks noGrp="1"/>
          </p:cNvSpPr>
          <p:nvPr>
            <p:ph idx="1"/>
          </p:nvPr>
        </p:nvSpPr>
        <p:spPr>
          <a:xfrm>
            <a:off x="152400" y="1447800"/>
            <a:ext cx="4648200" cy="4678363"/>
          </a:xfrm>
        </p:spPr>
        <p:txBody>
          <a:bodyPr>
            <a:noAutofit/>
          </a:bodyPr>
          <a:lstStyle/>
          <a:p>
            <a:r>
              <a:rPr lang="en-US" sz="3200" dirty="0" smtClean="0">
                <a:solidFill>
                  <a:schemeClr val="bg1"/>
                </a:solidFill>
              </a:rPr>
              <a:t>June 23 – 2500 acres</a:t>
            </a:r>
          </a:p>
          <a:p>
            <a:r>
              <a:rPr lang="en-US" sz="3200" dirty="0" smtClean="0">
                <a:solidFill>
                  <a:schemeClr val="bg1"/>
                </a:solidFill>
              </a:rPr>
              <a:t>June 24 – 3600 acres</a:t>
            </a:r>
          </a:p>
          <a:p>
            <a:r>
              <a:rPr lang="en-US" sz="3200" dirty="0" smtClean="0">
                <a:solidFill>
                  <a:schemeClr val="bg1"/>
                </a:solidFill>
              </a:rPr>
              <a:t>June 25 – 4500 acres</a:t>
            </a:r>
          </a:p>
          <a:p>
            <a:r>
              <a:rPr lang="en-US" sz="3200" dirty="0" smtClean="0">
                <a:solidFill>
                  <a:schemeClr val="bg1"/>
                </a:solidFill>
              </a:rPr>
              <a:t>June 26 – 15622 acres</a:t>
            </a:r>
          </a:p>
          <a:p>
            <a:r>
              <a:rPr lang="en-US" sz="3200" dirty="0" smtClean="0">
                <a:solidFill>
                  <a:schemeClr val="bg1"/>
                </a:solidFill>
              </a:rPr>
              <a:t>June 27-28 – 16750 acres</a:t>
            </a:r>
          </a:p>
          <a:p>
            <a:r>
              <a:rPr lang="en-US" sz="3200" dirty="0" smtClean="0">
                <a:solidFill>
                  <a:schemeClr val="bg1"/>
                </a:solidFill>
              </a:rPr>
              <a:t>June 29 – 17073 acres</a:t>
            </a:r>
          </a:p>
          <a:p>
            <a:r>
              <a:rPr lang="en-US" sz="3200" dirty="0" smtClean="0">
                <a:solidFill>
                  <a:schemeClr val="bg1"/>
                </a:solidFill>
              </a:rPr>
              <a:t>June 30 – 17650 acres</a:t>
            </a:r>
          </a:p>
          <a:p>
            <a:r>
              <a:rPr lang="en-US" sz="3200" dirty="0" smtClean="0">
                <a:solidFill>
                  <a:schemeClr val="bg1"/>
                </a:solidFill>
              </a:rPr>
              <a:t>July 1-6 – 18247 acres</a:t>
            </a:r>
            <a:endParaRPr lang="en-US" sz="3200" dirty="0">
              <a:solidFill>
                <a:schemeClr val="bg1"/>
              </a:solidFill>
            </a:endParaRPr>
          </a:p>
        </p:txBody>
      </p:sp>
      <p:sp>
        <p:nvSpPr>
          <p:cNvPr id="8" name="Title 7"/>
          <p:cNvSpPr>
            <a:spLocks noGrp="1"/>
          </p:cNvSpPr>
          <p:nvPr>
            <p:ph type="title"/>
          </p:nvPr>
        </p:nvSpPr>
        <p:spPr>
          <a:xfrm>
            <a:off x="76200" y="381000"/>
            <a:ext cx="5181600" cy="914400"/>
          </a:xfrm>
        </p:spPr>
        <p:txBody>
          <a:bodyPr>
            <a:normAutofit/>
          </a:bodyPr>
          <a:lstStyle/>
          <a:p>
            <a:r>
              <a:rPr lang="en-US" sz="4800" b="1" dirty="0" smtClean="0">
                <a:solidFill>
                  <a:schemeClr val="bg1"/>
                </a:solidFill>
              </a:rPr>
              <a:t>Fire Progression</a:t>
            </a:r>
            <a:endParaRPr lang="en-US" sz="4800" b="1" dirty="0">
              <a:solidFill>
                <a:schemeClr val="bg1"/>
              </a:solidFill>
            </a:endParaRPr>
          </a:p>
        </p:txBody>
      </p:sp>
      <p:pic>
        <p:nvPicPr>
          <p:cNvPr id="2" name="Picture 2"/>
          <p:cNvPicPr>
            <a:picLocks noChangeAspect="1" noChangeArrowheads="1"/>
          </p:cNvPicPr>
          <p:nvPr/>
        </p:nvPicPr>
        <p:blipFill>
          <a:blip r:embed="rId3" cstate="print"/>
          <a:srcRect/>
          <a:stretch>
            <a:fillRect/>
          </a:stretch>
        </p:blipFill>
        <p:spPr bwMode="auto">
          <a:xfrm>
            <a:off x="4724400" y="533400"/>
            <a:ext cx="4267200" cy="5852160"/>
          </a:xfrm>
          <a:prstGeom prst="rect">
            <a:avLst/>
          </a:prstGeom>
          <a:noFill/>
          <a:ln w="9525">
            <a:noFill/>
            <a:miter lim="800000"/>
            <a:headEnd/>
            <a:tailEnd/>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8610600" cy="1752600"/>
          </a:xfrm>
        </p:spPr>
        <p:txBody>
          <a:bodyPr>
            <a:noAutofit/>
          </a:bodyPr>
          <a:lstStyle/>
          <a:p>
            <a:pPr>
              <a:spcBef>
                <a:spcPts val="0"/>
              </a:spcBef>
            </a:pPr>
            <a:r>
              <a:rPr lang="en-US" sz="4000" b="1" dirty="0" smtClean="0">
                <a:solidFill>
                  <a:schemeClr val="bg1"/>
                </a:solidFill>
              </a:rPr>
              <a:t>United States Forest Service </a:t>
            </a:r>
            <a:br>
              <a:rPr lang="en-US" sz="4000" b="1" dirty="0" smtClean="0">
                <a:solidFill>
                  <a:schemeClr val="bg1"/>
                </a:solidFill>
              </a:rPr>
            </a:br>
            <a:r>
              <a:rPr lang="en-US" sz="4000" b="1" dirty="0" smtClean="0">
                <a:solidFill>
                  <a:schemeClr val="bg1"/>
                </a:solidFill>
              </a:rPr>
              <a:t>Burned Area Emergency Response </a:t>
            </a:r>
            <a:br>
              <a:rPr lang="en-US" sz="4000" b="1" dirty="0" smtClean="0">
                <a:solidFill>
                  <a:schemeClr val="bg1"/>
                </a:solidFill>
              </a:rPr>
            </a:br>
            <a:r>
              <a:rPr lang="en-US" sz="4000" b="1" dirty="0" smtClean="0">
                <a:solidFill>
                  <a:schemeClr val="bg1"/>
                </a:solidFill>
              </a:rPr>
              <a:t>Soil Burn Severity</a:t>
            </a:r>
            <a:endParaRPr lang="en-US" sz="4000" b="1" dirty="0">
              <a:solidFill>
                <a:schemeClr val="bg1"/>
              </a:solidFill>
            </a:endParaRPr>
          </a:p>
        </p:txBody>
      </p:sp>
      <p:pic>
        <p:nvPicPr>
          <p:cNvPr id="2050" name="Picture 2"/>
          <p:cNvPicPr>
            <a:picLocks noGrp="1" noChangeAspect="1" noChangeArrowheads="1"/>
          </p:cNvPicPr>
          <p:nvPr>
            <p:ph sz="half" idx="1"/>
          </p:nvPr>
        </p:nvPicPr>
        <p:blipFill>
          <a:blip r:embed="rId2" cstate="print"/>
          <a:stretch>
            <a:fillRect/>
          </a:stretch>
        </p:blipFill>
        <p:spPr bwMode="auto">
          <a:xfrm>
            <a:off x="4848914" y="1447800"/>
            <a:ext cx="4046691" cy="5181600"/>
          </a:xfrm>
          <a:prstGeom prst="rect">
            <a:avLst/>
          </a:prstGeom>
          <a:noFill/>
          <a:ln w="9525">
            <a:noFill/>
            <a:miter lim="800000"/>
            <a:headEnd/>
            <a:tailEnd/>
          </a:ln>
          <a:effectLst/>
        </p:spPr>
      </p:pic>
      <p:sp>
        <p:nvSpPr>
          <p:cNvPr id="7" name="Content Placeholder 6"/>
          <p:cNvSpPr>
            <a:spLocks noGrp="1"/>
          </p:cNvSpPr>
          <p:nvPr>
            <p:ph sz="half" idx="2"/>
          </p:nvPr>
        </p:nvSpPr>
        <p:spPr>
          <a:xfrm>
            <a:off x="304800" y="2133600"/>
            <a:ext cx="4800600" cy="3505200"/>
          </a:xfrm>
        </p:spPr>
        <p:txBody>
          <a:bodyPr>
            <a:normAutofit/>
          </a:bodyPr>
          <a:lstStyle/>
          <a:p>
            <a:pPr>
              <a:lnSpc>
                <a:spcPct val="150000"/>
              </a:lnSpc>
            </a:pPr>
            <a:r>
              <a:rPr lang="en-US" sz="3200" dirty="0" smtClean="0">
                <a:solidFill>
                  <a:schemeClr val="bg1"/>
                </a:solidFill>
              </a:rPr>
              <a:t>Low – 7,856 acres</a:t>
            </a:r>
          </a:p>
          <a:p>
            <a:pPr>
              <a:lnSpc>
                <a:spcPct val="150000"/>
              </a:lnSpc>
            </a:pPr>
            <a:r>
              <a:rPr lang="en-US" sz="3200" dirty="0" smtClean="0">
                <a:solidFill>
                  <a:schemeClr val="bg1"/>
                </a:solidFill>
              </a:rPr>
              <a:t>Moderate – 7,286 acres</a:t>
            </a:r>
          </a:p>
          <a:p>
            <a:pPr>
              <a:lnSpc>
                <a:spcPct val="150000"/>
              </a:lnSpc>
            </a:pPr>
            <a:r>
              <a:rPr lang="en-US" sz="3200" dirty="0" smtClean="0">
                <a:solidFill>
                  <a:schemeClr val="bg1"/>
                </a:solidFill>
              </a:rPr>
              <a:t>High – 3,375 acres</a:t>
            </a:r>
          </a:p>
          <a:p>
            <a:pPr>
              <a:lnSpc>
                <a:spcPct val="150000"/>
              </a:lnSpc>
            </a:pPr>
            <a:r>
              <a:rPr lang="en-US" sz="3200" dirty="0" smtClean="0">
                <a:solidFill>
                  <a:schemeClr val="bg1"/>
                </a:solidFill>
              </a:rPr>
              <a:t>Unburned – 842 acres</a:t>
            </a:r>
            <a:endParaRPr lang="en-US" sz="3200" dirty="0">
              <a:solidFill>
                <a:schemeClr val="bg1"/>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4294967295"/>
          </p:nvPr>
        </p:nvPicPr>
        <p:blipFill>
          <a:blip r:embed="rId2" cstate="print">
            <a:extLst>
              <a:ext uri="{28A0092B-C50C-407E-A947-70E740481C1C}">
                <a14:useLocalDpi xmlns="" xmlns:a14="http://schemas.microsoft.com/office/drawing/2010/main" val="0"/>
              </a:ext>
            </a:extLst>
          </a:blip>
          <a:stretch>
            <a:fillRect/>
          </a:stretch>
        </p:blipFill>
        <p:spPr>
          <a:xfrm>
            <a:off x="838201" y="972729"/>
            <a:ext cx="7543800" cy="5656671"/>
          </a:xfrm>
          <a:prstGeom prst="rect">
            <a:avLst/>
          </a:prstGeom>
        </p:spPr>
      </p:pic>
      <p:sp>
        <p:nvSpPr>
          <p:cNvPr id="6" name="Rectangle 5"/>
          <p:cNvSpPr/>
          <p:nvPr/>
        </p:nvSpPr>
        <p:spPr>
          <a:xfrm>
            <a:off x="1" y="76200"/>
            <a:ext cx="9144000" cy="830997"/>
          </a:xfrm>
          <a:prstGeom prst="rect">
            <a:avLst/>
          </a:prstGeom>
        </p:spPr>
        <p:txBody>
          <a:bodyPr wrap="square">
            <a:spAutoFit/>
          </a:bodyPr>
          <a:lstStyle/>
          <a:p>
            <a:pPr algn="ctr"/>
            <a:r>
              <a:rPr lang="en-US" sz="4800" b="1" dirty="0" smtClean="0">
                <a:latin typeface="+mj-lt"/>
              </a:rPr>
              <a:t>High Soil Burn Severity</a:t>
            </a:r>
            <a:endParaRPr lang="en-US" sz="4800" b="1" dirty="0">
              <a:latin typeface="+mj-lt"/>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4"/>
          <p:cNvSpPr>
            <a:spLocks noGrp="1" noChangeArrowheads="1"/>
          </p:cNvSpPr>
          <p:nvPr>
            <p:ph type="title"/>
          </p:nvPr>
        </p:nvSpPr>
        <p:spPr bwMode="auto">
          <a:xfrm flipV="1">
            <a:off x="0" y="685799"/>
            <a:ext cx="9144000" cy="4571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nchor="ctr">
            <a:normAutofit fontScale="90000"/>
          </a:bodyPr>
          <a:lstStyle/>
          <a:p>
            <a:endParaRPr lang="en-US" sz="4000" dirty="0">
              <a:solidFill>
                <a:schemeClr val="bg1"/>
              </a:solidFill>
              <a:latin typeface="Maiandra GD" pitchFamily="34" charset="0"/>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xmlns="" val="0"/>
              </a:ext>
            </a:extLst>
          </a:blip>
          <a:srcRect b="1332"/>
          <a:stretch>
            <a:fillRect/>
          </a:stretch>
        </p:blipFill>
        <p:spPr>
          <a:xfrm>
            <a:off x="838200" y="969923"/>
            <a:ext cx="7467600" cy="5526106"/>
          </a:xfrm>
          <a:prstGeom prst="rect">
            <a:avLst/>
          </a:prstGeom>
        </p:spPr>
      </p:pic>
      <p:sp>
        <p:nvSpPr>
          <p:cNvPr id="18438" name="Rectangle 6"/>
          <p:cNvSpPr>
            <a:spLocks noChangeArrowheads="1"/>
          </p:cNvSpPr>
          <p:nvPr/>
        </p:nvSpPr>
        <p:spPr bwMode="auto">
          <a:xfrm>
            <a:off x="-822960" y="595313"/>
            <a:ext cx="9144000" cy="6397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342900" indent="-342900" algn="ctr">
              <a:spcBef>
                <a:spcPct val="20000"/>
              </a:spcBef>
            </a:pPr>
            <a:endParaRPr lang="en-US" sz="3200" dirty="0">
              <a:solidFill>
                <a:schemeClr val="bg1"/>
              </a:solidFill>
              <a:latin typeface="Maiandra GD" pitchFamily="34" charset="0"/>
            </a:endParaRPr>
          </a:p>
        </p:txBody>
      </p:sp>
      <p:sp>
        <p:nvSpPr>
          <p:cNvPr id="18440" name="Rectangle 8"/>
          <p:cNvSpPr>
            <a:spLocks noChangeArrowheads="1"/>
          </p:cNvSpPr>
          <p:nvPr/>
        </p:nvSpPr>
        <p:spPr bwMode="auto">
          <a:xfrm>
            <a:off x="0" y="982663"/>
            <a:ext cx="9144000" cy="5032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342900" indent="-342900" algn="ctr">
              <a:spcBef>
                <a:spcPct val="20000"/>
              </a:spcBef>
            </a:pPr>
            <a:endParaRPr lang="en-US" sz="2400" dirty="0">
              <a:solidFill>
                <a:schemeClr val="bg1"/>
              </a:solidFill>
              <a:latin typeface="Maiandra GD" pitchFamily="34" charset="0"/>
            </a:endParaRPr>
          </a:p>
        </p:txBody>
      </p:sp>
      <p:sp>
        <p:nvSpPr>
          <p:cNvPr id="18442" name="Rectangle 10"/>
          <p:cNvSpPr>
            <a:spLocks noChangeArrowheads="1"/>
          </p:cNvSpPr>
          <p:nvPr/>
        </p:nvSpPr>
        <p:spPr bwMode="auto">
          <a:xfrm>
            <a:off x="0" y="228600"/>
            <a:ext cx="9144000" cy="914400"/>
          </a:xfrm>
          <a:prstGeom prst="rect">
            <a:avLst/>
          </a:prstGeom>
          <a:ln/>
          <a:extLst/>
        </p:spPr>
        <p:style>
          <a:lnRef idx="3">
            <a:schemeClr val="lt1"/>
          </a:lnRef>
          <a:fillRef idx="1">
            <a:schemeClr val="accent1"/>
          </a:fillRef>
          <a:effectRef idx="1">
            <a:schemeClr val="accent1"/>
          </a:effectRef>
          <a:fontRef idx="minor">
            <a:schemeClr val="lt1"/>
          </a:fontRef>
        </p:style>
        <p:txBody>
          <a:bodyPr/>
          <a:lstStyle/>
          <a:p>
            <a:pPr marL="342900" indent="-342900" algn="ctr">
              <a:spcBef>
                <a:spcPct val="20000"/>
              </a:spcBef>
            </a:pPr>
            <a:r>
              <a:rPr lang="en-US" sz="4800" b="1" dirty="0">
                <a:solidFill>
                  <a:srgbClr val="FF0000"/>
                </a:solidFill>
                <a:effectLst>
                  <a:outerShdw blurRad="38100" dist="38100" dir="2700000" algn="tl">
                    <a:srgbClr val="FFFFFF"/>
                  </a:outerShdw>
                </a:effectLst>
                <a:latin typeface="+mj-lt"/>
              </a:rPr>
              <a:t>High – </a:t>
            </a:r>
            <a:r>
              <a:rPr lang="en-US" sz="4800" b="1" dirty="0" smtClean="0">
                <a:solidFill>
                  <a:srgbClr val="FF0000"/>
                </a:solidFill>
                <a:effectLst>
                  <a:outerShdw blurRad="38100" dist="38100" dir="2700000" algn="tl">
                    <a:srgbClr val="FFFFFF"/>
                  </a:outerShdw>
                </a:effectLst>
                <a:latin typeface="+mj-lt"/>
              </a:rPr>
              <a:t>3,375 acres (19%)</a:t>
            </a:r>
          </a:p>
        </p:txBody>
      </p:sp>
    </p:spTree>
    <p:extLst>
      <p:ext uri="{BB962C8B-B14F-4D97-AF65-F5344CB8AC3E}">
        <p14:creationId xmlns:p14="http://schemas.microsoft.com/office/powerpoint/2010/main" xmlns="" val="3614425398"/>
      </p:ext>
    </p:extLst>
  </p:cSld>
  <p:clrMapOvr>
    <a:masterClrMapping/>
  </p:clrMapOvr>
  <p:transition spd="slow"/>
  <p:timing>
    <p:tnLst>
      <p:par>
        <p:cTn id="1" dur="indefinite" restart="never" nodeType="tmRoot"/>
      </p:par>
    </p:tnLst>
  </p:timing>
</p:sld>
</file>

<file path=ppt/theme/_rels/them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image" Target="../media/image2.jpeg"/></Relationships>
</file>

<file path=ppt/theme/theme1.xml><?xml version="1.0" encoding="utf-8"?>
<a:theme xmlns:a="http://schemas.openxmlformats.org/drawingml/2006/main" name="07_Springs_Utilities_template">
  <a:themeElements>
    <a:clrScheme name="corporate_ppt_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orporate_ppt_templa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orporate_ppt_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orporate_ppt_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orporate_ppt_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orporate_ppt_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orporate_ppt_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orporate_ppt_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orporate_ppt_templa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orporate_ppt_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orporate_ppt_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orporate_ppt_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orporate_ppt_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orporate_ppt_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Pape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07_Springs_Utilities_template</Template>
  <TotalTime>7450</TotalTime>
  <Words>1423</Words>
  <Application>Microsoft Office PowerPoint</Application>
  <PresentationFormat>On-screen Show (4:3)</PresentationFormat>
  <Paragraphs>189</Paragraphs>
  <Slides>27</Slides>
  <Notes>21</Notes>
  <HiddenSlides>0</HiddenSlides>
  <MMClips>0</MMClips>
  <ScaleCrop>false</ScaleCrop>
  <HeadingPairs>
    <vt:vector size="4" baseType="variant">
      <vt:variant>
        <vt:lpstr>Theme</vt:lpstr>
      </vt:variant>
      <vt:variant>
        <vt:i4>2</vt:i4>
      </vt:variant>
      <vt:variant>
        <vt:lpstr>Slide Titles</vt:lpstr>
      </vt:variant>
      <vt:variant>
        <vt:i4>27</vt:i4>
      </vt:variant>
    </vt:vector>
  </HeadingPairs>
  <TitlesOfParts>
    <vt:vector size="29" baseType="lpstr">
      <vt:lpstr>07_Springs_Utilities_template</vt:lpstr>
      <vt:lpstr>Paper</vt:lpstr>
      <vt:lpstr>Slide 1</vt:lpstr>
      <vt:lpstr>Slide 2</vt:lpstr>
      <vt:lpstr>Slide 3</vt:lpstr>
      <vt:lpstr>Slide 4</vt:lpstr>
      <vt:lpstr>Slide 5</vt:lpstr>
      <vt:lpstr>Fire Progression</vt:lpstr>
      <vt:lpstr>United States Forest Service  Burned Area Emergency Response  Soil Burn Severity</vt:lpstr>
      <vt:lpstr>Slide 8</vt:lpstr>
      <vt:lpstr>Slide 9</vt:lpstr>
      <vt:lpstr>USFS Post-fire Hydrology</vt:lpstr>
      <vt:lpstr>Post-fire Erosion</vt:lpstr>
      <vt:lpstr>Sedimentation Impacts</vt:lpstr>
      <vt:lpstr>Debris Flows</vt:lpstr>
      <vt:lpstr>Slide 14</vt:lpstr>
      <vt:lpstr>Northfield Flood Damage</vt:lpstr>
      <vt:lpstr>Devil’s Kitchen Flood Damage</vt:lpstr>
      <vt:lpstr>Pine Valley/McCullough Damage</vt:lpstr>
      <vt:lpstr>Watershed Assessment of River Stability and Sediment Supply – Rosgen, et al.</vt:lpstr>
      <vt:lpstr>Protecting Water System = Flood Mitigation + Watershed Stabilization</vt:lpstr>
      <vt:lpstr>Slide 20</vt:lpstr>
      <vt:lpstr>Slide 21</vt:lpstr>
      <vt:lpstr>Slide 22</vt:lpstr>
      <vt:lpstr>Hillslope Raking and Seeding</vt:lpstr>
      <vt:lpstr>Watershed Assessment of River Stability and Sediment Supply – Rosgen, et al. </vt:lpstr>
      <vt:lpstr>Slide 25</vt:lpstr>
      <vt:lpstr>Other Actions:</vt:lpstr>
      <vt:lpstr>Questions?</vt:lpstr>
    </vt:vector>
  </TitlesOfParts>
  <Company>Colorado Springs Utilities</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Scott Vogt</dc:creator>
  <cp:lastModifiedBy>ehowell</cp:lastModifiedBy>
  <cp:revision>609</cp:revision>
  <dcterms:created xsi:type="dcterms:W3CDTF">2011-06-10T20:37:19Z</dcterms:created>
  <dcterms:modified xsi:type="dcterms:W3CDTF">2014-05-08T22:00:03Z</dcterms:modified>
</cp:coreProperties>
</file>