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3D60C5-F1F5-4D3D-A70B-E863E2E3F4C5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F40357A-348A-47B7-949C-3556DC912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onie.pate@state.co.us" TargetMode="External"/><Relationship Id="rId2" Type="http://schemas.openxmlformats.org/officeDocument/2006/relationships/hyperlink" Target="mailto:lucia.machado@state.co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andal.ristau@state.co.us" TargetMode="External"/><Relationship Id="rId5" Type="http://schemas.openxmlformats.org/officeDocument/2006/relationships/hyperlink" Target="mailto:Curits.hartenstine@state.co.us" TargetMode="External"/><Relationship Id="rId4" Type="http://schemas.openxmlformats.org/officeDocument/2006/relationships/hyperlink" Target="mailto:Tamara.allen@state.co.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scolorado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orado.gov/cs/Satellite?blobcol=urldata&amp;blobheadername1=Content-Disposition&amp;blobheadername2=Content-Type&amp;blobheadervalue1=inline;+filename=%22Regulation+93.pdf%22&amp;blobheadervalue2=application/pdf&amp;blobkey=id&amp;blobtable=MungoBlobs&amp;blobwhere=1251810003598&amp;ssbinary=true" TargetMode="External"/><Relationship Id="rId2" Type="http://schemas.openxmlformats.org/officeDocument/2006/relationships/hyperlink" Target="http://www.npscolorad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lorado.gov/cs/Satellite/CDPHE-WQ/CBON/125159604277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829761"/>
          </a:xfrm>
        </p:spPr>
        <p:txBody>
          <a:bodyPr/>
          <a:lstStyle/>
          <a:p>
            <a:r>
              <a:rPr lang="en-US" dirty="0" smtClean="0"/>
              <a:t>Colorado Nonpoint Source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7772400" cy="42699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Lucia Machado, NPS Coordinator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371600"/>
            <a:ext cx="73914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Lucia Machado, NPS </a:t>
            </a:r>
            <a:r>
              <a:rPr lang="en-US" dirty="0" smtClean="0"/>
              <a:t>P</a:t>
            </a:r>
            <a:r>
              <a:rPr lang="en-US" dirty="0" smtClean="0"/>
              <a:t>rogram Coordinator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lucia.machado@state.co.us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303 692-3585</a:t>
            </a:r>
          </a:p>
          <a:p>
            <a:endParaRPr lang="en-US" dirty="0" smtClean="0"/>
          </a:p>
          <a:p>
            <a:r>
              <a:rPr lang="en-US" dirty="0" smtClean="0"/>
              <a:t>Bonie Pate, NPS </a:t>
            </a:r>
            <a:r>
              <a:rPr lang="en-US" dirty="0" smtClean="0"/>
              <a:t>P</a:t>
            </a:r>
            <a:r>
              <a:rPr lang="en-US" dirty="0" smtClean="0"/>
              <a:t>roject Coordinator</a:t>
            </a:r>
          </a:p>
          <a:p>
            <a:pPr lvl="1">
              <a:buNone/>
            </a:pPr>
            <a:r>
              <a:rPr lang="en-US" sz="2700" dirty="0" smtClean="0">
                <a:hlinkClick r:id="rId3"/>
              </a:rPr>
              <a:t>Bonie.pate@state.co.us</a:t>
            </a:r>
            <a:endParaRPr lang="en-US" sz="2700" dirty="0" smtClean="0"/>
          </a:p>
          <a:p>
            <a:pPr lvl="1">
              <a:buNone/>
            </a:pPr>
            <a:r>
              <a:rPr lang="en-US" sz="2700" dirty="0" smtClean="0"/>
              <a:t>303 693-3557</a:t>
            </a:r>
          </a:p>
          <a:p>
            <a:endParaRPr lang="en-US" dirty="0" smtClean="0"/>
          </a:p>
          <a:p>
            <a:r>
              <a:rPr lang="en-US" dirty="0" smtClean="0"/>
              <a:t>Tammy Allen, </a:t>
            </a:r>
            <a:r>
              <a:rPr lang="en-US" dirty="0" smtClean="0"/>
              <a:t>NPS Project </a:t>
            </a:r>
            <a:r>
              <a:rPr lang="en-US" dirty="0" smtClean="0"/>
              <a:t>Coordinator</a:t>
            </a:r>
          </a:p>
          <a:p>
            <a:pPr lvl="1">
              <a:buNone/>
            </a:pPr>
            <a:r>
              <a:rPr lang="en-US" sz="2700" dirty="0" smtClean="0">
                <a:hlinkClick r:id="rId4"/>
              </a:rPr>
              <a:t>Tamara.allen@state.co.us</a:t>
            </a:r>
            <a:endParaRPr lang="en-US" sz="2700" dirty="0" smtClean="0"/>
          </a:p>
          <a:p>
            <a:pPr lvl="1">
              <a:buNone/>
            </a:pPr>
            <a:r>
              <a:rPr lang="en-US" sz="2700" dirty="0" smtClean="0"/>
              <a:t>303 692-3554</a:t>
            </a:r>
          </a:p>
          <a:p>
            <a:endParaRPr lang="en-US" dirty="0" smtClean="0"/>
          </a:p>
          <a:p>
            <a:r>
              <a:rPr lang="en-US" dirty="0" smtClean="0"/>
              <a:t>Curtis Hartenstine, </a:t>
            </a:r>
            <a:r>
              <a:rPr lang="en-US" dirty="0" smtClean="0"/>
              <a:t>NPS Project </a:t>
            </a:r>
            <a:r>
              <a:rPr lang="en-US" dirty="0" smtClean="0"/>
              <a:t>Coordinator</a:t>
            </a:r>
          </a:p>
          <a:p>
            <a:pPr lvl="1">
              <a:buNone/>
            </a:pPr>
            <a:r>
              <a:rPr lang="en-US" sz="2700" dirty="0" smtClean="0">
                <a:hlinkClick r:id="rId5"/>
              </a:rPr>
              <a:t>Curits.hartenstine@state.co.us</a:t>
            </a:r>
            <a:endParaRPr lang="en-US" sz="2700" dirty="0" smtClean="0"/>
          </a:p>
          <a:p>
            <a:pPr lvl="1">
              <a:buNone/>
            </a:pPr>
            <a:r>
              <a:rPr lang="en-US" sz="2700" dirty="0" smtClean="0"/>
              <a:t>303 692-3573</a:t>
            </a:r>
          </a:p>
          <a:p>
            <a:endParaRPr lang="en-US" dirty="0" smtClean="0"/>
          </a:p>
          <a:p>
            <a:r>
              <a:rPr lang="en-US" dirty="0" smtClean="0"/>
              <a:t>Randal Ristau, </a:t>
            </a:r>
            <a:r>
              <a:rPr lang="en-US" dirty="0" smtClean="0"/>
              <a:t>NPS Project </a:t>
            </a:r>
            <a:r>
              <a:rPr lang="en-US" dirty="0" smtClean="0"/>
              <a:t>Coordinator</a:t>
            </a:r>
          </a:p>
          <a:p>
            <a:pPr lvl="1">
              <a:buNone/>
            </a:pPr>
            <a:r>
              <a:rPr lang="en-US" sz="2700" dirty="0" smtClean="0">
                <a:hlinkClick r:id="rId6"/>
              </a:rPr>
              <a:t>Randal.ristau@state.co.us</a:t>
            </a:r>
            <a:endParaRPr lang="en-US" sz="2700" dirty="0" smtClean="0"/>
          </a:p>
          <a:p>
            <a:pPr lvl="1">
              <a:buNone/>
            </a:pPr>
            <a:r>
              <a:rPr lang="en-US" sz="2700" dirty="0" smtClean="0"/>
              <a:t>303 692-3571</a:t>
            </a:r>
            <a:endParaRPr lang="en-US" sz="27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NPS Program Staff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Program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3048000"/>
          </a:xfrm>
        </p:spPr>
        <p:txBody>
          <a:bodyPr/>
          <a:lstStyle/>
          <a:p>
            <a:r>
              <a:rPr lang="en-US" dirty="0" smtClean="0"/>
              <a:t>Under Section 319 of the Federal Water Pollution Control Act (Clean Water Act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Part (h) provides the grant program to implement the state’ NPS Management Plan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Colorado Water Quality Control Act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76400"/>
            <a:ext cx="79248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Objectives:</a:t>
            </a:r>
          </a:p>
          <a:p>
            <a:pPr lvl="1"/>
            <a:r>
              <a:rPr lang="en-US" dirty="0" smtClean="0"/>
              <a:t>To restore nonpoint source water quality impacts in impaired waters and</a:t>
            </a:r>
          </a:p>
          <a:p>
            <a:pPr lvl="1"/>
            <a:r>
              <a:rPr lang="en-US" dirty="0" smtClean="0"/>
              <a:t>To protect existing water quality from future nonpoint source pollution.</a:t>
            </a:r>
          </a:p>
          <a:p>
            <a:endParaRPr lang="en-US" dirty="0" smtClean="0"/>
          </a:p>
          <a:p>
            <a:r>
              <a:rPr lang="en-US" dirty="0" smtClean="0"/>
              <a:t>2012 </a:t>
            </a:r>
            <a:r>
              <a:rPr lang="en-US" dirty="0" smtClean="0"/>
              <a:t>Colorado Nonpoint Source Management Plan</a:t>
            </a:r>
          </a:p>
          <a:p>
            <a:pPr lvl="1"/>
            <a:r>
              <a:rPr lang="en-US" dirty="0" smtClean="0"/>
              <a:t>Strategy</a:t>
            </a:r>
          </a:p>
          <a:p>
            <a:pPr lvl="1"/>
            <a:r>
              <a:rPr lang="en-US" dirty="0" smtClean="0"/>
              <a:t>NPS Categories</a:t>
            </a:r>
          </a:p>
          <a:p>
            <a:pPr lvl="1"/>
            <a:r>
              <a:rPr lang="en-US" dirty="0" smtClean="0"/>
              <a:t>Project Development</a:t>
            </a:r>
          </a:p>
          <a:p>
            <a:pPr lvl="1"/>
            <a:r>
              <a:rPr lang="en-US" dirty="0" smtClean="0"/>
              <a:t>Program Implementation – Priorities</a:t>
            </a:r>
          </a:p>
          <a:p>
            <a:pPr lvl="1"/>
            <a:r>
              <a:rPr lang="en-US" dirty="0" smtClean="0"/>
              <a:t>Evaluation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Program Strategy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10000"/>
          </a:xfrm>
        </p:spPr>
        <p:txBody>
          <a:bodyPr/>
          <a:lstStyle/>
          <a:p>
            <a:r>
              <a:rPr lang="en-US" dirty="0" smtClean="0"/>
              <a:t>#1 - Addressing Legacy Mine Water Quality Impacts</a:t>
            </a:r>
          </a:p>
          <a:p>
            <a:r>
              <a:rPr lang="en-US" dirty="0" smtClean="0"/>
              <a:t>#2 – Addressing Excessive Selenium Impairments</a:t>
            </a:r>
          </a:p>
          <a:p>
            <a:r>
              <a:rPr lang="en-US" dirty="0" smtClean="0"/>
              <a:t>#3 – All Other NPS Categories – pathogens, nutrients, mercury, education and outreach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NPS Program Priorities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80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Implementation of Legacy Mine TMDLs </a:t>
            </a:r>
            <a:r>
              <a:rPr lang="en-US" sz="2000" dirty="0" smtClean="0"/>
              <a:t>(removal of mine waste piles, tailings, installation of bulkheads)</a:t>
            </a:r>
          </a:p>
          <a:p>
            <a:r>
              <a:rPr lang="en-US" dirty="0" smtClean="0"/>
              <a:t>Piping of irrigation ditches to address leaching of selenium from selenium rich soils</a:t>
            </a:r>
          </a:p>
          <a:p>
            <a:r>
              <a:rPr lang="en-US" dirty="0" smtClean="0"/>
              <a:t>Streambank Restoration / Stabilization</a:t>
            </a:r>
          </a:p>
          <a:p>
            <a:r>
              <a:rPr lang="en-US" dirty="0" smtClean="0"/>
              <a:t>Watershed Plans</a:t>
            </a:r>
          </a:p>
          <a:p>
            <a:r>
              <a:rPr lang="en-US" dirty="0" smtClean="0"/>
              <a:t>Gathering Data and Reporting WQ Results</a:t>
            </a:r>
          </a:p>
          <a:p>
            <a:r>
              <a:rPr lang="en-US" dirty="0" smtClean="0"/>
              <a:t>Outreach and Education as part of Implementation Projects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= Rapid Restoration (emergency reserve)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</a:t>
            </a:r>
            <a:r>
              <a:rPr lang="en-US" dirty="0" smtClean="0"/>
              <a:t>Projects - Examples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Project </a:t>
            </a:r>
            <a:r>
              <a:rPr lang="en-US" dirty="0" smtClean="0"/>
              <a:t>must be consistent with the 2012 Colorado Nonpoint Source Management </a:t>
            </a:r>
            <a:r>
              <a:rPr lang="en-US" dirty="0" smtClean="0"/>
              <a:t>Plan</a:t>
            </a:r>
          </a:p>
          <a:p>
            <a:r>
              <a:rPr lang="en-US" dirty="0" smtClean="0"/>
              <a:t>Implementation projects that constructs on-the-ground best management practices (BMPs)</a:t>
            </a:r>
          </a:p>
          <a:p>
            <a:r>
              <a:rPr lang="en-US" dirty="0" smtClean="0"/>
              <a:t>Watershed plan project that develops or updates EPA nine element for a watershed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project includes </a:t>
            </a:r>
            <a:r>
              <a:rPr lang="en-US" dirty="0" smtClean="0"/>
              <a:t>a public </a:t>
            </a:r>
            <a:r>
              <a:rPr lang="en-US" dirty="0" smtClean="0"/>
              <a:t>education and outreach </a:t>
            </a:r>
            <a:r>
              <a:rPr lang="en-US" dirty="0" smtClean="0"/>
              <a:t>task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project does not meet a discharge permit requirement(s), including discharge permit application </a:t>
            </a:r>
            <a:r>
              <a:rPr lang="en-US" dirty="0" smtClean="0"/>
              <a:t>requirements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project is not located within sites designated on the EPA Superfund Program National Priority List (NPL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Eligibility Requirements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648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3000" dirty="0" smtClean="0"/>
              <a:t>Federal Grant Award typically $1.9 million dollars per year</a:t>
            </a:r>
          </a:p>
          <a:p>
            <a:endParaRPr lang="en-US" sz="3000" dirty="0" smtClean="0"/>
          </a:p>
          <a:p>
            <a:r>
              <a:rPr lang="en-US" sz="3000" dirty="0" smtClean="0"/>
              <a:t>Available for projects after staff support:</a:t>
            </a:r>
          </a:p>
          <a:p>
            <a:pPr>
              <a:buNone/>
            </a:pPr>
            <a:r>
              <a:rPr lang="en-US" sz="3000" dirty="0" smtClean="0"/>
              <a:t>	~$940,000 for restoring impaired waters</a:t>
            </a:r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smtClean="0"/>
              <a:t>~$137,000 for other programmatic activities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Non-federal </a:t>
            </a:r>
            <a:r>
              <a:rPr lang="en-US" sz="3000" dirty="0" smtClean="0"/>
              <a:t>matching funds equal to at least 40% of the </a:t>
            </a:r>
            <a:r>
              <a:rPr lang="en-US" sz="3000" dirty="0" smtClean="0"/>
              <a:t>NPS contribution are required</a:t>
            </a:r>
          </a:p>
          <a:p>
            <a:endParaRPr lang="en-US" sz="3000" dirty="0" smtClean="0"/>
          </a:p>
          <a:p>
            <a:r>
              <a:rPr lang="en-US" sz="3000" dirty="0" smtClean="0"/>
              <a:t>Match </a:t>
            </a:r>
            <a:r>
              <a:rPr lang="en-US" sz="3000" dirty="0" smtClean="0"/>
              <a:t>can be cash and/or </a:t>
            </a:r>
            <a:r>
              <a:rPr lang="en-US" sz="3000" dirty="0" smtClean="0"/>
              <a:t>in-kind</a:t>
            </a:r>
          </a:p>
          <a:p>
            <a:endParaRPr lang="en-US" sz="3000" dirty="0" smtClean="0"/>
          </a:p>
          <a:p>
            <a:r>
              <a:rPr lang="en-US" sz="3000" dirty="0" smtClean="0"/>
              <a:t>Maximum </a:t>
            </a:r>
            <a:r>
              <a:rPr lang="en-US" sz="3000" dirty="0" smtClean="0"/>
              <a:t>Award Amount?  No, depends on Scope of </a:t>
            </a:r>
            <a:r>
              <a:rPr lang="en-US" sz="3000" dirty="0" smtClean="0"/>
              <a:t>Work</a:t>
            </a:r>
          </a:p>
          <a:p>
            <a:endParaRPr lang="en-US" sz="3000" dirty="0" smtClean="0"/>
          </a:p>
          <a:p>
            <a:r>
              <a:rPr lang="en-US" sz="3000" dirty="0" smtClean="0"/>
              <a:t>Other </a:t>
            </a:r>
            <a:r>
              <a:rPr lang="en-US" sz="3000" dirty="0" smtClean="0"/>
              <a:t>Funding </a:t>
            </a:r>
            <a:r>
              <a:rPr lang="en-US" sz="3000" dirty="0" smtClean="0"/>
              <a:t>Sources </a:t>
            </a:r>
            <a:r>
              <a:rPr lang="en-US" sz="3000" dirty="0" smtClean="0"/>
              <a:t>– State, local and federal partners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Funding Information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5105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/>
              <a:t> </a:t>
            </a:r>
            <a:r>
              <a:rPr lang="en-US" b="1" dirty="0" smtClean="0"/>
              <a:t>	2013</a:t>
            </a:r>
            <a:endParaRPr lang="en-US" dirty="0" smtClean="0"/>
          </a:p>
          <a:p>
            <a:r>
              <a:rPr lang="en-US" dirty="0" smtClean="0"/>
              <a:t>August 22  -  Consultation Day (concept papers)</a:t>
            </a:r>
            <a:endParaRPr lang="en-US" dirty="0" smtClean="0"/>
          </a:p>
          <a:p>
            <a:r>
              <a:rPr lang="en-US" dirty="0" smtClean="0"/>
              <a:t>October </a:t>
            </a:r>
            <a:r>
              <a:rPr lang="en-US" dirty="0" smtClean="0"/>
              <a:t>18 - Funding </a:t>
            </a:r>
            <a:r>
              <a:rPr lang="en-US" dirty="0" smtClean="0"/>
              <a:t>announcement released and application materials </a:t>
            </a:r>
            <a:r>
              <a:rPr lang="en-US" dirty="0" smtClean="0"/>
              <a:t>available at </a:t>
            </a:r>
            <a:r>
              <a:rPr lang="en-US" u="sng" dirty="0" smtClean="0">
                <a:hlinkClick r:id="rId2"/>
              </a:rPr>
              <a:t>www.npscolorado.com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December </a:t>
            </a:r>
            <a:r>
              <a:rPr lang="en-US" dirty="0" smtClean="0"/>
              <a:t>6 -</a:t>
            </a:r>
            <a:r>
              <a:rPr lang="en-US" dirty="0" smtClean="0"/>
              <a:t>  </a:t>
            </a:r>
            <a:r>
              <a:rPr lang="en-US" dirty="0" smtClean="0"/>
              <a:t>Last day to receive application assistance from NPS Program </a:t>
            </a:r>
            <a:r>
              <a:rPr lang="en-US" dirty="0" smtClean="0"/>
              <a:t>staff</a:t>
            </a:r>
            <a:endParaRPr lang="en-US" dirty="0" smtClean="0"/>
          </a:p>
          <a:p>
            <a:r>
              <a:rPr lang="en-US" dirty="0" smtClean="0"/>
              <a:t>December </a:t>
            </a:r>
            <a:r>
              <a:rPr lang="en-US" dirty="0" smtClean="0"/>
              <a:t>13 - Answers </a:t>
            </a:r>
            <a:r>
              <a:rPr lang="en-US" dirty="0" smtClean="0"/>
              <a:t>to questions received during application assistance period </a:t>
            </a:r>
            <a:r>
              <a:rPr lang="en-US" dirty="0" smtClean="0"/>
              <a:t>posted at </a:t>
            </a:r>
            <a:r>
              <a:rPr lang="en-US" u="sng" dirty="0" smtClean="0">
                <a:hlinkClick r:id="rId2"/>
              </a:rPr>
              <a:t>www.npscolorado.com</a:t>
            </a:r>
            <a:endParaRPr lang="en-US" u="sng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	2014</a:t>
            </a:r>
            <a:endParaRPr lang="en-US" dirty="0" smtClean="0"/>
          </a:p>
          <a:p>
            <a:r>
              <a:rPr lang="en-US" dirty="0" smtClean="0"/>
              <a:t>January </a:t>
            </a:r>
            <a:r>
              <a:rPr lang="en-US" dirty="0" smtClean="0"/>
              <a:t>8 - </a:t>
            </a:r>
            <a:r>
              <a:rPr lang="en-US" dirty="0" smtClean="0"/>
              <a:t>Deadline for receipt of grant applications, 5:00 pm </a:t>
            </a:r>
            <a:r>
              <a:rPr lang="en-US" dirty="0" smtClean="0"/>
              <a:t>MST</a:t>
            </a:r>
            <a:endParaRPr lang="en-US" dirty="0" smtClean="0"/>
          </a:p>
          <a:p>
            <a:r>
              <a:rPr lang="en-US" dirty="0" smtClean="0"/>
              <a:t>January </a:t>
            </a:r>
            <a:r>
              <a:rPr lang="en-US" dirty="0" smtClean="0"/>
              <a:t>- Applications </a:t>
            </a:r>
            <a:r>
              <a:rPr lang="en-US" dirty="0" smtClean="0"/>
              <a:t>screened</a:t>
            </a:r>
          </a:p>
          <a:p>
            <a:r>
              <a:rPr lang="en-US" dirty="0" smtClean="0"/>
              <a:t>February - Applications evaluated – NPS program staff and Alliance</a:t>
            </a:r>
            <a:endParaRPr lang="en-US" dirty="0" smtClean="0"/>
          </a:p>
          <a:p>
            <a:r>
              <a:rPr lang="en-US" dirty="0" smtClean="0"/>
              <a:t>March 10 - Funding </a:t>
            </a:r>
            <a:r>
              <a:rPr lang="en-US" dirty="0" smtClean="0"/>
              <a:t>recommendations to the Water Quality Control Commission (WQCC</a:t>
            </a:r>
            <a:r>
              <a:rPr lang="en-US" dirty="0" smtClean="0"/>
              <a:t>) - AAH</a:t>
            </a:r>
            <a:endParaRPr lang="en-US" dirty="0" smtClean="0"/>
          </a:p>
          <a:p>
            <a:r>
              <a:rPr lang="en-US" dirty="0" smtClean="0"/>
              <a:t>March 30 - Funding </a:t>
            </a:r>
            <a:r>
              <a:rPr lang="en-US" dirty="0" smtClean="0"/>
              <a:t>notification to </a:t>
            </a:r>
            <a:r>
              <a:rPr lang="en-US" dirty="0" smtClean="0"/>
              <a:t>applicants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April – November </a:t>
            </a:r>
            <a:r>
              <a:rPr lang="en-US" dirty="0" smtClean="0"/>
              <a:t>30 - PIP </a:t>
            </a:r>
            <a:r>
              <a:rPr lang="en-US" dirty="0" smtClean="0"/>
              <a:t>finalization </a:t>
            </a:r>
            <a:r>
              <a:rPr lang="en-US" dirty="0" smtClean="0"/>
              <a:t>and approval (EPA required)</a:t>
            </a:r>
          </a:p>
          <a:p>
            <a:endParaRPr lang="en-US" dirty="0" smtClean="0"/>
          </a:p>
          <a:p>
            <a:r>
              <a:rPr lang="en-US" dirty="0" smtClean="0"/>
              <a:t>July – </a:t>
            </a:r>
            <a:r>
              <a:rPr lang="en-US" dirty="0" smtClean="0"/>
              <a:t>September - Anticipated </a:t>
            </a:r>
            <a:r>
              <a:rPr lang="en-US" dirty="0" smtClean="0"/>
              <a:t>timeframe for State’s receipt of federal </a:t>
            </a:r>
            <a:r>
              <a:rPr lang="en-US" dirty="0" smtClean="0"/>
              <a:t>grant</a:t>
            </a:r>
          </a:p>
          <a:p>
            <a:endParaRPr lang="en-US" dirty="0" smtClean="0"/>
          </a:p>
          <a:p>
            <a:r>
              <a:rPr lang="en-US" dirty="0" smtClean="0"/>
              <a:t>November - February </a:t>
            </a:r>
            <a:r>
              <a:rPr lang="en-US" dirty="0" smtClean="0"/>
              <a:t>2015 - Contracting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Application Timeline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For NPS Program Information </a:t>
            </a:r>
            <a:r>
              <a:rPr lang="en-US" sz="1800" dirty="0" smtClean="0"/>
              <a:t>(includes the 2012 NPS Management Plan and Appendices and Funding Information):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www.npscolorado.com</a:t>
            </a:r>
            <a:endParaRPr lang="en-US" dirty="0" smtClean="0"/>
          </a:p>
          <a:p>
            <a:r>
              <a:rPr lang="en-US" dirty="0" smtClean="0"/>
              <a:t>For the WQCD 2012 Integrated Report </a:t>
            </a:r>
            <a:r>
              <a:rPr lang="en-US" sz="1800" dirty="0" smtClean="0"/>
              <a:t>(includes CWA Section 303(d) List of Impaired Waters):</a:t>
            </a:r>
          </a:p>
          <a:p>
            <a:pPr lvl="1"/>
            <a:r>
              <a:rPr lang="en-US" sz="1400" dirty="0" smtClean="0">
                <a:hlinkClick r:id="rId3"/>
              </a:rPr>
              <a:t>http://www.colorado.gov/Regulation #93</a:t>
            </a:r>
            <a:endParaRPr lang="en-US" sz="1400" dirty="0" smtClean="0"/>
          </a:p>
          <a:p>
            <a:r>
              <a:rPr lang="en-US" dirty="0" smtClean="0"/>
              <a:t>For TMDL documents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www.colorado.gov/cs/Satellite/CDPHE-WQ/CBON/1251596042774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Helpful websites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375</TotalTime>
  <Words>348</Words>
  <Application>Microsoft Office PowerPoint</Application>
  <PresentationFormat>On-screen Show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Colorado Nonpoint Source Program</vt:lpstr>
      <vt:lpstr>Program Authority</vt:lpstr>
      <vt:lpstr>Program Strategy</vt:lpstr>
      <vt:lpstr>NPS Program Priorities</vt:lpstr>
      <vt:lpstr>Types of Projects - Examples</vt:lpstr>
      <vt:lpstr>Eligibility Requirements</vt:lpstr>
      <vt:lpstr>Funding Information</vt:lpstr>
      <vt:lpstr>Application Timeline</vt:lpstr>
      <vt:lpstr>Helpful websites</vt:lpstr>
      <vt:lpstr>NPS Program Staff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Colorado Nonpoint Source Program</dc:title>
  <dc:creator>lucia machado</dc:creator>
  <cp:lastModifiedBy>lucia machado</cp:lastModifiedBy>
  <cp:revision>36</cp:revision>
  <dcterms:created xsi:type="dcterms:W3CDTF">2013-07-18T17:20:54Z</dcterms:created>
  <dcterms:modified xsi:type="dcterms:W3CDTF">2013-07-23T22:18:58Z</dcterms:modified>
</cp:coreProperties>
</file>