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304" r:id="rId4"/>
    <p:sldId id="259" r:id="rId5"/>
    <p:sldId id="262" r:id="rId6"/>
    <p:sldId id="260" r:id="rId7"/>
    <p:sldId id="263" r:id="rId8"/>
    <p:sldId id="257" r:id="rId9"/>
    <p:sldId id="258" r:id="rId10"/>
    <p:sldId id="264" r:id="rId11"/>
    <p:sldId id="267" r:id="rId12"/>
    <p:sldId id="284" r:id="rId13"/>
    <p:sldId id="292" r:id="rId14"/>
    <p:sldId id="289" r:id="rId15"/>
    <p:sldId id="303" r:id="rId16"/>
    <p:sldId id="269" r:id="rId17"/>
    <p:sldId id="272" r:id="rId18"/>
    <p:sldId id="273" r:id="rId19"/>
    <p:sldId id="270" r:id="rId20"/>
    <p:sldId id="271" r:id="rId21"/>
    <p:sldId id="274" r:id="rId22"/>
    <p:sldId id="275" r:id="rId23"/>
    <p:sldId id="293" r:id="rId24"/>
    <p:sldId id="298" r:id="rId25"/>
    <p:sldId id="294" r:id="rId26"/>
    <p:sldId id="295" r:id="rId27"/>
    <p:sldId id="290" r:id="rId28"/>
    <p:sldId id="291" r:id="rId29"/>
    <p:sldId id="288" r:id="rId30"/>
    <p:sldId id="286" r:id="rId31"/>
    <p:sldId id="281" r:id="rId32"/>
    <p:sldId id="266" r:id="rId33"/>
    <p:sldId id="301" r:id="rId34"/>
    <p:sldId id="287" r:id="rId35"/>
    <p:sldId id="282" r:id="rId36"/>
    <p:sldId id="296" r:id="rId37"/>
    <p:sldId id="297" r:id="rId38"/>
    <p:sldId id="302" r:id="rId39"/>
    <p:sldId id="299" r:id="rId40"/>
    <p:sldId id="300" r:id="rId41"/>
    <p:sldId id="276" r:id="rId42"/>
    <p:sldId id="277" r:id="rId43"/>
    <p:sldId id="278" r:id="rId44"/>
    <p:sldId id="279" r:id="rId45"/>
    <p:sldId id="28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6" autoAdjust="0"/>
  </p:normalViewPr>
  <p:slideViewPr>
    <p:cSldViewPr>
      <p:cViewPr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756FC-4F35-4E12-85DE-118CEFF2F83F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4E43-E3F6-47B6-AB0D-31014315C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38100">
            <a:solidFill>
              <a:srgbClr val="00B050"/>
            </a:solidFill>
          </a:ln>
        </p:spPr>
        <p:txBody>
          <a:bodyPr/>
          <a:lstStyle/>
          <a:p>
            <a:r>
              <a:rPr lang="en-US" b="1" dirty="0" smtClean="0"/>
              <a:t>“Hat Trick” Project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 w="19050">
            <a:solidFill>
              <a:srgbClr val="00B050"/>
            </a:solidFill>
          </a:ln>
        </p:spPr>
        <p:txBody>
          <a:bodyPr/>
          <a:lstStyle/>
          <a:p>
            <a:r>
              <a:rPr lang="en-US" b="1" dirty="0" smtClean="0"/>
              <a:t>Black Forest</a:t>
            </a:r>
          </a:p>
          <a:p>
            <a:r>
              <a:rPr lang="en-US" b="1" dirty="0" smtClean="0"/>
              <a:t>Colorado Springs, Colorado</a:t>
            </a:r>
          </a:p>
          <a:p>
            <a:r>
              <a:rPr lang="en-US" b="1" dirty="0" smtClean="0"/>
              <a:t>October to December,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61182" cy="62706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10153" y="5486400"/>
            <a:ext cx="438132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tracked feller buncher and a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grapple skidder waiting to begin work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667000"/>
            <a:ext cx="5283396" cy="396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775377" cy="3581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84147" y="1143000"/>
            <a:ext cx="401103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John Deere 748 Grapple Skidders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hard at work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08737" cy="6156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5029200"/>
            <a:ext cx="7098418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As skidders return to the project area from log landings,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they bring slash and debris with them. This material will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be masticated along with the smaller remaining trees and is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necessary to provide sufficient chip cover for erosion control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73075"/>
            <a:ext cx="7903926" cy="5927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14400" y="685800"/>
            <a:ext cx="727154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Close-up view of material generated by the flail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and which is hauled back for erosion and restoration purposes.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86003"/>
            <a:ext cx="4419894" cy="33147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57201"/>
            <a:ext cx="4165755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Load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585" y="547511"/>
            <a:ext cx="7734615" cy="57770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 descr="https://encrypted-tbn3.gstatic.com/images?q=tbn:ANd9GcTkf0H-EaPFV1YvzOn7X-FTIJANQw7pU4zTXsU-znsqLBLPJ_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95800"/>
            <a:ext cx="3217887" cy="2133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5257800"/>
            <a:ext cx="4783682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Neighboring properties that could not be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skidded directly to landings were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hand-felled, and hauled to processing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sites by self-loading log trucks.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800" cy="6229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953000" y="1295400"/>
            <a:ext cx="392767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Log Processor delimbs and bucks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merchantable material from logs.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5715000"/>
            <a:ext cx="380264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Flail partially delimbs and helps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removed burned bark from logs.</a:t>
            </a:r>
            <a:endParaRPr lang="en-US" b="1" dirty="0">
              <a:latin typeface="Comic Sans MS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600200" y="5029200"/>
            <a:ext cx="14478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2"/>
          </p:cNvCxnSpPr>
          <p:nvPr/>
        </p:nvCxnSpPr>
        <p:spPr>
          <a:xfrm flipH="1">
            <a:off x="5410200" y="1941731"/>
            <a:ext cx="1506639" cy="18682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0999"/>
            <a:ext cx="8077200" cy="6057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343400" y="5181600"/>
            <a:ext cx="461697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close-up view of the processing head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that delimbs and bucks logs to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merchantable lengths.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53400" cy="61148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0" y="5334000"/>
            <a:ext cx="603883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skidder and the log loader work together to feed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and help pull burned logs through the flail.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5105400" cy="38289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971800"/>
            <a:ext cx="4601877" cy="34512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88246" cy="63659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1"/>
            <a:ext cx="4876980" cy="3657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24200"/>
            <a:ext cx="4572169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29200" y="762000"/>
            <a:ext cx="3837909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The log loader stacks logs that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will eventually be ground up with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 horizontal grinder for mulch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and “hog fuel” (biomass).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486400"/>
            <a:ext cx="4751622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The log loader and log processor work in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well-choreographed movements to sort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logs and manage the log landings.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026697" cy="601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1371600"/>
            <a:ext cx="65758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Manufactured sawlogs ready for transport to area mills.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93700"/>
            <a:ext cx="8128000" cy="607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33800" y="4267200"/>
            <a:ext cx="4390946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Work begins early: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 log </a:t>
            </a:r>
            <a:r>
              <a:rPr lang="en-US" b="1" dirty="0" smtClean="0">
                <a:latin typeface="Comic Sans MS" pitchFamily="66" charset="0"/>
              </a:rPr>
              <a:t>truck using a “hay rack” trailer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being </a:t>
            </a:r>
            <a:r>
              <a:rPr lang="en-US" b="1" dirty="0" smtClean="0">
                <a:latin typeface="Comic Sans MS" pitchFamily="66" charset="0"/>
              </a:rPr>
              <a:t>loaded at sunrise.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5449" cy="3352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1220" y="4572000"/>
            <a:ext cx="7643438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West Range Reclamation’s new Peterson 5710 Horizontal Grinder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is backed into position for grinding. The grinder has tracks and is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self-propelled so it can be “walked” to different landings once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it has been trucked to a job site.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903926" cy="5927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38800" y="838200"/>
            <a:ext cx="314701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In-feed side of the grinder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1"/>
            <a:ext cx="4775377" cy="3581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90868"/>
            <a:ext cx="4652640" cy="34893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8600" y="5181600"/>
            <a:ext cx="4703531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An excavator equipped with a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bucket with a “thumb” loads logs,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stumps and other forest debris into the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horizontal grinder for processing.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034" y="838200"/>
            <a:ext cx="8161766" cy="419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4648200"/>
            <a:ext cx="467147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Ground material flows from the end of</a:t>
            </a:r>
          </a:p>
          <a:p>
            <a:r>
              <a:rPr lang="en-US" b="1" dirty="0" smtClean="0">
                <a:latin typeface="Comic Sans MS" pitchFamily="66" charset="0"/>
              </a:rPr>
              <a:t>the horizontal grinder after processing.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38368"/>
            <a:ext cx="7848600" cy="58862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5334000"/>
            <a:ext cx="6761786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Ground material can be loaded directly into chip vans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or is stockpiled for loading at a later time. For efficiency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WRR tries to keep the grinder working at all times.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543800" cy="56576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638800"/>
            <a:ext cx="7505581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baseball cap provides a sense of scale for the material coming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directly from the grinder. The material can be “screened” to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sort different sized material for different markets.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848600" cy="58862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5638800"/>
            <a:ext cx="438774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Final Steps: Mastication of remaining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smaller trees and slash piles.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19853"/>
            <a:ext cx="815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Best Predictors for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Postfire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 Mortality of Ponderosa Pine Trees in the Intermountain West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Carolyn Hull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Sieg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, Joel D.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McMillin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, James F. Fowler, Kurt K. Allen, Jose´ F. Negron,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Linda L.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Wadleigh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, John A.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Anhold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-Bold"/>
              </a:rPr>
              <a:t>, and Ken E. Gibson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0" y="762000"/>
            <a:ext cx="5867400" cy="5715000"/>
            <a:chOff x="1469390" y="445770"/>
            <a:chExt cx="6205220" cy="5966460"/>
          </a:xfrm>
        </p:grpSpPr>
        <p:pic>
          <p:nvPicPr>
            <p:cNvPr id="4" name="Picture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69390" y="445770"/>
              <a:ext cx="6205220" cy="59664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Box 2"/>
            <p:cNvSpPr txBox="1"/>
            <p:nvPr/>
          </p:nvSpPr>
          <p:spPr>
            <a:xfrm>
              <a:off x="4800600" y="24384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0.9</a:t>
              </a:r>
              <a:endParaRPr lang="en-US" sz="1100" dirty="0"/>
            </a:p>
          </p:txBody>
        </p:sp>
        <p:sp>
          <p:nvSpPr>
            <p:cNvPr id="6" name="TextBox 3"/>
            <p:cNvSpPr txBox="1"/>
            <p:nvPr/>
          </p:nvSpPr>
          <p:spPr>
            <a:xfrm>
              <a:off x="4648200" y="27432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0.8</a:t>
              </a:r>
              <a:endParaRPr lang="en-US" sz="1100" dirty="0"/>
            </a:p>
          </p:txBody>
        </p:sp>
        <p:sp>
          <p:nvSpPr>
            <p:cNvPr id="7" name="TextBox 4"/>
            <p:cNvSpPr txBox="1"/>
            <p:nvPr/>
          </p:nvSpPr>
          <p:spPr>
            <a:xfrm>
              <a:off x="4495800" y="30480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0.7</a:t>
              </a:r>
              <a:endParaRPr lang="en-US" sz="1100" dirty="0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4191000" y="34290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0.5</a:t>
              </a:r>
              <a:endParaRPr lang="en-US" sz="1100" dirty="0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4419600" y="32766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0.6</a:t>
              </a:r>
              <a:endParaRPr lang="en-US" sz="1100" dirty="0"/>
            </a:p>
          </p:txBody>
        </p:sp>
        <p:sp>
          <p:nvSpPr>
            <p:cNvPr id="10" name="TextBox 7"/>
            <p:cNvSpPr txBox="1"/>
            <p:nvPr/>
          </p:nvSpPr>
          <p:spPr>
            <a:xfrm>
              <a:off x="4191000" y="3657600"/>
              <a:ext cx="381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0.4</a:t>
              </a:r>
              <a:endParaRPr lang="en-US" sz="1100" dirty="0"/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3810000" y="38100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0.3</a:t>
              </a:r>
              <a:endParaRPr lang="en-US" sz="1100" dirty="0"/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895600" y="3810000"/>
              <a:ext cx="3642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/>
                <a:t>0.2</a:t>
              </a:r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0683"/>
            <a:ext cx="8208726" cy="61563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248400" y="5029200"/>
            <a:ext cx="261481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Slash pile mastication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61719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76800" y="5334000"/>
            <a:ext cx="399500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“Fine Grinding” to achieve desired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mulch size and distribution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638800"/>
            <a:ext cx="2026517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Tree marked for</a:t>
            </a:r>
          </a:p>
          <a:p>
            <a:pPr algn="ctr"/>
            <a:r>
              <a:rPr lang="en-US" sz="1400" b="1" dirty="0" smtClean="0">
                <a:latin typeface="Comic Sans MS" pitchFamily="66" charset="0"/>
              </a:rPr>
              <a:t>retention for wildlife</a:t>
            </a:r>
            <a:endParaRPr lang="en-US" sz="1400" b="1" dirty="0">
              <a:latin typeface="Comic Sans MS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905000" y="4724400"/>
            <a:ext cx="2286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823491" cy="586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0" y="5715000"/>
            <a:ext cx="777007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Fecon mastication head ready to be mounted on the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Tigercat 726 rubber-tired carrier upon completion of tree cutting.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304800"/>
            <a:ext cx="4876980" cy="3657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838444"/>
            <a:ext cx="5033628" cy="37750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29200" y="1600200"/>
            <a:ext cx="359265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The large masticator at work.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31" y="1385887"/>
            <a:ext cx="8325369" cy="40243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3616859" y="3892990"/>
            <a:ext cx="5110682" cy="1530036"/>
          </a:xfrm>
          <a:custGeom>
            <a:avLst/>
            <a:gdLst>
              <a:gd name="connsiteX0" fmla="*/ 5110682 w 5110682"/>
              <a:gd name="connsiteY0" fmla="*/ 0 h 1530036"/>
              <a:gd name="connsiteX1" fmla="*/ 4775703 w 5110682"/>
              <a:gd name="connsiteY1" fmla="*/ 63374 h 1530036"/>
              <a:gd name="connsiteX2" fmla="*/ 4241549 w 5110682"/>
              <a:gd name="connsiteY2" fmla="*/ 126749 h 1530036"/>
              <a:gd name="connsiteX3" fmla="*/ 3689288 w 5110682"/>
              <a:gd name="connsiteY3" fmla="*/ 181069 h 1530036"/>
              <a:gd name="connsiteX4" fmla="*/ 3037438 w 5110682"/>
              <a:gd name="connsiteY4" fmla="*/ 244444 h 1530036"/>
              <a:gd name="connsiteX5" fmla="*/ 2439909 w 5110682"/>
              <a:gd name="connsiteY5" fmla="*/ 298764 h 1530036"/>
              <a:gd name="connsiteX6" fmla="*/ 1742792 w 5110682"/>
              <a:gd name="connsiteY6" fmla="*/ 407406 h 1530036"/>
              <a:gd name="connsiteX7" fmla="*/ 973248 w 5110682"/>
              <a:gd name="connsiteY7" fmla="*/ 570368 h 1530036"/>
              <a:gd name="connsiteX8" fmla="*/ 330452 w 5110682"/>
              <a:gd name="connsiteY8" fmla="*/ 706170 h 1530036"/>
              <a:gd name="connsiteX9" fmla="*/ 104115 w 5110682"/>
              <a:gd name="connsiteY9" fmla="*/ 923454 h 1530036"/>
              <a:gd name="connsiteX10" fmla="*/ 40741 w 5110682"/>
              <a:gd name="connsiteY10" fmla="*/ 1095469 h 1530036"/>
              <a:gd name="connsiteX11" fmla="*/ 4527 w 5110682"/>
              <a:gd name="connsiteY11" fmla="*/ 1394234 h 1530036"/>
              <a:gd name="connsiteX12" fmla="*/ 13581 w 5110682"/>
              <a:gd name="connsiteY12" fmla="*/ 1530036 h 1530036"/>
              <a:gd name="connsiteX13" fmla="*/ 13581 w 5110682"/>
              <a:gd name="connsiteY13" fmla="*/ 1530036 h 15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0682" h="1530036">
                <a:moveTo>
                  <a:pt x="5110682" y="0"/>
                </a:moveTo>
                <a:cubicBezTo>
                  <a:pt x="5015620" y="21124"/>
                  <a:pt x="4920558" y="42249"/>
                  <a:pt x="4775703" y="63374"/>
                </a:cubicBezTo>
                <a:cubicBezTo>
                  <a:pt x="4630848" y="84499"/>
                  <a:pt x="4241549" y="126749"/>
                  <a:pt x="4241549" y="126749"/>
                </a:cubicBezTo>
                <a:lnTo>
                  <a:pt x="3689288" y="181069"/>
                </a:lnTo>
                <a:lnTo>
                  <a:pt x="3037438" y="244444"/>
                </a:lnTo>
                <a:cubicBezTo>
                  <a:pt x="2829208" y="264060"/>
                  <a:pt x="2655683" y="271604"/>
                  <a:pt x="2439909" y="298764"/>
                </a:cubicBezTo>
                <a:cubicBezTo>
                  <a:pt x="2224135" y="325924"/>
                  <a:pt x="1987236" y="362139"/>
                  <a:pt x="1742792" y="407406"/>
                </a:cubicBezTo>
                <a:cubicBezTo>
                  <a:pt x="1498349" y="452673"/>
                  <a:pt x="973248" y="570368"/>
                  <a:pt x="973248" y="570368"/>
                </a:cubicBezTo>
                <a:cubicBezTo>
                  <a:pt x="737858" y="620162"/>
                  <a:pt x="475307" y="647322"/>
                  <a:pt x="330452" y="706170"/>
                </a:cubicBezTo>
                <a:cubicBezTo>
                  <a:pt x="185597" y="765018"/>
                  <a:pt x="152400" y="858571"/>
                  <a:pt x="104115" y="923454"/>
                </a:cubicBezTo>
                <a:cubicBezTo>
                  <a:pt x="55830" y="988337"/>
                  <a:pt x="57339" y="1017006"/>
                  <a:pt x="40741" y="1095469"/>
                </a:cubicBezTo>
                <a:cubicBezTo>
                  <a:pt x="24143" y="1173932"/>
                  <a:pt x="9054" y="1321806"/>
                  <a:pt x="4527" y="1394234"/>
                </a:cubicBezTo>
                <a:cubicBezTo>
                  <a:pt x="0" y="1466662"/>
                  <a:pt x="13581" y="1530036"/>
                  <a:pt x="13581" y="1530036"/>
                </a:cubicBezTo>
                <a:lnTo>
                  <a:pt x="13581" y="1530036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5334000"/>
            <a:ext cx="195598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Completed Area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334000"/>
            <a:ext cx="188865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Area waiting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for mastication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382001" cy="457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3738172" cy="2803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0" y="5410200"/>
            <a:ext cx="449033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Completed area in foreground (above)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Close-up of masticated material (left)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905" cy="6172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04878" y="5562600"/>
            <a:ext cx="742382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new view of Pikes Peak has been opened up for the landowner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by the salvage operations conducted on her property.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77200" cy="60576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66800" y="5334000"/>
            <a:ext cx="395813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frontend loader is used to load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chip vans with ground material.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823490" cy="586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62400" y="5334000"/>
            <a:ext cx="437171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Chip Van being loaded. 16 -20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bucket loads required to fill the van.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66163" cy="64993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4771072"/>
            <a:ext cx="8460971" cy="1477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Comic Sans MS" pitchFamily="66" charset="0"/>
              </a:rPr>
              <a:t>Neighbors Helping Neighbors</a:t>
            </a:r>
            <a:r>
              <a:rPr lang="en-US" b="1" dirty="0" smtClean="0">
                <a:latin typeface="Comic Sans MS" pitchFamily="66" charset="0"/>
              </a:rPr>
              <a:t>: Landowners have granted West Range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Reclamation permission to store logs from neighboring properties on their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land for processing. Others have allowed logs to be skidded across their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properties or logs to be decked on and hauled from their properties.</a:t>
            </a:r>
          </a:p>
          <a:p>
            <a:pPr algn="ctr"/>
            <a:r>
              <a:rPr lang="en-US" b="1" i="1" dirty="0" smtClean="0">
                <a:latin typeface="Comic Sans MS" pitchFamily="66" charset="0"/>
              </a:rPr>
              <a:t>That is the Black Forest Spirit!</a:t>
            </a:r>
            <a:endParaRPr lang="en-US" b="1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78387" y="1040387"/>
            <a:ext cx="6493574" cy="487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86200" y="5562600"/>
            <a:ext cx="488146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Following the 2013 Black Forest Fire,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 rubber-tired feller/buncher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cuts burned and damaged ponderosa pine.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99" y="381000"/>
            <a:ext cx="8128301" cy="609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5029200"/>
            <a:ext cx="8048999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Side view of the log deck shown in the previous slide – 4 layers deep!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This gives some sense of the volume being removed; and realize that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the sawlogs have already been removed from these decks. All of this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material will be ground for mulch products.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371600"/>
            <a:ext cx="6435407" cy="50063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4488729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Expected Post Fire Recovery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791200"/>
            <a:ext cx="4865434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High Burned area on Denver Water’s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Cheesman Reservoir Property immediately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after passage of the 2002 Hayman Fire.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4495800" cy="426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Cheesman3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019550" cy="2819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8200" y="3429000"/>
            <a:ext cx="420179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Post-fire erosion and sedimentation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(above and left)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181600"/>
            <a:ext cx="6670416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Often, heavy rains and flooding follow intense fires</a:t>
            </a:r>
            <a:endParaRPr lang="en-US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31300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"/>
            <a:ext cx="3505200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Picture 1" descr="P101000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05200"/>
            <a:ext cx="3360420" cy="3143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 descr="Hydroax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419600"/>
            <a:ext cx="3177540" cy="2209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 descr="P402005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52400"/>
            <a:ext cx="3276600" cy="304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2514600"/>
            <a:ext cx="4243470" cy="16312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At Cheesman Reservoir</a:t>
            </a:r>
          </a:p>
          <a:p>
            <a:pPr algn="ctr"/>
            <a:r>
              <a:rPr lang="en-US" sz="2000" b="1" dirty="0" smtClean="0">
                <a:latin typeface="Comic Sans MS" pitchFamily="66" charset="0"/>
              </a:rPr>
              <a:t>post-fire mechanical harvesting,</a:t>
            </a:r>
          </a:p>
          <a:p>
            <a:pPr algn="ctr"/>
            <a:r>
              <a:rPr lang="en-US" sz="2000" b="1" dirty="0" smtClean="0">
                <a:latin typeface="Comic Sans MS" pitchFamily="66" charset="0"/>
              </a:rPr>
              <a:t>re-seeding, and mastication</a:t>
            </a:r>
          </a:p>
          <a:p>
            <a:pPr algn="ctr"/>
            <a:r>
              <a:rPr lang="en-US" sz="2000" b="1" dirty="0" smtClean="0">
                <a:latin typeface="Comic Sans MS" pitchFamily="66" charset="0"/>
              </a:rPr>
              <a:t>were conducted, just as is now</a:t>
            </a:r>
          </a:p>
          <a:p>
            <a:pPr algn="ctr"/>
            <a:r>
              <a:rPr lang="en-US" sz="2000" b="1" dirty="0" smtClean="0">
                <a:latin typeface="Comic Sans MS" pitchFamily="66" charset="0"/>
              </a:rPr>
              <a:t>occurring in the Black Forest.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590800"/>
            <a:ext cx="378340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Post-fire harvest at Cheesman Reservoir</a:t>
            </a:r>
          </a:p>
          <a:p>
            <a:pPr algn="ctr"/>
            <a:r>
              <a:rPr lang="en-US" sz="1400" b="1" dirty="0" smtClean="0">
                <a:latin typeface="Comic Sans MS" pitchFamily="66" charset="0"/>
              </a:rPr>
              <a:t>(left and above)</a:t>
            </a:r>
            <a:endParaRPr lang="en-US" sz="1400" dirty="0" smtClean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6959" y="3810000"/>
            <a:ext cx="2908167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Mastication Treatment &amp; grass</a:t>
            </a:r>
          </a:p>
          <a:p>
            <a:pPr algn="ctr"/>
            <a:r>
              <a:rPr lang="en-US" sz="1400" b="1" dirty="0" smtClean="0">
                <a:latin typeface="Comic Sans MS" pitchFamily="66" charset="0"/>
              </a:rPr>
              <a:t>seedlings emerging from mulch</a:t>
            </a:r>
          </a:p>
          <a:p>
            <a:pPr algn="ctr"/>
            <a:r>
              <a:rPr lang="en-US" sz="1400" b="1" dirty="0" smtClean="0">
                <a:latin typeface="Comic Sans MS" pitchFamily="66" charset="0"/>
              </a:rPr>
              <a:t>(left and below)</a:t>
            </a:r>
            <a:endParaRPr lang="en-US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ha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8491538" cy="30146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Picture 1" descr="Goose Creek200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8269"/>
            <a:ext cx="4584700" cy="34385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19600" y="457200"/>
            <a:ext cx="409759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West side of reservoir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end of 2003 (first growing season)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2743200"/>
            <a:ext cx="336181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Landscape view of west side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June, 2004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867400"/>
            <a:ext cx="711765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Comic Sans MS" pitchFamily="66" charset="0"/>
              </a:rPr>
              <a:t>In the picture above, note the distinct green islands where mechanical treatments occurred</a:t>
            </a:r>
          </a:p>
          <a:p>
            <a:pPr algn="ctr"/>
            <a:r>
              <a:rPr lang="en-US" sz="1200" b="1" dirty="0" smtClean="0">
                <a:latin typeface="Comic Sans MS" pitchFamily="66" charset="0"/>
              </a:rPr>
              <a:t>compared to the steep slopes where only grass seeding occurred.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848600" cy="556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5638800"/>
            <a:ext cx="5662127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Grasses are well established and flourishing</a:t>
            </a:r>
          </a:p>
          <a:p>
            <a:pPr algn="ctr"/>
            <a:r>
              <a:rPr lang="en-US" sz="2000" b="1" dirty="0" smtClean="0">
                <a:latin typeface="Comic Sans MS" pitchFamily="66" charset="0"/>
              </a:rPr>
              <a:t>at the start of the 3</a:t>
            </a:r>
            <a:r>
              <a:rPr lang="en-US" sz="2000" b="1" baseline="30000" dirty="0" smtClean="0">
                <a:latin typeface="Comic Sans MS" pitchFamily="66" charset="0"/>
              </a:rPr>
              <a:t>rd</a:t>
            </a:r>
            <a:r>
              <a:rPr lang="en-US" sz="2000" b="1" dirty="0" smtClean="0">
                <a:latin typeface="Comic Sans MS" pitchFamily="66" charset="0"/>
              </a:rPr>
              <a:t> growing season</a:t>
            </a:r>
            <a:endParaRPr lang="en-US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810" y="492076"/>
            <a:ext cx="7878590" cy="59087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00600" y="5638800"/>
            <a:ext cx="393569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The machine can accumulate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several smaller trees at one time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06" y="457200"/>
            <a:ext cx="7925094" cy="5943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33800" y="1219200"/>
            <a:ext cx="502573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Felled trees are carried to where a bundle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is being built for removal by a skidder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2410"/>
            <a:ext cx="8361363" cy="62707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562600" y="685800"/>
            <a:ext cx="333296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 skidder “bundle” ready to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be skidded to the landing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0999"/>
            <a:ext cx="8077200" cy="6057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5715000"/>
            <a:ext cx="652774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Trees felled and bunched along temporary road corridor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Maggie Adam’s Property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26697" cy="601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504807" y="5486400"/>
            <a:ext cx="349005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Very low stumps cut with the</a:t>
            </a:r>
          </a:p>
          <a:p>
            <a:pPr algn="ctr"/>
            <a:r>
              <a:rPr lang="en-US" b="1" dirty="0" smtClean="0">
                <a:latin typeface="Comic Sans MS" pitchFamily="66" charset="0"/>
              </a:rPr>
              <a:t>rubber-tired feller-buncher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40369</TotalTime>
  <Words>911</Words>
  <Application>Microsoft Office PowerPoint</Application>
  <PresentationFormat>On-screen Show (4:3)</PresentationFormat>
  <Paragraphs>134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“Hat Trick” Project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“Hat Trick” Project</dc:title>
  <dc:creator>Chuck</dc:creator>
  <cp:lastModifiedBy>Chuck</cp:lastModifiedBy>
  <cp:revision>18</cp:revision>
  <dcterms:created xsi:type="dcterms:W3CDTF">2013-10-09T14:04:26Z</dcterms:created>
  <dcterms:modified xsi:type="dcterms:W3CDTF">2014-05-09T12:19:28Z</dcterms:modified>
</cp:coreProperties>
</file>