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8" r:id="rId4"/>
    <p:sldMasterId id="2147483670" r:id="rId5"/>
    <p:sldMasterId id="2147483674" r:id="rId6"/>
    <p:sldMasterId id="2147483676" r:id="rId7"/>
    <p:sldMasterId id="2147483678" r:id="rId8"/>
    <p:sldMasterId id="2147483680" r:id="rId9"/>
    <p:sldMasterId id="2147483682" r:id="rId10"/>
    <p:sldMasterId id="2147483686" r:id="rId11"/>
  </p:sldMasterIdLst>
  <p:notesMasterIdLst>
    <p:notesMasterId r:id="rId23"/>
  </p:notesMasterIdLst>
  <p:sldIdLst>
    <p:sldId id="257" r:id="rId12"/>
    <p:sldId id="258" r:id="rId13"/>
    <p:sldId id="259" r:id="rId14"/>
    <p:sldId id="262" r:id="rId15"/>
    <p:sldId id="261" r:id="rId16"/>
    <p:sldId id="264" r:id="rId17"/>
    <p:sldId id="265" r:id="rId18"/>
    <p:sldId id="266" r:id="rId19"/>
    <p:sldId id="267" r:id="rId20"/>
    <p:sldId id="268" r:id="rId21"/>
    <p:sldId id="270"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713A0A-C037-4118-9E6B-03AD9DFDFD53}" type="datetimeFigureOut">
              <a:rPr lang="en-US" smtClean="0"/>
              <a:pPr/>
              <a:t>7/25/2013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5731BD-B638-4C18-BC02-F92677D6D2CB}" type="slidenum">
              <a:rPr lang="en-US" smtClean="0"/>
              <a:pPr/>
              <a:t>‹#›</a:t>
            </a:fld>
            <a:endParaRPr lang="en-US"/>
          </a:p>
        </p:txBody>
      </p:sp>
    </p:spTree>
    <p:extLst>
      <p:ext uri="{BB962C8B-B14F-4D97-AF65-F5344CB8AC3E}">
        <p14:creationId xmlns:p14="http://schemas.microsoft.com/office/powerpoint/2010/main" val="161975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BD0C727-37C8-4FE9-A58A-1B46A729D9FB}" type="slidenum">
              <a:rPr lang="en-US" smtClean="0">
                <a:solidFill>
                  <a:srgbClr val="000000"/>
                </a:solidFill>
              </a:rPr>
              <a:pPr/>
              <a:t>1</a:t>
            </a:fld>
            <a:endParaRPr lang="en-US" smtClean="0">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p>
        </p:txBody>
      </p:sp>
      <p:sp>
        <p:nvSpPr>
          <p:cNvPr id="41988" name="Slide Number Placeholder 3"/>
          <p:cNvSpPr>
            <a:spLocks noGrp="1"/>
          </p:cNvSpPr>
          <p:nvPr>
            <p:ph type="sldNum" sz="quarter" idx="5"/>
          </p:nvPr>
        </p:nvSpPr>
        <p:spPr>
          <a:noFill/>
        </p:spPr>
        <p:txBody>
          <a:bodyPr/>
          <a:lstStyle/>
          <a:p>
            <a:fld id="{0152B321-A7F0-4A92-B329-16F8F34070C8}" type="slidenum">
              <a:rPr lang="en-US" smtClean="0">
                <a:solidFill>
                  <a:srgbClr val="000000"/>
                </a:solidFill>
              </a:rPr>
              <a:pPr/>
              <a:t>10</a:t>
            </a:fld>
            <a:endParaRPr 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US" smtClean="0"/>
          </a:p>
        </p:txBody>
      </p:sp>
      <p:sp>
        <p:nvSpPr>
          <p:cNvPr id="55300" name="Slide Number Placeholder 3"/>
          <p:cNvSpPr>
            <a:spLocks noGrp="1"/>
          </p:cNvSpPr>
          <p:nvPr>
            <p:ph type="sldNum" sz="quarter" idx="5"/>
          </p:nvPr>
        </p:nvSpPr>
        <p:spPr>
          <a:noFill/>
        </p:spPr>
        <p:txBody>
          <a:bodyPr/>
          <a:lstStyle/>
          <a:p>
            <a:fld id="{00881CCA-61E2-4EA3-B2DC-E9E8E694DF37}" type="slidenum">
              <a:rPr lang="en-US" smtClean="0">
                <a:solidFill>
                  <a:srgbClr val="000000"/>
                </a:solidFill>
              </a:rPr>
              <a:pPr/>
              <a:t>11</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r>
              <a:rPr lang="en-US" dirty="0" smtClean="0"/>
              <a:t>To find out what sort of landowner assistance programs are available, visit the CSFS website, particularly the funding opportunities webpage where you may access a matrix of programs, some of which the CSFS facilitates the administration.</a:t>
            </a:r>
          </a:p>
          <a:p>
            <a:pPr eaLnBrk="1" hangingPunct="1"/>
            <a:r>
              <a:rPr lang="en-US" dirty="0" smtClean="0"/>
              <a:t>Matrix will identify the basic items of eligibility, i.e. CWPP or FSMP.</a:t>
            </a:r>
          </a:p>
          <a:p>
            <a:pPr eaLnBrk="1" hangingPunct="1"/>
            <a:r>
              <a:rPr lang="en-US" dirty="0" smtClean="0"/>
              <a:t>For more specific </a:t>
            </a:r>
            <a:r>
              <a:rPr lang="en-US" dirty="0" err="1" smtClean="0"/>
              <a:t>details</a:t>
            </a:r>
            <a:r>
              <a:rPr lang="en-US" dirty="0" err="1" smtClean="0">
                <a:sym typeface="Wingdings" pitchFamily="2" charset="2"/>
              </a:rPr>
              <a:t>CSFS</a:t>
            </a:r>
            <a:r>
              <a:rPr lang="en-US" dirty="0" smtClean="0">
                <a:sym typeface="Wingdings" pitchFamily="2" charset="2"/>
              </a:rPr>
              <a:t> forester</a:t>
            </a:r>
          </a:p>
        </p:txBody>
      </p:sp>
      <p:sp>
        <p:nvSpPr>
          <p:cNvPr id="31748" name="Slide Number Placeholder 3"/>
          <p:cNvSpPr>
            <a:spLocks noGrp="1"/>
          </p:cNvSpPr>
          <p:nvPr>
            <p:ph type="sldNum" sz="quarter" idx="5"/>
          </p:nvPr>
        </p:nvSpPr>
        <p:spPr>
          <a:noFill/>
        </p:spPr>
        <p:txBody>
          <a:bodyPr/>
          <a:lstStyle/>
          <a:p>
            <a:fld id="{CC2699A3-D663-4B08-AFAA-48F07AB46935}" type="slidenum">
              <a:rPr lang="en-US" smtClean="0">
                <a:solidFill>
                  <a:srgbClr val="000000"/>
                </a:solidFill>
              </a:rPr>
              <a:pPr/>
              <a:t>2</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C8634A7-12A2-42B2-BD1E-7982DD253121}" type="slidenum">
              <a:rPr lang="en-US" smtClean="0">
                <a:solidFill>
                  <a:srgbClr val="000000"/>
                </a:solidFill>
              </a:rPr>
              <a:pPr/>
              <a:t>3</a:t>
            </a:fld>
            <a:endParaRPr lang="en-US" smtClean="0">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t>Colorado General Assembly makes a strong push with forestry related legislation</a:t>
            </a:r>
          </a:p>
          <a:p>
            <a:pPr eaLnBrk="1" hangingPunct="1"/>
            <a:r>
              <a:rPr lang="en-US" dirty="0" smtClean="0"/>
              <a:t>2007 (funding CWCB), 2008, 2009 (3 rounds), drop pilot 2012</a:t>
            </a:r>
          </a:p>
          <a:p>
            <a:pPr eaLnBrk="1" hangingPunct="1"/>
            <a:endParaRPr lang="en-US" dirty="0" smtClean="0"/>
          </a:p>
          <a:p>
            <a:pPr eaLnBrk="1" hangingPunct="1"/>
            <a:r>
              <a:rPr lang="en-US" dirty="0" smtClean="0"/>
              <a:t>Operation Account of Severance Tax</a:t>
            </a:r>
          </a:p>
          <a:p>
            <a:pPr eaLnBrk="1" hangingPunct="1"/>
            <a:endParaRPr lang="en-US" dirty="0" smtClean="0"/>
          </a:p>
          <a:p>
            <a:pPr eaLnBrk="1" hangingPunct="1"/>
            <a:r>
              <a:rPr lang="en-US" dirty="0" smtClean="0"/>
              <a:t>Up to $1 million dollars annually starting with SB71-97% to the ground</a:t>
            </a:r>
          </a:p>
          <a:p>
            <a:pPr eaLnBrk="1" hangingPunct="1"/>
            <a:r>
              <a:rPr lang="en-US" dirty="0" smtClean="0"/>
              <a:t>Encouragement to use youth corps</a:t>
            </a:r>
          </a:p>
          <a:p>
            <a:pPr eaLnBrk="1" hangingPunct="1"/>
            <a:r>
              <a:rPr lang="en-US" dirty="0" smtClean="0"/>
              <a:t>Advisory panel-1 CSFS, 1 DNR, at least 1 federal land management agency, 2 independent scientists, equal representation from commodity, community and conservation</a:t>
            </a:r>
          </a:p>
          <a:p>
            <a:pPr eaLnBrk="1" hangingPunct="1"/>
            <a:r>
              <a:rPr lang="en-US" dirty="0" smtClean="0"/>
              <a:t>60/40 cost-share</a:t>
            </a:r>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FBAF14D-979B-4F76-85EA-8B597816A5FD}" type="slidenum">
              <a:rPr lang="en-US" smtClean="0">
                <a:solidFill>
                  <a:srgbClr val="000000"/>
                </a:solidFill>
              </a:rPr>
              <a:pPr/>
              <a:t>4</a:t>
            </a:fld>
            <a:endParaRPr lang="en-US" smtClean="0">
              <a:solidFill>
                <a:srgbClr val="000000"/>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dirty="0" smtClean="0"/>
              <a:t>-Anyone can</a:t>
            </a:r>
            <a:r>
              <a:rPr lang="en-US" baseline="0" dirty="0" smtClean="0"/>
              <a:t> apply as long as they have legal authority to access properties and project areas.</a:t>
            </a:r>
          </a:p>
          <a:p>
            <a:pPr eaLnBrk="1" hangingPunct="1"/>
            <a:r>
              <a:rPr lang="en-US" baseline="0" dirty="0" smtClean="0"/>
              <a:t>-</a:t>
            </a:r>
            <a:r>
              <a:rPr lang="en-US" baseline="0" dirty="0" err="1" smtClean="0"/>
              <a:t>Firewise</a:t>
            </a:r>
            <a:r>
              <a:rPr lang="en-US" baseline="0" dirty="0" smtClean="0"/>
              <a:t> Communities/USA</a:t>
            </a:r>
            <a:endParaRPr lang="en-US" dirty="0" smtClean="0"/>
          </a:p>
          <a:p>
            <a:pPr eaLnBrk="1" hangingPunct="1"/>
            <a:r>
              <a:rPr lang="en-US" dirty="0" smtClean="0"/>
              <a:t>-2008 Farm Bill Directed all state forestry agencies to submit an Assessment and Strategy by June 2010. Companion documents. Firm assessed population and Forest Action Plan resounded with the average person.</a:t>
            </a:r>
          </a:p>
          <a:p>
            <a:pPr eaLnBrk="1" hangingPunct="1"/>
            <a:endParaRPr lang="en-US" dirty="0" smtClean="0"/>
          </a:p>
          <a:p>
            <a:pPr eaLnBrk="1" hangingPunct="1"/>
            <a:r>
              <a:rPr lang="en-US" dirty="0" smtClean="0"/>
              <a:t>Objectives: primary has been water source protection</a:t>
            </a:r>
          </a:p>
          <a:p>
            <a:pPr eaLnBrk="1" hangingPunct="1"/>
            <a:r>
              <a:rPr lang="en-US" dirty="0" err="1" smtClean="0"/>
              <a:t>Add’l</a:t>
            </a:r>
            <a:r>
              <a:rPr lang="en-US" dirty="0" smtClean="0"/>
              <a:t> objectives: fire risk reduction, retention of large trees, utilization of small diameter wood products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smtClean="0"/>
              <a:t>86 </a:t>
            </a:r>
            <a:r>
              <a:rPr lang="en-US" dirty="0" smtClean="0"/>
              <a:t>projects plus HB1032</a:t>
            </a:r>
          </a:p>
        </p:txBody>
      </p:sp>
      <p:sp>
        <p:nvSpPr>
          <p:cNvPr id="34820" name="Slide Number Placeholder 3"/>
          <p:cNvSpPr>
            <a:spLocks noGrp="1"/>
          </p:cNvSpPr>
          <p:nvPr>
            <p:ph type="sldNum" sz="quarter" idx="5"/>
          </p:nvPr>
        </p:nvSpPr>
        <p:spPr>
          <a:noFill/>
        </p:spPr>
        <p:txBody>
          <a:bodyPr/>
          <a:lstStyle/>
          <a:p>
            <a:fld id="{7CE5AE50-30B7-476D-8645-5C944966690F}" type="slidenum">
              <a:rPr lang="en-US" smtClean="0">
                <a:solidFill>
                  <a:srgbClr val="000000"/>
                </a:solidFill>
              </a:rPr>
              <a:pPr/>
              <a:t>5</a:t>
            </a:fld>
            <a:endParaRPr 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p>
        </p:txBody>
      </p:sp>
      <p:sp>
        <p:nvSpPr>
          <p:cNvPr id="37892" name="Slide Number Placeholder 3"/>
          <p:cNvSpPr>
            <a:spLocks noGrp="1"/>
          </p:cNvSpPr>
          <p:nvPr>
            <p:ph type="sldNum" sz="quarter" idx="5"/>
          </p:nvPr>
        </p:nvSpPr>
        <p:spPr>
          <a:noFill/>
        </p:spPr>
        <p:txBody>
          <a:bodyPr/>
          <a:lstStyle/>
          <a:p>
            <a:fld id="{853F8371-EEF4-4C13-AD78-A4CCF3D23621}" type="slidenum">
              <a:rPr lang="en-US" smtClean="0">
                <a:solidFill>
                  <a:srgbClr val="000000"/>
                </a:solidFill>
              </a:rPr>
              <a:pPr/>
              <a:t>6</a:t>
            </a:fld>
            <a:endParaRPr 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dirty="0" smtClean="0"/>
              <a:t>130 semi truck loads of forest products were harvested and utilized in local and regional markets, including two local pellet mills.</a:t>
            </a:r>
          </a:p>
          <a:p>
            <a:endParaRPr lang="en-US" dirty="0" smtClean="0"/>
          </a:p>
        </p:txBody>
      </p:sp>
      <p:sp>
        <p:nvSpPr>
          <p:cNvPr id="38916" name="Slide Number Placeholder 3"/>
          <p:cNvSpPr>
            <a:spLocks noGrp="1"/>
          </p:cNvSpPr>
          <p:nvPr>
            <p:ph type="sldNum" sz="quarter" idx="5"/>
          </p:nvPr>
        </p:nvSpPr>
        <p:spPr>
          <a:noFill/>
        </p:spPr>
        <p:txBody>
          <a:bodyPr/>
          <a:lstStyle/>
          <a:p>
            <a:fld id="{1F6E6BC3-4381-471A-99D8-DC786BD7F0E9}" type="slidenum">
              <a:rPr lang="en-US" smtClean="0">
                <a:solidFill>
                  <a:srgbClr val="000000"/>
                </a:solidFill>
              </a:rPr>
              <a:pPr/>
              <a:t>7</a:t>
            </a:fld>
            <a:endParaRPr 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1AF25AD6-45C4-4D18-90DC-0B9A53AE0FFC}" type="slidenum">
              <a:rPr lang="en-US" smtClean="0">
                <a:solidFill>
                  <a:srgbClr val="000000"/>
                </a:solidFill>
              </a:rPr>
              <a:pPr/>
              <a:t>8</a:t>
            </a:fld>
            <a:endParaRPr 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dirty="0" smtClean="0"/>
              <a:t>Remediating 17 mine waste deposits and 30 rock structures</a:t>
            </a:r>
          </a:p>
          <a:p>
            <a:r>
              <a:rPr lang="en-US" dirty="0" smtClean="0"/>
              <a:t>Incorporate lime and limestone soil amendments</a:t>
            </a:r>
          </a:p>
          <a:p>
            <a:r>
              <a:rPr lang="en-US" dirty="0" smtClean="0"/>
              <a:t>Planted willow, alder and cottonwoods</a:t>
            </a:r>
          </a:p>
          <a:p>
            <a:r>
              <a:rPr lang="en-US" dirty="0" smtClean="0"/>
              <a:t>Reshape stream channel-3:1 slope minimum</a:t>
            </a:r>
          </a:p>
        </p:txBody>
      </p:sp>
      <p:sp>
        <p:nvSpPr>
          <p:cNvPr id="40964" name="Slide Number Placeholder 3"/>
          <p:cNvSpPr>
            <a:spLocks noGrp="1"/>
          </p:cNvSpPr>
          <p:nvPr>
            <p:ph type="sldNum" sz="quarter" idx="5"/>
          </p:nvPr>
        </p:nvSpPr>
        <p:spPr>
          <a:noFill/>
        </p:spPr>
        <p:txBody>
          <a:bodyPr/>
          <a:lstStyle/>
          <a:p>
            <a:fld id="{99B916BA-AB8C-4294-A100-02AE5284D173}" type="slidenum">
              <a:rPr lang="en-US" smtClean="0">
                <a:solidFill>
                  <a:srgbClr val="000000"/>
                </a:solidFill>
              </a:rPr>
              <a:pPr/>
              <a:t>9</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475F82-4CD2-4D80-B947-90640CF66B2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8AE70E-ADBF-498B-B09C-09391302C5C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8AE70E-ADBF-498B-B09C-09391302C5C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8AE70E-ADBF-498B-B09C-09391302C5C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8AE70E-ADBF-498B-B09C-09391302C5C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1D70E6-D88D-4A62-909C-41A9C7DCFCF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8AE70E-ADBF-498B-B09C-09391302C5C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C95AA6-C3B0-4F1C-B3A1-78CA3B0975D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C95AA6-C3B0-4F1C-B3A1-78CA3B0975D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C95AA6-C3B0-4F1C-B3A1-78CA3B0975D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C95AA6-C3B0-4F1C-B3A1-78CA3B0975D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8.xml"/><Relationship Id="rId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9.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6C09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defRPr/>
            </a:pPr>
            <a:fld id="{22BF55D5-BE09-44BB-95D9-D85F82CB1014}"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96C09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defRPr/>
            </a:pPr>
            <a:fld id="{22BF55D5-BE09-44BB-95D9-D85F82CB1014}"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96C09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defRPr/>
            </a:pPr>
            <a:fld id="{22BF55D5-BE09-44BB-95D9-D85F82CB1014}"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6C09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defRPr/>
            </a:pPr>
            <a:fld id="{22BF55D5-BE09-44BB-95D9-D85F82CB1014}"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6C09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defRPr/>
            </a:pPr>
            <a:fld id="{22BF55D5-BE09-44BB-95D9-D85F82CB1014}"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6C09B"/>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0F9739DE-07BC-43A9-85B4-4872900BC61B}" type="slidenum">
              <a:rPr lang="en-US"/>
              <a:pPr fontAlgn="base">
                <a:spcBef>
                  <a:spcPct val="0"/>
                </a:spcBef>
                <a:spcAft>
                  <a:spcPct val="0"/>
                </a:spcAft>
                <a:defRPr/>
              </a:pPr>
              <a:t>‹#›</a:t>
            </a:fld>
            <a:endParaRPr lang="en-US" dirty="0"/>
          </a:p>
        </p:txBody>
      </p:sp>
      <p:pic>
        <p:nvPicPr>
          <p:cNvPr id="2055" name="Picture 7" descr="border1"/>
          <p:cNvPicPr>
            <a:picLocks noChangeAspect="1" noChangeArrowheads="1"/>
          </p:cNvPicPr>
          <p:nvPr userDrawn="1"/>
        </p:nvPicPr>
        <p:blipFill>
          <a:blip r:embed="rId3" cstate="print"/>
          <a:srcRect/>
          <a:stretch>
            <a:fillRect/>
          </a:stretch>
        </p:blipFill>
        <p:spPr bwMode="auto">
          <a:xfrm>
            <a:off x="0" y="0"/>
            <a:ext cx="9144000" cy="1500188"/>
          </a:xfrm>
          <a:prstGeom prst="rect">
            <a:avLst/>
          </a:prstGeom>
          <a:noFill/>
          <a:ln w="9525">
            <a:noFill/>
            <a:miter lim="800000"/>
            <a:headEnd/>
            <a:tailEnd/>
          </a:ln>
        </p:spPr>
      </p:pic>
      <p:pic>
        <p:nvPicPr>
          <p:cNvPr id="2056" name="Picture 8" descr="inset pic"/>
          <p:cNvPicPr>
            <a:picLocks noChangeAspect="1" noChangeArrowheads="1"/>
          </p:cNvPicPr>
          <p:nvPr userDrawn="1"/>
        </p:nvPicPr>
        <p:blipFill>
          <a:blip r:embed="rId4" cstate="print"/>
          <a:srcRect/>
          <a:stretch>
            <a:fillRect/>
          </a:stretch>
        </p:blipFill>
        <p:spPr bwMode="auto">
          <a:xfrm>
            <a:off x="292100" y="188913"/>
            <a:ext cx="1752600" cy="1144587"/>
          </a:xfrm>
          <a:prstGeom prst="rect">
            <a:avLst/>
          </a:prstGeom>
          <a:noFill/>
          <a:ln w="9525">
            <a:noFill/>
            <a:miter lim="800000"/>
            <a:headEnd/>
            <a:tailEnd/>
          </a:ln>
        </p:spPr>
      </p:pic>
      <p:sp>
        <p:nvSpPr>
          <p:cNvPr id="1033" name="Line 9"/>
          <p:cNvSpPr>
            <a:spLocks noChangeShapeType="1"/>
          </p:cNvSpPr>
          <p:nvPr userDrawn="1"/>
        </p:nvSpPr>
        <p:spPr bwMode="auto">
          <a:xfrm>
            <a:off x="0" y="1511300"/>
            <a:ext cx="9144000" cy="0"/>
          </a:xfrm>
          <a:prstGeom prst="line">
            <a:avLst/>
          </a:prstGeom>
          <a:noFill/>
          <a:ln w="57150">
            <a:solidFill>
              <a:srgbClr val="DDCE09"/>
            </a:solidFill>
            <a:round/>
            <a:headEnd/>
            <a:tailEnd/>
          </a:ln>
        </p:spPr>
        <p:txBody>
          <a:bodyPr/>
          <a:lstStyle/>
          <a:p>
            <a:pPr fontAlgn="base">
              <a:spcBef>
                <a:spcPct val="0"/>
              </a:spcBef>
              <a:spcAft>
                <a:spcPct val="0"/>
              </a:spcAft>
              <a:defRPr/>
            </a:pPr>
            <a:endParaRPr lang="en-US">
              <a:solidFill>
                <a:srgbClr val="000000"/>
              </a:solidFill>
            </a:endParaRPr>
          </a:p>
        </p:txBody>
      </p:sp>
      <p:sp>
        <p:nvSpPr>
          <p:cNvPr id="1034" name="Line 10"/>
          <p:cNvSpPr>
            <a:spLocks noChangeShapeType="1"/>
          </p:cNvSpPr>
          <p:nvPr userDrawn="1"/>
        </p:nvSpPr>
        <p:spPr bwMode="auto">
          <a:xfrm>
            <a:off x="0" y="44450"/>
            <a:ext cx="9144000" cy="0"/>
          </a:xfrm>
          <a:prstGeom prst="line">
            <a:avLst/>
          </a:prstGeom>
          <a:noFill/>
          <a:ln w="101600">
            <a:solidFill>
              <a:srgbClr val="DDCE09"/>
            </a:solidFill>
            <a:round/>
            <a:headEnd/>
            <a:tailEnd/>
          </a:ln>
        </p:spPr>
        <p:txBody>
          <a:bodyPr/>
          <a:lstStyle/>
          <a:p>
            <a:pPr fontAlgn="base">
              <a:spcBef>
                <a:spcPct val="0"/>
              </a:spcBef>
              <a:spcAft>
                <a:spcPct val="0"/>
              </a:spcAft>
              <a:defRPr/>
            </a:pPr>
            <a:endParaRPr lang="en-US">
              <a:solidFill>
                <a:srgbClr val="000000"/>
              </a:solidFill>
            </a:endParaRPr>
          </a:p>
        </p:txBody>
      </p:sp>
      <p:sp>
        <p:nvSpPr>
          <p:cNvPr id="1035" name="Rectangle 11"/>
          <p:cNvSpPr>
            <a:spLocks noChangeArrowheads="1"/>
          </p:cNvSpPr>
          <p:nvPr userDrawn="1"/>
        </p:nvSpPr>
        <p:spPr bwMode="auto">
          <a:xfrm>
            <a:off x="279400" y="177800"/>
            <a:ext cx="1752600" cy="1143000"/>
          </a:xfrm>
          <a:prstGeom prst="rect">
            <a:avLst/>
          </a:prstGeom>
          <a:noFill/>
          <a:ln w="19050">
            <a:solidFill>
              <a:schemeClr val="accent1"/>
            </a:solidFill>
            <a:miter lim="800000"/>
            <a:headEnd/>
            <a:tailEnd/>
          </a:ln>
        </p:spPr>
        <p:txBody>
          <a:bodyPr wrap="none" anchor="ctr"/>
          <a:lstStyle/>
          <a:p>
            <a:pPr eaLnBrk="0" fontAlgn="base" hangingPunct="0">
              <a:spcBef>
                <a:spcPct val="0"/>
              </a:spcBef>
              <a:spcAft>
                <a:spcPct val="0"/>
              </a:spcAft>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96C09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defRPr/>
            </a:pPr>
            <a:fld id="{22BF55D5-BE09-44BB-95D9-D85F82CB1014}"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96C09B"/>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25C86F6B-A7FB-4F91-8A30-82D6F908E20D}" type="slidenum">
              <a:rPr lang="en-US"/>
              <a:pPr fontAlgn="base">
                <a:spcBef>
                  <a:spcPct val="0"/>
                </a:spcBef>
                <a:spcAft>
                  <a:spcPct val="0"/>
                </a:spcAft>
                <a:defRPr/>
              </a:pPr>
              <a:t>‹#›</a:t>
            </a:fld>
            <a:endParaRPr lang="en-US" dirty="0"/>
          </a:p>
        </p:txBody>
      </p:sp>
      <p:pic>
        <p:nvPicPr>
          <p:cNvPr id="3079" name="Picture 7" descr="border1"/>
          <p:cNvPicPr>
            <a:picLocks noChangeAspect="1" noChangeArrowheads="1"/>
          </p:cNvPicPr>
          <p:nvPr userDrawn="1"/>
        </p:nvPicPr>
        <p:blipFill>
          <a:blip r:embed="rId3" cstate="print"/>
          <a:srcRect/>
          <a:stretch>
            <a:fillRect/>
          </a:stretch>
        </p:blipFill>
        <p:spPr bwMode="auto">
          <a:xfrm>
            <a:off x="0" y="0"/>
            <a:ext cx="9144000" cy="1500188"/>
          </a:xfrm>
          <a:prstGeom prst="rect">
            <a:avLst/>
          </a:prstGeom>
          <a:noFill/>
          <a:ln w="9525">
            <a:noFill/>
            <a:miter lim="800000"/>
            <a:headEnd/>
            <a:tailEnd/>
          </a:ln>
        </p:spPr>
      </p:pic>
      <p:pic>
        <p:nvPicPr>
          <p:cNvPr id="3080" name="Picture 8" descr="inset pic"/>
          <p:cNvPicPr>
            <a:picLocks noChangeAspect="1" noChangeArrowheads="1"/>
          </p:cNvPicPr>
          <p:nvPr userDrawn="1"/>
        </p:nvPicPr>
        <p:blipFill>
          <a:blip r:embed="rId4" cstate="print"/>
          <a:srcRect/>
          <a:stretch>
            <a:fillRect/>
          </a:stretch>
        </p:blipFill>
        <p:spPr bwMode="auto">
          <a:xfrm>
            <a:off x="292100" y="188913"/>
            <a:ext cx="1752600" cy="1144587"/>
          </a:xfrm>
          <a:prstGeom prst="rect">
            <a:avLst/>
          </a:prstGeom>
          <a:noFill/>
          <a:ln w="9525">
            <a:noFill/>
            <a:miter lim="800000"/>
            <a:headEnd/>
            <a:tailEnd/>
          </a:ln>
        </p:spPr>
      </p:pic>
      <p:sp>
        <p:nvSpPr>
          <p:cNvPr id="1033" name="Line 9"/>
          <p:cNvSpPr>
            <a:spLocks noChangeShapeType="1"/>
          </p:cNvSpPr>
          <p:nvPr userDrawn="1"/>
        </p:nvSpPr>
        <p:spPr bwMode="auto">
          <a:xfrm>
            <a:off x="0" y="1511300"/>
            <a:ext cx="9144000" cy="0"/>
          </a:xfrm>
          <a:prstGeom prst="line">
            <a:avLst/>
          </a:prstGeom>
          <a:noFill/>
          <a:ln w="57150">
            <a:solidFill>
              <a:srgbClr val="DDCE09"/>
            </a:solidFill>
            <a:round/>
            <a:headEnd/>
            <a:tailEnd/>
          </a:ln>
        </p:spPr>
        <p:txBody>
          <a:bodyPr/>
          <a:lstStyle/>
          <a:p>
            <a:pPr fontAlgn="base">
              <a:spcBef>
                <a:spcPct val="0"/>
              </a:spcBef>
              <a:spcAft>
                <a:spcPct val="0"/>
              </a:spcAft>
              <a:defRPr/>
            </a:pPr>
            <a:endParaRPr lang="en-US">
              <a:solidFill>
                <a:srgbClr val="000000"/>
              </a:solidFill>
            </a:endParaRPr>
          </a:p>
        </p:txBody>
      </p:sp>
      <p:sp>
        <p:nvSpPr>
          <p:cNvPr id="1034" name="Line 10"/>
          <p:cNvSpPr>
            <a:spLocks noChangeShapeType="1"/>
          </p:cNvSpPr>
          <p:nvPr userDrawn="1"/>
        </p:nvSpPr>
        <p:spPr bwMode="auto">
          <a:xfrm>
            <a:off x="0" y="44450"/>
            <a:ext cx="9144000" cy="0"/>
          </a:xfrm>
          <a:prstGeom prst="line">
            <a:avLst/>
          </a:prstGeom>
          <a:noFill/>
          <a:ln w="101600">
            <a:solidFill>
              <a:srgbClr val="DDCE09"/>
            </a:solidFill>
            <a:round/>
            <a:headEnd/>
            <a:tailEnd/>
          </a:ln>
        </p:spPr>
        <p:txBody>
          <a:bodyPr/>
          <a:lstStyle/>
          <a:p>
            <a:pPr fontAlgn="base">
              <a:spcBef>
                <a:spcPct val="0"/>
              </a:spcBef>
              <a:spcAft>
                <a:spcPct val="0"/>
              </a:spcAft>
              <a:defRPr/>
            </a:pPr>
            <a:endParaRPr lang="en-US">
              <a:solidFill>
                <a:srgbClr val="000000"/>
              </a:solidFill>
            </a:endParaRPr>
          </a:p>
        </p:txBody>
      </p:sp>
      <p:sp>
        <p:nvSpPr>
          <p:cNvPr id="1035" name="Rectangle 11"/>
          <p:cNvSpPr>
            <a:spLocks noChangeArrowheads="1"/>
          </p:cNvSpPr>
          <p:nvPr userDrawn="1"/>
        </p:nvSpPr>
        <p:spPr bwMode="auto">
          <a:xfrm>
            <a:off x="279400" y="177800"/>
            <a:ext cx="1752600" cy="1143000"/>
          </a:xfrm>
          <a:prstGeom prst="rect">
            <a:avLst/>
          </a:prstGeom>
          <a:noFill/>
          <a:ln w="19050">
            <a:solidFill>
              <a:schemeClr val="accent1"/>
            </a:solidFill>
            <a:miter lim="800000"/>
            <a:headEnd/>
            <a:tailEnd/>
          </a:ln>
        </p:spPr>
        <p:txBody>
          <a:bodyPr wrap="none" anchor="ctr"/>
          <a:lstStyle/>
          <a:p>
            <a:pPr eaLnBrk="0" fontAlgn="base" hangingPunct="0">
              <a:spcBef>
                <a:spcPct val="0"/>
              </a:spcBef>
              <a:spcAft>
                <a:spcPct val="0"/>
              </a:spcAft>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96C09B"/>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25C86F6B-A7FB-4F91-8A30-82D6F908E20D}" type="slidenum">
              <a:rPr lang="en-US"/>
              <a:pPr fontAlgn="base">
                <a:spcBef>
                  <a:spcPct val="0"/>
                </a:spcBef>
                <a:spcAft>
                  <a:spcPct val="0"/>
                </a:spcAft>
                <a:defRPr/>
              </a:pPr>
              <a:t>‹#›</a:t>
            </a:fld>
            <a:endParaRPr lang="en-US" dirty="0"/>
          </a:p>
        </p:txBody>
      </p:sp>
      <p:pic>
        <p:nvPicPr>
          <p:cNvPr id="3079" name="Picture 7" descr="border1"/>
          <p:cNvPicPr>
            <a:picLocks noChangeAspect="1" noChangeArrowheads="1"/>
          </p:cNvPicPr>
          <p:nvPr userDrawn="1"/>
        </p:nvPicPr>
        <p:blipFill>
          <a:blip r:embed="rId3" cstate="print"/>
          <a:srcRect/>
          <a:stretch>
            <a:fillRect/>
          </a:stretch>
        </p:blipFill>
        <p:spPr bwMode="auto">
          <a:xfrm>
            <a:off x="0" y="0"/>
            <a:ext cx="9144000" cy="1500188"/>
          </a:xfrm>
          <a:prstGeom prst="rect">
            <a:avLst/>
          </a:prstGeom>
          <a:noFill/>
          <a:ln w="9525">
            <a:noFill/>
            <a:miter lim="800000"/>
            <a:headEnd/>
            <a:tailEnd/>
          </a:ln>
        </p:spPr>
      </p:pic>
      <p:pic>
        <p:nvPicPr>
          <p:cNvPr id="3080" name="Picture 8" descr="inset pic"/>
          <p:cNvPicPr>
            <a:picLocks noChangeAspect="1" noChangeArrowheads="1"/>
          </p:cNvPicPr>
          <p:nvPr userDrawn="1"/>
        </p:nvPicPr>
        <p:blipFill>
          <a:blip r:embed="rId4" cstate="print"/>
          <a:srcRect/>
          <a:stretch>
            <a:fillRect/>
          </a:stretch>
        </p:blipFill>
        <p:spPr bwMode="auto">
          <a:xfrm>
            <a:off x="292100" y="188913"/>
            <a:ext cx="1752600" cy="1144587"/>
          </a:xfrm>
          <a:prstGeom prst="rect">
            <a:avLst/>
          </a:prstGeom>
          <a:noFill/>
          <a:ln w="9525">
            <a:noFill/>
            <a:miter lim="800000"/>
            <a:headEnd/>
            <a:tailEnd/>
          </a:ln>
        </p:spPr>
      </p:pic>
      <p:sp>
        <p:nvSpPr>
          <p:cNvPr id="1033" name="Line 9"/>
          <p:cNvSpPr>
            <a:spLocks noChangeShapeType="1"/>
          </p:cNvSpPr>
          <p:nvPr userDrawn="1"/>
        </p:nvSpPr>
        <p:spPr bwMode="auto">
          <a:xfrm>
            <a:off x="0" y="1511300"/>
            <a:ext cx="9144000" cy="0"/>
          </a:xfrm>
          <a:prstGeom prst="line">
            <a:avLst/>
          </a:prstGeom>
          <a:noFill/>
          <a:ln w="57150">
            <a:solidFill>
              <a:srgbClr val="DDCE09"/>
            </a:solidFill>
            <a:round/>
            <a:headEnd/>
            <a:tailEnd/>
          </a:ln>
        </p:spPr>
        <p:txBody>
          <a:bodyPr/>
          <a:lstStyle/>
          <a:p>
            <a:pPr fontAlgn="base">
              <a:spcBef>
                <a:spcPct val="0"/>
              </a:spcBef>
              <a:spcAft>
                <a:spcPct val="0"/>
              </a:spcAft>
              <a:defRPr/>
            </a:pPr>
            <a:endParaRPr lang="en-US">
              <a:solidFill>
                <a:srgbClr val="000000"/>
              </a:solidFill>
            </a:endParaRPr>
          </a:p>
        </p:txBody>
      </p:sp>
      <p:sp>
        <p:nvSpPr>
          <p:cNvPr id="1034" name="Line 10"/>
          <p:cNvSpPr>
            <a:spLocks noChangeShapeType="1"/>
          </p:cNvSpPr>
          <p:nvPr userDrawn="1"/>
        </p:nvSpPr>
        <p:spPr bwMode="auto">
          <a:xfrm>
            <a:off x="0" y="44450"/>
            <a:ext cx="9144000" cy="0"/>
          </a:xfrm>
          <a:prstGeom prst="line">
            <a:avLst/>
          </a:prstGeom>
          <a:noFill/>
          <a:ln w="101600">
            <a:solidFill>
              <a:srgbClr val="DDCE09"/>
            </a:solidFill>
            <a:round/>
            <a:headEnd/>
            <a:tailEnd/>
          </a:ln>
        </p:spPr>
        <p:txBody>
          <a:bodyPr/>
          <a:lstStyle/>
          <a:p>
            <a:pPr fontAlgn="base">
              <a:spcBef>
                <a:spcPct val="0"/>
              </a:spcBef>
              <a:spcAft>
                <a:spcPct val="0"/>
              </a:spcAft>
              <a:defRPr/>
            </a:pPr>
            <a:endParaRPr lang="en-US">
              <a:solidFill>
                <a:srgbClr val="000000"/>
              </a:solidFill>
            </a:endParaRPr>
          </a:p>
        </p:txBody>
      </p:sp>
      <p:sp>
        <p:nvSpPr>
          <p:cNvPr id="1035" name="Rectangle 11"/>
          <p:cNvSpPr>
            <a:spLocks noChangeArrowheads="1"/>
          </p:cNvSpPr>
          <p:nvPr userDrawn="1"/>
        </p:nvSpPr>
        <p:spPr bwMode="auto">
          <a:xfrm>
            <a:off x="279400" y="177800"/>
            <a:ext cx="1752600" cy="1143000"/>
          </a:xfrm>
          <a:prstGeom prst="rect">
            <a:avLst/>
          </a:prstGeom>
          <a:noFill/>
          <a:ln w="19050">
            <a:solidFill>
              <a:schemeClr val="accent1"/>
            </a:solidFill>
            <a:miter lim="800000"/>
            <a:headEnd/>
            <a:tailEnd/>
          </a:ln>
        </p:spPr>
        <p:txBody>
          <a:bodyPr wrap="none" anchor="ctr"/>
          <a:lstStyle/>
          <a:p>
            <a:pPr eaLnBrk="0" fontAlgn="base" hangingPunct="0">
              <a:spcBef>
                <a:spcPct val="0"/>
              </a:spcBef>
              <a:spcAft>
                <a:spcPct val="0"/>
              </a:spcAft>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96C09B"/>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25C86F6B-A7FB-4F91-8A30-82D6F908E20D}" type="slidenum">
              <a:rPr lang="en-US"/>
              <a:pPr fontAlgn="base">
                <a:spcBef>
                  <a:spcPct val="0"/>
                </a:spcBef>
                <a:spcAft>
                  <a:spcPct val="0"/>
                </a:spcAft>
                <a:defRPr/>
              </a:pPr>
              <a:t>‹#›</a:t>
            </a:fld>
            <a:endParaRPr lang="en-US" dirty="0"/>
          </a:p>
        </p:txBody>
      </p:sp>
      <p:pic>
        <p:nvPicPr>
          <p:cNvPr id="3079" name="Picture 7" descr="border1"/>
          <p:cNvPicPr>
            <a:picLocks noChangeAspect="1" noChangeArrowheads="1"/>
          </p:cNvPicPr>
          <p:nvPr userDrawn="1"/>
        </p:nvPicPr>
        <p:blipFill>
          <a:blip r:embed="rId3" cstate="print"/>
          <a:srcRect/>
          <a:stretch>
            <a:fillRect/>
          </a:stretch>
        </p:blipFill>
        <p:spPr bwMode="auto">
          <a:xfrm>
            <a:off x="0" y="0"/>
            <a:ext cx="9144000" cy="1500188"/>
          </a:xfrm>
          <a:prstGeom prst="rect">
            <a:avLst/>
          </a:prstGeom>
          <a:noFill/>
          <a:ln w="9525">
            <a:noFill/>
            <a:miter lim="800000"/>
            <a:headEnd/>
            <a:tailEnd/>
          </a:ln>
        </p:spPr>
      </p:pic>
      <p:pic>
        <p:nvPicPr>
          <p:cNvPr id="3080" name="Picture 8" descr="inset pic"/>
          <p:cNvPicPr>
            <a:picLocks noChangeAspect="1" noChangeArrowheads="1"/>
          </p:cNvPicPr>
          <p:nvPr userDrawn="1"/>
        </p:nvPicPr>
        <p:blipFill>
          <a:blip r:embed="rId4" cstate="print"/>
          <a:srcRect/>
          <a:stretch>
            <a:fillRect/>
          </a:stretch>
        </p:blipFill>
        <p:spPr bwMode="auto">
          <a:xfrm>
            <a:off x="292100" y="188913"/>
            <a:ext cx="1752600" cy="1144587"/>
          </a:xfrm>
          <a:prstGeom prst="rect">
            <a:avLst/>
          </a:prstGeom>
          <a:noFill/>
          <a:ln w="9525">
            <a:noFill/>
            <a:miter lim="800000"/>
            <a:headEnd/>
            <a:tailEnd/>
          </a:ln>
        </p:spPr>
      </p:pic>
      <p:sp>
        <p:nvSpPr>
          <p:cNvPr id="1033" name="Line 9"/>
          <p:cNvSpPr>
            <a:spLocks noChangeShapeType="1"/>
          </p:cNvSpPr>
          <p:nvPr userDrawn="1"/>
        </p:nvSpPr>
        <p:spPr bwMode="auto">
          <a:xfrm>
            <a:off x="0" y="1511300"/>
            <a:ext cx="9144000" cy="0"/>
          </a:xfrm>
          <a:prstGeom prst="line">
            <a:avLst/>
          </a:prstGeom>
          <a:noFill/>
          <a:ln w="57150">
            <a:solidFill>
              <a:srgbClr val="DDCE09"/>
            </a:solidFill>
            <a:round/>
            <a:headEnd/>
            <a:tailEnd/>
          </a:ln>
        </p:spPr>
        <p:txBody>
          <a:bodyPr/>
          <a:lstStyle/>
          <a:p>
            <a:pPr fontAlgn="base">
              <a:spcBef>
                <a:spcPct val="0"/>
              </a:spcBef>
              <a:spcAft>
                <a:spcPct val="0"/>
              </a:spcAft>
              <a:defRPr/>
            </a:pPr>
            <a:endParaRPr lang="en-US">
              <a:solidFill>
                <a:srgbClr val="000000"/>
              </a:solidFill>
            </a:endParaRPr>
          </a:p>
        </p:txBody>
      </p:sp>
      <p:sp>
        <p:nvSpPr>
          <p:cNvPr id="1034" name="Line 10"/>
          <p:cNvSpPr>
            <a:spLocks noChangeShapeType="1"/>
          </p:cNvSpPr>
          <p:nvPr userDrawn="1"/>
        </p:nvSpPr>
        <p:spPr bwMode="auto">
          <a:xfrm>
            <a:off x="0" y="44450"/>
            <a:ext cx="9144000" cy="0"/>
          </a:xfrm>
          <a:prstGeom prst="line">
            <a:avLst/>
          </a:prstGeom>
          <a:noFill/>
          <a:ln w="101600">
            <a:solidFill>
              <a:srgbClr val="DDCE09"/>
            </a:solidFill>
            <a:round/>
            <a:headEnd/>
            <a:tailEnd/>
          </a:ln>
        </p:spPr>
        <p:txBody>
          <a:bodyPr/>
          <a:lstStyle/>
          <a:p>
            <a:pPr fontAlgn="base">
              <a:spcBef>
                <a:spcPct val="0"/>
              </a:spcBef>
              <a:spcAft>
                <a:spcPct val="0"/>
              </a:spcAft>
              <a:defRPr/>
            </a:pPr>
            <a:endParaRPr lang="en-US">
              <a:solidFill>
                <a:srgbClr val="000000"/>
              </a:solidFill>
            </a:endParaRPr>
          </a:p>
        </p:txBody>
      </p:sp>
      <p:sp>
        <p:nvSpPr>
          <p:cNvPr id="1035" name="Rectangle 11"/>
          <p:cNvSpPr>
            <a:spLocks noChangeArrowheads="1"/>
          </p:cNvSpPr>
          <p:nvPr userDrawn="1"/>
        </p:nvSpPr>
        <p:spPr bwMode="auto">
          <a:xfrm>
            <a:off x="279400" y="177800"/>
            <a:ext cx="1752600" cy="1143000"/>
          </a:xfrm>
          <a:prstGeom prst="rect">
            <a:avLst/>
          </a:prstGeom>
          <a:noFill/>
          <a:ln w="19050">
            <a:solidFill>
              <a:schemeClr val="accent1"/>
            </a:solidFill>
            <a:miter lim="800000"/>
            <a:headEnd/>
            <a:tailEnd/>
          </a:ln>
        </p:spPr>
        <p:txBody>
          <a:bodyPr wrap="none" anchor="ctr"/>
          <a:lstStyle/>
          <a:p>
            <a:pPr eaLnBrk="0" fontAlgn="base" hangingPunct="0">
              <a:spcBef>
                <a:spcPct val="0"/>
              </a:spcBef>
              <a:spcAft>
                <a:spcPct val="0"/>
              </a:spcAft>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96C09B"/>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25C86F6B-A7FB-4F91-8A30-82D6F908E20D}" type="slidenum">
              <a:rPr lang="en-US"/>
              <a:pPr fontAlgn="base">
                <a:spcBef>
                  <a:spcPct val="0"/>
                </a:spcBef>
                <a:spcAft>
                  <a:spcPct val="0"/>
                </a:spcAft>
                <a:defRPr/>
              </a:pPr>
              <a:t>‹#›</a:t>
            </a:fld>
            <a:endParaRPr lang="en-US" dirty="0"/>
          </a:p>
        </p:txBody>
      </p:sp>
      <p:pic>
        <p:nvPicPr>
          <p:cNvPr id="3079" name="Picture 7" descr="border1"/>
          <p:cNvPicPr>
            <a:picLocks noChangeAspect="1" noChangeArrowheads="1"/>
          </p:cNvPicPr>
          <p:nvPr userDrawn="1"/>
        </p:nvPicPr>
        <p:blipFill>
          <a:blip r:embed="rId3" cstate="print"/>
          <a:srcRect/>
          <a:stretch>
            <a:fillRect/>
          </a:stretch>
        </p:blipFill>
        <p:spPr bwMode="auto">
          <a:xfrm>
            <a:off x="0" y="0"/>
            <a:ext cx="9144000" cy="1500188"/>
          </a:xfrm>
          <a:prstGeom prst="rect">
            <a:avLst/>
          </a:prstGeom>
          <a:noFill/>
          <a:ln w="9525">
            <a:noFill/>
            <a:miter lim="800000"/>
            <a:headEnd/>
            <a:tailEnd/>
          </a:ln>
        </p:spPr>
      </p:pic>
      <p:pic>
        <p:nvPicPr>
          <p:cNvPr id="3080" name="Picture 8" descr="inset pic"/>
          <p:cNvPicPr>
            <a:picLocks noChangeAspect="1" noChangeArrowheads="1"/>
          </p:cNvPicPr>
          <p:nvPr userDrawn="1"/>
        </p:nvPicPr>
        <p:blipFill>
          <a:blip r:embed="rId4" cstate="print"/>
          <a:srcRect/>
          <a:stretch>
            <a:fillRect/>
          </a:stretch>
        </p:blipFill>
        <p:spPr bwMode="auto">
          <a:xfrm>
            <a:off x="292100" y="188913"/>
            <a:ext cx="1752600" cy="1144587"/>
          </a:xfrm>
          <a:prstGeom prst="rect">
            <a:avLst/>
          </a:prstGeom>
          <a:noFill/>
          <a:ln w="9525">
            <a:noFill/>
            <a:miter lim="800000"/>
            <a:headEnd/>
            <a:tailEnd/>
          </a:ln>
        </p:spPr>
      </p:pic>
      <p:sp>
        <p:nvSpPr>
          <p:cNvPr id="1033" name="Line 9"/>
          <p:cNvSpPr>
            <a:spLocks noChangeShapeType="1"/>
          </p:cNvSpPr>
          <p:nvPr userDrawn="1"/>
        </p:nvSpPr>
        <p:spPr bwMode="auto">
          <a:xfrm>
            <a:off x="0" y="1511300"/>
            <a:ext cx="9144000" cy="0"/>
          </a:xfrm>
          <a:prstGeom prst="line">
            <a:avLst/>
          </a:prstGeom>
          <a:noFill/>
          <a:ln w="57150">
            <a:solidFill>
              <a:srgbClr val="DDCE09"/>
            </a:solidFill>
            <a:round/>
            <a:headEnd/>
            <a:tailEnd/>
          </a:ln>
        </p:spPr>
        <p:txBody>
          <a:bodyPr/>
          <a:lstStyle/>
          <a:p>
            <a:pPr fontAlgn="base">
              <a:spcBef>
                <a:spcPct val="0"/>
              </a:spcBef>
              <a:spcAft>
                <a:spcPct val="0"/>
              </a:spcAft>
              <a:defRPr/>
            </a:pPr>
            <a:endParaRPr lang="en-US">
              <a:solidFill>
                <a:srgbClr val="000000"/>
              </a:solidFill>
            </a:endParaRPr>
          </a:p>
        </p:txBody>
      </p:sp>
      <p:sp>
        <p:nvSpPr>
          <p:cNvPr id="1034" name="Line 10"/>
          <p:cNvSpPr>
            <a:spLocks noChangeShapeType="1"/>
          </p:cNvSpPr>
          <p:nvPr userDrawn="1"/>
        </p:nvSpPr>
        <p:spPr bwMode="auto">
          <a:xfrm>
            <a:off x="0" y="44450"/>
            <a:ext cx="9144000" cy="0"/>
          </a:xfrm>
          <a:prstGeom prst="line">
            <a:avLst/>
          </a:prstGeom>
          <a:noFill/>
          <a:ln w="101600">
            <a:solidFill>
              <a:srgbClr val="DDCE09"/>
            </a:solidFill>
            <a:round/>
            <a:headEnd/>
            <a:tailEnd/>
          </a:ln>
        </p:spPr>
        <p:txBody>
          <a:bodyPr/>
          <a:lstStyle/>
          <a:p>
            <a:pPr fontAlgn="base">
              <a:spcBef>
                <a:spcPct val="0"/>
              </a:spcBef>
              <a:spcAft>
                <a:spcPct val="0"/>
              </a:spcAft>
              <a:defRPr/>
            </a:pPr>
            <a:endParaRPr lang="en-US">
              <a:solidFill>
                <a:srgbClr val="000000"/>
              </a:solidFill>
            </a:endParaRPr>
          </a:p>
        </p:txBody>
      </p:sp>
      <p:sp>
        <p:nvSpPr>
          <p:cNvPr id="1035" name="Rectangle 11"/>
          <p:cNvSpPr>
            <a:spLocks noChangeArrowheads="1"/>
          </p:cNvSpPr>
          <p:nvPr userDrawn="1"/>
        </p:nvSpPr>
        <p:spPr bwMode="auto">
          <a:xfrm>
            <a:off x="279400" y="177800"/>
            <a:ext cx="1752600" cy="1143000"/>
          </a:xfrm>
          <a:prstGeom prst="rect">
            <a:avLst/>
          </a:prstGeom>
          <a:noFill/>
          <a:ln w="19050">
            <a:solidFill>
              <a:schemeClr val="accent1"/>
            </a:solidFill>
            <a:miter lim="800000"/>
            <a:headEnd/>
            <a:tailEnd/>
          </a:ln>
        </p:spPr>
        <p:txBody>
          <a:bodyPr wrap="none" anchor="ctr"/>
          <a:lstStyle/>
          <a:p>
            <a:pPr eaLnBrk="0" fontAlgn="base" hangingPunct="0">
              <a:spcBef>
                <a:spcPct val="0"/>
              </a:spcBef>
              <a:spcAft>
                <a:spcPct val="0"/>
              </a:spcAft>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csfs.colostate.edu/pages/your-local-forester.html" TargetMode="External"/><Relationship Id="rId4" Type="http://schemas.openxmlformats.org/officeDocument/2006/relationships/hyperlink" Target="http://csfs.colostate.edu/pages/funding.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border1"/>
          <p:cNvPicPr>
            <a:picLocks noChangeAspect="1" noChangeArrowheads="1"/>
          </p:cNvPicPr>
          <p:nvPr/>
        </p:nvPicPr>
        <p:blipFill>
          <a:blip r:embed="rId3" cstate="print"/>
          <a:srcRect/>
          <a:stretch>
            <a:fillRect/>
          </a:stretch>
        </p:blipFill>
        <p:spPr bwMode="auto">
          <a:xfrm>
            <a:off x="0" y="0"/>
            <a:ext cx="9144000" cy="1500188"/>
          </a:xfrm>
          <a:prstGeom prst="rect">
            <a:avLst/>
          </a:prstGeom>
          <a:noFill/>
          <a:ln w="9525">
            <a:noFill/>
            <a:miter lim="800000"/>
            <a:headEnd/>
            <a:tailEnd/>
          </a:ln>
        </p:spPr>
      </p:pic>
      <p:pic>
        <p:nvPicPr>
          <p:cNvPr id="4099" name="Picture 4" descr="inset pic"/>
          <p:cNvPicPr>
            <a:picLocks noChangeAspect="1" noChangeArrowheads="1"/>
          </p:cNvPicPr>
          <p:nvPr/>
        </p:nvPicPr>
        <p:blipFill>
          <a:blip r:embed="rId4" cstate="print"/>
          <a:srcRect/>
          <a:stretch>
            <a:fillRect/>
          </a:stretch>
        </p:blipFill>
        <p:spPr bwMode="auto">
          <a:xfrm>
            <a:off x="292100" y="188913"/>
            <a:ext cx="1752600" cy="1144587"/>
          </a:xfrm>
          <a:prstGeom prst="rect">
            <a:avLst/>
          </a:prstGeom>
          <a:noFill/>
          <a:ln w="9525">
            <a:noFill/>
            <a:miter lim="800000"/>
            <a:headEnd/>
            <a:tailEnd/>
          </a:ln>
        </p:spPr>
      </p:pic>
      <p:sp>
        <p:nvSpPr>
          <p:cNvPr id="4100" name="Rectangle 5"/>
          <p:cNvSpPr>
            <a:spLocks noChangeArrowheads="1"/>
          </p:cNvSpPr>
          <p:nvPr/>
        </p:nvSpPr>
        <p:spPr bwMode="auto">
          <a:xfrm>
            <a:off x="279400" y="177800"/>
            <a:ext cx="1752600" cy="1143000"/>
          </a:xfrm>
          <a:prstGeom prst="rect">
            <a:avLst/>
          </a:prstGeom>
          <a:noFill/>
          <a:ln w="19050">
            <a:solidFill>
              <a:schemeClr val="accent1"/>
            </a:solidFill>
            <a:miter lim="800000"/>
            <a:headEnd/>
            <a:tailEnd/>
          </a:ln>
        </p:spPr>
        <p:txBody>
          <a:bodyPr wrap="none" anchor="ctr"/>
          <a:lstStyle/>
          <a:p>
            <a:pPr eaLnBrk="0" fontAlgn="base" hangingPunct="0">
              <a:spcBef>
                <a:spcPct val="0"/>
              </a:spcBef>
              <a:spcAft>
                <a:spcPct val="0"/>
              </a:spcAft>
            </a:pPr>
            <a:endParaRPr lang="en-US">
              <a:solidFill>
                <a:srgbClr val="000000"/>
              </a:solidFill>
            </a:endParaRPr>
          </a:p>
        </p:txBody>
      </p:sp>
      <p:sp>
        <p:nvSpPr>
          <p:cNvPr id="4101" name="Line 6"/>
          <p:cNvSpPr>
            <a:spLocks noChangeShapeType="1"/>
          </p:cNvSpPr>
          <p:nvPr/>
        </p:nvSpPr>
        <p:spPr bwMode="auto">
          <a:xfrm>
            <a:off x="0" y="1511300"/>
            <a:ext cx="9144000" cy="0"/>
          </a:xfrm>
          <a:prstGeom prst="line">
            <a:avLst/>
          </a:prstGeom>
          <a:noFill/>
          <a:ln w="57150">
            <a:solidFill>
              <a:srgbClr val="DDCE09"/>
            </a:solidFill>
            <a:round/>
            <a:headEnd/>
            <a:tailEnd/>
          </a:ln>
        </p:spPr>
        <p:txBody>
          <a:bodyPr/>
          <a:lstStyle/>
          <a:p>
            <a:pPr eaLnBrk="0" fontAlgn="base" hangingPunct="0">
              <a:spcBef>
                <a:spcPct val="0"/>
              </a:spcBef>
              <a:spcAft>
                <a:spcPct val="0"/>
              </a:spcAft>
            </a:pPr>
            <a:endParaRPr lang="en-US">
              <a:solidFill>
                <a:srgbClr val="000000"/>
              </a:solidFill>
            </a:endParaRPr>
          </a:p>
        </p:txBody>
      </p:sp>
      <p:sp>
        <p:nvSpPr>
          <p:cNvPr id="4102" name="Line 7"/>
          <p:cNvSpPr>
            <a:spLocks noChangeShapeType="1"/>
          </p:cNvSpPr>
          <p:nvPr/>
        </p:nvSpPr>
        <p:spPr bwMode="auto">
          <a:xfrm>
            <a:off x="0" y="0"/>
            <a:ext cx="9144000" cy="0"/>
          </a:xfrm>
          <a:prstGeom prst="line">
            <a:avLst/>
          </a:prstGeom>
          <a:noFill/>
          <a:ln w="101600">
            <a:solidFill>
              <a:srgbClr val="DDCE09"/>
            </a:solidFill>
            <a:round/>
            <a:headEnd/>
            <a:tailEnd/>
          </a:ln>
        </p:spPr>
        <p:txBody>
          <a:bodyPr/>
          <a:lstStyle/>
          <a:p>
            <a:pPr eaLnBrk="0" fontAlgn="base" hangingPunct="0">
              <a:spcBef>
                <a:spcPct val="0"/>
              </a:spcBef>
              <a:spcAft>
                <a:spcPct val="0"/>
              </a:spcAft>
            </a:pPr>
            <a:endParaRPr lang="en-US">
              <a:solidFill>
                <a:srgbClr val="000000"/>
              </a:solidFill>
            </a:endParaRPr>
          </a:p>
        </p:txBody>
      </p:sp>
      <p:pic>
        <p:nvPicPr>
          <p:cNvPr id="4103" name="Picture 8" descr="transparent green tree"/>
          <p:cNvPicPr>
            <a:picLocks noChangeAspect="1" noChangeArrowheads="1"/>
          </p:cNvPicPr>
          <p:nvPr/>
        </p:nvPicPr>
        <p:blipFill>
          <a:blip r:embed="rId5" cstate="print"/>
          <a:srcRect/>
          <a:stretch>
            <a:fillRect/>
          </a:stretch>
        </p:blipFill>
        <p:spPr bwMode="auto">
          <a:xfrm>
            <a:off x="8015288" y="5516563"/>
            <a:ext cx="968375" cy="1131887"/>
          </a:xfrm>
          <a:prstGeom prst="rect">
            <a:avLst/>
          </a:prstGeom>
          <a:noFill/>
          <a:ln w="9525">
            <a:noFill/>
            <a:miter lim="800000"/>
            <a:headEnd/>
            <a:tailEnd/>
          </a:ln>
        </p:spPr>
      </p:pic>
      <p:sp>
        <p:nvSpPr>
          <p:cNvPr id="4104" name="Rectangle 9"/>
          <p:cNvSpPr>
            <a:spLocks noGrp="1" noChangeArrowheads="1"/>
          </p:cNvSpPr>
          <p:nvPr>
            <p:ph type="ctrTitle"/>
          </p:nvPr>
        </p:nvSpPr>
        <p:spPr/>
        <p:txBody>
          <a:bodyPr/>
          <a:lstStyle/>
          <a:p>
            <a:pPr eaLnBrk="1" hangingPunct="1"/>
            <a:r>
              <a:rPr lang="en-US" b="1" dirty="0" smtClean="0">
                <a:solidFill>
                  <a:schemeClr val="tx1"/>
                </a:solidFill>
                <a:latin typeface="Calibri" pitchFamily="34" charset="0"/>
              </a:rPr>
              <a:t>Forest Restoration Grant Program</a:t>
            </a:r>
          </a:p>
        </p:txBody>
      </p:sp>
      <p:sp>
        <p:nvSpPr>
          <p:cNvPr id="4105" name="Content Placeholder 10"/>
          <p:cNvSpPr>
            <a:spLocks noGrp="1"/>
          </p:cNvSpPr>
          <p:nvPr>
            <p:ph type="subTitle" idx="1"/>
          </p:nvPr>
        </p:nvSpPr>
        <p:spPr/>
        <p:txBody>
          <a:bodyPr/>
          <a:lstStyle/>
          <a:p>
            <a:pPr lvl="1" eaLnBrk="1" hangingPunct="1"/>
            <a:r>
              <a:rPr lang="en-US" sz="2400" dirty="0" smtClean="0"/>
              <a:t>Naomi J. Marcus</a:t>
            </a:r>
          </a:p>
          <a:p>
            <a:pPr lvl="1" eaLnBrk="1" hangingPunct="1"/>
            <a:r>
              <a:rPr lang="en-US" sz="2400" dirty="0" smtClean="0"/>
              <a:t>Forest Stewardship Coordinator</a:t>
            </a:r>
          </a:p>
          <a:p>
            <a:pPr lvl="1" eaLnBrk="1" hangingPunct="1"/>
            <a:r>
              <a:rPr lang="en-US" sz="2400" dirty="0" smtClean="0"/>
              <a:t> July 26, 2013</a:t>
            </a:r>
          </a:p>
        </p:txBody>
      </p:sp>
      <p:sp>
        <p:nvSpPr>
          <p:cNvPr id="4106" name="TextBox 11"/>
          <p:cNvSpPr txBox="1">
            <a:spLocks noChangeArrowheads="1"/>
          </p:cNvSpPr>
          <p:nvPr/>
        </p:nvSpPr>
        <p:spPr bwMode="auto">
          <a:xfrm>
            <a:off x="3429000" y="6324600"/>
            <a:ext cx="2667000" cy="369888"/>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a:solidFill>
                  <a:srgbClr val="0000CC"/>
                </a:solidFill>
              </a:rPr>
              <a:t>www.csfs.colostate.edu</a:t>
            </a:r>
            <a:endParaRPr lang="en-US">
              <a:solidFill>
                <a:srgbClr val="000000"/>
              </a:solidFill>
            </a:endParaRPr>
          </a:p>
        </p:txBody>
      </p:sp>
      <p:sp>
        <p:nvSpPr>
          <p:cNvPr id="4107" name="Line 6"/>
          <p:cNvSpPr>
            <a:spLocks noChangeShapeType="1"/>
          </p:cNvSpPr>
          <p:nvPr/>
        </p:nvSpPr>
        <p:spPr bwMode="auto">
          <a:xfrm>
            <a:off x="1752600" y="2133600"/>
            <a:ext cx="5715000" cy="0"/>
          </a:xfrm>
          <a:prstGeom prst="line">
            <a:avLst/>
          </a:prstGeom>
          <a:noFill/>
          <a:ln w="31750">
            <a:solidFill>
              <a:srgbClr val="DDCE09"/>
            </a:solidFill>
            <a:round/>
            <a:headEnd/>
            <a:tailEnd/>
          </a:ln>
        </p:spPr>
        <p:txBody>
          <a:bodyPr/>
          <a:lstStyle/>
          <a:p>
            <a:pPr eaLnBrk="0" fontAlgn="base" hangingPunct="0">
              <a:spcBef>
                <a:spcPct val="0"/>
              </a:spcBef>
              <a:spcAft>
                <a:spcPct val="0"/>
              </a:spcAft>
            </a:pPr>
            <a:endParaRPr lang="en-US">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border1"/>
          <p:cNvPicPr>
            <a:picLocks noChangeAspect="1" noChangeArrowheads="1"/>
          </p:cNvPicPr>
          <p:nvPr/>
        </p:nvPicPr>
        <p:blipFill>
          <a:blip r:embed="rId3" cstate="print"/>
          <a:srcRect/>
          <a:stretch>
            <a:fillRect/>
          </a:stretch>
        </p:blipFill>
        <p:spPr bwMode="auto">
          <a:xfrm>
            <a:off x="0" y="0"/>
            <a:ext cx="9144000" cy="1500188"/>
          </a:xfrm>
          <a:prstGeom prst="rect">
            <a:avLst/>
          </a:prstGeom>
          <a:noFill/>
          <a:ln w="9525">
            <a:noFill/>
            <a:miter lim="800000"/>
            <a:headEnd/>
            <a:tailEnd/>
          </a:ln>
        </p:spPr>
      </p:pic>
      <p:sp>
        <p:nvSpPr>
          <p:cNvPr id="15363" name="Title 1"/>
          <p:cNvSpPr>
            <a:spLocks noGrp="1"/>
          </p:cNvSpPr>
          <p:nvPr>
            <p:ph type="title"/>
          </p:nvPr>
        </p:nvSpPr>
        <p:spPr>
          <a:xfrm>
            <a:off x="0" y="1295400"/>
            <a:ext cx="8229600" cy="1143000"/>
          </a:xfrm>
        </p:spPr>
        <p:txBody>
          <a:bodyPr/>
          <a:lstStyle/>
          <a:p>
            <a:pPr algn="l" eaLnBrk="1" hangingPunct="1"/>
            <a:r>
              <a:rPr lang="en-US" sz="2400" b="1" smtClean="0">
                <a:latin typeface="Calibri" pitchFamily="34" charset="0"/>
              </a:rPr>
              <a:t>Applying for a Grant </a:t>
            </a:r>
          </a:p>
        </p:txBody>
      </p:sp>
      <p:sp>
        <p:nvSpPr>
          <p:cNvPr id="15364" name="Content Placeholder 2"/>
          <p:cNvSpPr>
            <a:spLocks noGrp="1"/>
          </p:cNvSpPr>
          <p:nvPr>
            <p:ph idx="1"/>
          </p:nvPr>
        </p:nvSpPr>
        <p:spPr>
          <a:xfrm>
            <a:off x="381000" y="2286000"/>
            <a:ext cx="8305800" cy="4343400"/>
          </a:xfrm>
        </p:spPr>
        <p:txBody>
          <a:bodyPr/>
          <a:lstStyle/>
          <a:p>
            <a:pPr eaLnBrk="1" hangingPunct="1"/>
            <a:r>
              <a:rPr lang="en-US" sz="2200" dirty="0" smtClean="0"/>
              <a:t>Request for Proposal released </a:t>
            </a:r>
            <a:r>
              <a:rPr lang="en-US" sz="2200" b="1" dirty="0" smtClean="0"/>
              <a:t>January </a:t>
            </a:r>
            <a:endParaRPr lang="en-US" sz="2200" dirty="0" smtClean="0"/>
          </a:p>
          <a:p>
            <a:pPr eaLnBrk="1" hangingPunct="1"/>
            <a:r>
              <a:rPr lang="en-US" sz="2200" dirty="0" smtClean="0"/>
              <a:t>Prepare and submit proposal (approx 4-6 weeks) </a:t>
            </a:r>
            <a:r>
              <a:rPr lang="en-US" sz="2200" b="1" dirty="0" smtClean="0"/>
              <a:t>February </a:t>
            </a:r>
            <a:endParaRPr lang="en-US" sz="2200" dirty="0" smtClean="0"/>
          </a:p>
          <a:p>
            <a:pPr eaLnBrk="1" hangingPunct="1"/>
            <a:r>
              <a:rPr lang="en-US" sz="2200" dirty="0" smtClean="0"/>
              <a:t>District review first-initial screening (1-2 weeks)</a:t>
            </a:r>
          </a:p>
          <a:p>
            <a:pPr eaLnBrk="1" hangingPunct="1"/>
            <a:r>
              <a:rPr lang="en-US" sz="2200" dirty="0" smtClean="0"/>
              <a:t>State office screening (approx 2 weeks)</a:t>
            </a:r>
          </a:p>
          <a:p>
            <a:pPr eaLnBrk="1" hangingPunct="1"/>
            <a:r>
              <a:rPr lang="en-US" sz="2200" dirty="0" smtClean="0"/>
              <a:t>Advisory panel review (approx 4 weeks)</a:t>
            </a:r>
          </a:p>
          <a:p>
            <a:pPr eaLnBrk="1" hangingPunct="1"/>
            <a:r>
              <a:rPr lang="en-US" sz="2200" dirty="0" smtClean="0"/>
              <a:t>Advisory panel discussion (1 day)</a:t>
            </a:r>
          </a:p>
          <a:p>
            <a:pPr eaLnBrk="1" hangingPunct="1"/>
            <a:r>
              <a:rPr lang="en-US" sz="2200" dirty="0" smtClean="0"/>
              <a:t>Recommendations to the State Forester </a:t>
            </a:r>
          </a:p>
          <a:p>
            <a:pPr eaLnBrk="1" hangingPunct="1"/>
            <a:r>
              <a:rPr lang="en-US" sz="2200" dirty="0" smtClean="0"/>
              <a:t>Notifications</a:t>
            </a:r>
          </a:p>
          <a:p>
            <a:pPr lvl="1" eaLnBrk="1" hangingPunct="1"/>
            <a:r>
              <a:rPr lang="en-US" sz="1800" dirty="0" smtClean="0"/>
              <a:t>Scope of Work</a:t>
            </a:r>
          </a:p>
          <a:p>
            <a:pPr lvl="1" eaLnBrk="1" hangingPunct="1"/>
            <a:r>
              <a:rPr lang="en-US" sz="1800" dirty="0" smtClean="0"/>
              <a:t>Funding amount/matching expectations</a:t>
            </a:r>
          </a:p>
          <a:p>
            <a:pPr lvl="1" eaLnBrk="1" hangingPunct="1"/>
            <a:r>
              <a:rPr lang="en-US" sz="1800" dirty="0" smtClean="0"/>
              <a:t>Project deadlines</a:t>
            </a:r>
          </a:p>
          <a:p>
            <a:pPr eaLnBrk="1" hangingPunct="1"/>
            <a:endParaRPr lang="en-US" sz="2200" dirty="0" smtClean="0"/>
          </a:p>
          <a:p>
            <a:pPr eaLnBrk="1" hangingPunct="1"/>
            <a:endParaRPr lang="en-US" sz="2200" dirty="0" smtClean="0"/>
          </a:p>
        </p:txBody>
      </p:sp>
      <p:pic>
        <p:nvPicPr>
          <p:cNvPr id="9" name="Picture 4" descr="inset pic"/>
          <p:cNvPicPr>
            <a:picLocks noChangeAspect="1" noChangeArrowheads="1"/>
          </p:cNvPicPr>
          <p:nvPr/>
        </p:nvPicPr>
        <p:blipFill>
          <a:blip r:embed="rId4" cstate="print"/>
          <a:srcRect/>
          <a:stretch>
            <a:fillRect/>
          </a:stretch>
        </p:blipFill>
        <p:spPr bwMode="auto">
          <a:xfrm>
            <a:off x="292100" y="188913"/>
            <a:ext cx="1752600" cy="1144587"/>
          </a:xfrm>
          <a:prstGeom prst="rect">
            <a:avLst/>
          </a:prstGeom>
          <a:noFill/>
          <a:ln w="19050">
            <a:solidFill>
              <a:schemeClr val="accent5"/>
            </a:solidFill>
            <a:miter lim="800000"/>
            <a:headEnd/>
            <a:tailEnd/>
          </a:ln>
        </p:spPr>
      </p:pic>
      <p:sp>
        <p:nvSpPr>
          <p:cNvPr id="15366" name="Line 6"/>
          <p:cNvSpPr>
            <a:spLocks noChangeShapeType="1"/>
          </p:cNvSpPr>
          <p:nvPr/>
        </p:nvSpPr>
        <p:spPr bwMode="auto">
          <a:xfrm>
            <a:off x="0" y="1511300"/>
            <a:ext cx="9144000" cy="0"/>
          </a:xfrm>
          <a:prstGeom prst="line">
            <a:avLst/>
          </a:prstGeom>
          <a:noFill/>
          <a:ln w="57150">
            <a:solidFill>
              <a:srgbClr val="DDCE09"/>
            </a:solidFill>
            <a:round/>
            <a:headEnd/>
            <a:tailEnd/>
          </a:ln>
        </p:spPr>
        <p:txBody>
          <a:bodyPr/>
          <a:lstStyle/>
          <a:p>
            <a:pPr eaLnBrk="0" fontAlgn="base" hangingPunct="0">
              <a:spcBef>
                <a:spcPct val="0"/>
              </a:spcBef>
              <a:spcAft>
                <a:spcPct val="0"/>
              </a:spcAft>
            </a:pPr>
            <a:endParaRPr lang="en-US">
              <a:solidFill>
                <a:srgbClr val="000000"/>
              </a:solidFill>
            </a:endParaRPr>
          </a:p>
        </p:txBody>
      </p:sp>
      <p:sp>
        <p:nvSpPr>
          <p:cNvPr id="15367" name="Line 7"/>
          <p:cNvSpPr>
            <a:spLocks noChangeShapeType="1"/>
          </p:cNvSpPr>
          <p:nvPr/>
        </p:nvSpPr>
        <p:spPr bwMode="auto">
          <a:xfrm>
            <a:off x="0" y="0"/>
            <a:ext cx="9144000" cy="0"/>
          </a:xfrm>
          <a:prstGeom prst="line">
            <a:avLst/>
          </a:prstGeom>
          <a:noFill/>
          <a:ln w="101600">
            <a:solidFill>
              <a:srgbClr val="DDCE09"/>
            </a:solidFill>
            <a:round/>
            <a:headEnd/>
            <a:tailEnd/>
          </a:ln>
        </p:spPr>
        <p:txBody>
          <a:bodyPr/>
          <a:lstStyle/>
          <a:p>
            <a:pPr eaLnBrk="0" fontAlgn="base" hangingPunct="0">
              <a:spcBef>
                <a:spcPct val="0"/>
              </a:spcBef>
              <a:spcAft>
                <a:spcPct val="0"/>
              </a:spcAft>
            </a:pPr>
            <a:endParaRPr lang="en-US">
              <a:solidFill>
                <a:srgbClr val="000000"/>
              </a:solidFill>
            </a:endParaRPr>
          </a:p>
        </p:txBody>
      </p:sp>
      <p:pic>
        <p:nvPicPr>
          <p:cNvPr id="15368" name="Picture 8" descr="transparent green tree"/>
          <p:cNvPicPr>
            <a:picLocks noChangeAspect="1" noChangeArrowheads="1"/>
          </p:cNvPicPr>
          <p:nvPr/>
        </p:nvPicPr>
        <p:blipFill>
          <a:blip r:embed="rId5" cstate="print"/>
          <a:srcRect/>
          <a:stretch>
            <a:fillRect/>
          </a:stretch>
        </p:blipFill>
        <p:spPr bwMode="auto">
          <a:xfrm>
            <a:off x="8015288" y="5516563"/>
            <a:ext cx="968375" cy="1131887"/>
          </a:xfrm>
          <a:prstGeom prst="rect">
            <a:avLst/>
          </a:prstGeom>
          <a:noFill/>
          <a:ln w="9525">
            <a:noFill/>
            <a:miter lim="800000"/>
            <a:headEnd/>
            <a:tailEnd/>
          </a:ln>
        </p:spPr>
      </p:pic>
      <p:sp>
        <p:nvSpPr>
          <p:cNvPr id="15369" name="Line 6"/>
          <p:cNvSpPr>
            <a:spLocks noChangeShapeType="1"/>
          </p:cNvSpPr>
          <p:nvPr/>
        </p:nvSpPr>
        <p:spPr bwMode="auto">
          <a:xfrm>
            <a:off x="0" y="2133600"/>
            <a:ext cx="5715000" cy="0"/>
          </a:xfrm>
          <a:prstGeom prst="line">
            <a:avLst/>
          </a:prstGeom>
          <a:noFill/>
          <a:ln w="31750">
            <a:solidFill>
              <a:srgbClr val="DDCE09"/>
            </a:solidFill>
            <a:round/>
            <a:headEnd/>
            <a:tailEnd/>
          </a:ln>
        </p:spPr>
        <p:txBody>
          <a:bodyPr/>
          <a:lstStyle/>
          <a:p>
            <a:pPr eaLnBrk="0" fontAlgn="base" hangingPunct="0">
              <a:spcBef>
                <a:spcPct val="0"/>
              </a:spcBef>
              <a:spcAft>
                <a:spcPct val="0"/>
              </a:spcAft>
            </a:pPr>
            <a:endParaRPr lang="en-US">
              <a:solidFill>
                <a:srgbClr val="000000"/>
              </a:solidFill>
            </a:endParaRPr>
          </a:p>
        </p:txBody>
      </p:sp>
      <p:sp>
        <p:nvSpPr>
          <p:cNvPr id="15370" name="TextBox 11"/>
          <p:cNvSpPr txBox="1">
            <a:spLocks noChangeArrowheads="1"/>
          </p:cNvSpPr>
          <p:nvPr/>
        </p:nvSpPr>
        <p:spPr bwMode="auto">
          <a:xfrm>
            <a:off x="3429000" y="6324600"/>
            <a:ext cx="2667000" cy="369888"/>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a:solidFill>
                  <a:srgbClr val="0000CC"/>
                </a:solidFill>
              </a:rPr>
              <a:t>www.csfs.colostate.edu</a:t>
            </a:r>
            <a:endParaRPr lang="en-US">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border1"/>
          <p:cNvPicPr>
            <a:picLocks noChangeAspect="1" noChangeArrowheads="1"/>
          </p:cNvPicPr>
          <p:nvPr/>
        </p:nvPicPr>
        <p:blipFill>
          <a:blip r:embed="rId3" cstate="print"/>
          <a:srcRect/>
          <a:stretch>
            <a:fillRect/>
          </a:stretch>
        </p:blipFill>
        <p:spPr bwMode="auto">
          <a:xfrm>
            <a:off x="0" y="0"/>
            <a:ext cx="9144000" cy="1500188"/>
          </a:xfrm>
          <a:prstGeom prst="rect">
            <a:avLst/>
          </a:prstGeom>
          <a:noFill/>
          <a:ln w="9525">
            <a:noFill/>
            <a:miter lim="800000"/>
            <a:headEnd/>
            <a:tailEnd/>
          </a:ln>
        </p:spPr>
      </p:pic>
      <p:sp>
        <p:nvSpPr>
          <p:cNvPr id="28675" name="Title 1"/>
          <p:cNvSpPr>
            <a:spLocks noGrp="1"/>
          </p:cNvSpPr>
          <p:nvPr>
            <p:ph type="title"/>
          </p:nvPr>
        </p:nvSpPr>
        <p:spPr>
          <a:xfrm>
            <a:off x="0" y="1219200"/>
            <a:ext cx="8229600" cy="1143000"/>
          </a:xfrm>
        </p:spPr>
        <p:txBody>
          <a:bodyPr/>
          <a:lstStyle/>
          <a:p>
            <a:pPr algn="l" eaLnBrk="1" hangingPunct="1"/>
            <a:r>
              <a:rPr lang="en-US" sz="2400" b="1" smtClean="0">
                <a:latin typeface="Calibri" pitchFamily="34" charset="0"/>
              </a:rPr>
              <a:t>Questions, Comments, Concerns….</a:t>
            </a:r>
          </a:p>
        </p:txBody>
      </p:sp>
      <p:pic>
        <p:nvPicPr>
          <p:cNvPr id="11" name="Picture 4" descr="inset pic"/>
          <p:cNvPicPr>
            <a:picLocks noChangeAspect="1" noChangeArrowheads="1"/>
          </p:cNvPicPr>
          <p:nvPr/>
        </p:nvPicPr>
        <p:blipFill>
          <a:blip r:embed="rId4" cstate="print"/>
          <a:srcRect/>
          <a:stretch>
            <a:fillRect/>
          </a:stretch>
        </p:blipFill>
        <p:spPr bwMode="auto">
          <a:xfrm>
            <a:off x="292100" y="188913"/>
            <a:ext cx="1752600" cy="1144587"/>
          </a:xfrm>
          <a:prstGeom prst="rect">
            <a:avLst/>
          </a:prstGeom>
          <a:noFill/>
          <a:ln w="19050">
            <a:solidFill>
              <a:schemeClr val="accent5"/>
            </a:solidFill>
            <a:miter lim="800000"/>
            <a:headEnd/>
            <a:tailEnd/>
          </a:ln>
        </p:spPr>
      </p:pic>
      <p:sp>
        <p:nvSpPr>
          <p:cNvPr id="28677" name="Line 6"/>
          <p:cNvSpPr>
            <a:spLocks noChangeShapeType="1"/>
          </p:cNvSpPr>
          <p:nvPr/>
        </p:nvSpPr>
        <p:spPr bwMode="auto">
          <a:xfrm>
            <a:off x="0" y="1511300"/>
            <a:ext cx="9144000" cy="0"/>
          </a:xfrm>
          <a:prstGeom prst="line">
            <a:avLst/>
          </a:prstGeom>
          <a:noFill/>
          <a:ln w="57150">
            <a:solidFill>
              <a:srgbClr val="DDCE09"/>
            </a:solidFill>
            <a:round/>
            <a:headEnd/>
            <a:tailEnd/>
          </a:ln>
        </p:spPr>
        <p:txBody>
          <a:bodyPr/>
          <a:lstStyle/>
          <a:p>
            <a:pPr eaLnBrk="0" fontAlgn="base" hangingPunct="0">
              <a:spcBef>
                <a:spcPct val="0"/>
              </a:spcBef>
              <a:spcAft>
                <a:spcPct val="0"/>
              </a:spcAft>
            </a:pPr>
            <a:endParaRPr lang="en-US">
              <a:solidFill>
                <a:srgbClr val="000000"/>
              </a:solidFill>
            </a:endParaRPr>
          </a:p>
        </p:txBody>
      </p:sp>
      <p:sp>
        <p:nvSpPr>
          <p:cNvPr id="28678" name="Line 7"/>
          <p:cNvSpPr>
            <a:spLocks noChangeShapeType="1"/>
          </p:cNvSpPr>
          <p:nvPr/>
        </p:nvSpPr>
        <p:spPr bwMode="auto">
          <a:xfrm>
            <a:off x="0" y="0"/>
            <a:ext cx="9144000" cy="0"/>
          </a:xfrm>
          <a:prstGeom prst="line">
            <a:avLst/>
          </a:prstGeom>
          <a:noFill/>
          <a:ln w="101600">
            <a:solidFill>
              <a:srgbClr val="DDCE09"/>
            </a:solidFill>
            <a:round/>
            <a:headEnd/>
            <a:tailEnd/>
          </a:ln>
        </p:spPr>
        <p:txBody>
          <a:bodyPr/>
          <a:lstStyle/>
          <a:p>
            <a:pPr eaLnBrk="0" fontAlgn="base" hangingPunct="0">
              <a:spcBef>
                <a:spcPct val="0"/>
              </a:spcBef>
              <a:spcAft>
                <a:spcPct val="0"/>
              </a:spcAft>
            </a:pPr>
            <a:endParaRPr lang="en-US">
              <a:solidFill>
                <a:srgbClr val="000000"/>
              </a:solidFill>
            </a:endParaRPr>
          </a:p>
        </p:txBody>
      </p:sp>
      <p:sp>
        <p:nvSpPr>
          <p:cNvPr id="28679" name="Line 6"/>
          <p:cNvSpPr>
            <a:spLocks noChangeShapeType="1"/>
          </p:cNvSpPr>
          <p:nvPr/>
        </p:nvSpPr>
        <p:spPr bwMode="auto">
          <a:xfrm>
            <a:off x="0" y="2133600"/>
            <a:ext cx="5715000" cy="0"/>
          </a:xfrm>
          <a:prstGeom prst="line">
            <a:avLst/>
          </a:prstGeom>
          <a:noFill/>
          <a:ln w="31750">
            <a:solidFill>
              <a:srgbClr val="DDCE09"/>
            </a:solidFill>
            <a:round/>
            <a:headEnd/>
            <a:tailEnd/>
          </a:ln>
        </p:spPr>
        <p:txBody>
          <a:bodyPr/>
          <a:lstStyle/>
          <a:p>
            <a:pPr eaLnBrk="0" fontAlgn="base" hangingPunct="0">
              <a:spcBef>
                <a:spcPct val="0"/>
              </a:spcBef>
              <a:spcAft>
                <a:spcPct val="0"/>
              </a:spcAft>
            </a:pPr>
            <a:endParaRPr lang="en-US">
              <a:solidFill>
                <a:srgbClr val="000000"/>
              </a:solidFill>
            </a:endParaRPr>
          </a:p>
        </p:txBody>
      </p:sp>
      <p:pic>
        <p:nvPicPr>
          <p:cNvPr id="28681" name="Picture 3" descr="C:\Documents and Settings\nmarcus\Local Settings\Temporary Internet Files\Content.IE5\ODQJWWO5\MCDD00744_0000[1].wmf"/>
          <p:cNvPicPr>
            <a:picLocks noChangeAspect="1" noChangeArrowheads="1"/>
          </p:cNvPicPr>
          <p:nvPr/>
        </p:nvPicPr>
        <p:blipFill>
          <a:blip r:embed="rId5" cstate="print"/>
          <a:srcRect/>
          <a:stretch>
            <a:fillRect/>
          </a:stretch>
        </p:blipFill>
        <p:spPr bwMode="auto">
          <a:xfrm>
            <a:off x="3657600" y="2286000"/>
            <a:ext cx="3119438" cy="3231850"/>
          </a:xfrm>
          <a:prstGeom prst="rect">
            <a:avLst/>
          </a:prstGeom>
          <a:noFill/>
          <a:ln w="9525">
            <a:noFill/>
            <a:miter lim="800000"/>
            <a:headEnd/>
            <a:tailEnd/>
          </a:ln>
        </p:spPr>
      </p:pic>
      <p:pic>
        <p:nvPicPr>
          <p:cNvPr id="28682" name="Picture 4" descr="C:\Documents and Settings\nmarcus\Local Settings\Temporary Internet Files\Content.IE5\1EF1F423\MCj04419020000[1].wmf"/>
          <p:cNvPicPr>
            <a:picLocks noChangeAspect="1" noChangeArrowheads="1"/>
          </p:cNvPicPr>
          <p:nvPr/>
        </p:nvPicPr>
        <p:blipFill>
          <a:blip r:embed="rId6" cstate="print"/>
          <a:srcRect/>
          <a:stretch>
            <a:fillRect/>
          </a:stretch>
        </p:blipFill>
        <p:spPr bwMode="auto">
          <a:xfrm>
            <a:off x="381000" y="2362200"/>
            <a:ext cx="1749425" cy="2066925"/>
          </a:xfrm>
          <a:prstGeom prst="rect">
            <a:avLst/>
          </a:prstGeom>
          <a:noFill/>
          <a:ln w="9525">
            <a:noFill/>
            <a:miter lim="800000"/>
            <a:headEnd/>
            <a:tailEnd/>
          </a:ln>
        </p:spPr>
      </p:pic>
      <p:pic>
        <p:nvPicPr>
          <p:cNvPr id="28683" name="Picture 5" descr="C:\Documents and Settings\nmarcus\Local Settings\Temporary Internet Files\Content.IE5\JKE53UDN\MCj04419300000[1].wmf"/>
          <p:cNvPicPr>
            <a:picLocks noChangeAspect="1" noChangeArrowheads="1"/>
          </p:cNvPicPr>
          <p:nvPr/>
        </p:nvPicPr>
        <p:blipFill>
          <a:blip r:embed="rId7" cstate="print"/>
          <a:srcRect/>
          <a:stretch>
            <a:fillRect/>
          </a:stretch>
        </p:blipFill>
        <p:spPr bwMode="auto">
          <a:xfrm>
            <a:off x="6781800" y="4495800"/>
            <a:ext cx="1978025" cy="1908175"/>
          </a:xfrm>
          <a:prstGeom prst="rect">
            <a:avLst/>
          </a:prstGeom>
          <a:noFill/>
          <a:ln w="9525">
            <a:noFill/>
            <a:miter lim="800000"/>
            <a:headEnd/>
            <a:tailEnd/>
          </a:ln>
        </p:spPr>
      </p:pic>
      <p:sp>
        <p:nvSpPr>
          <p:cNvPr id="28684" name="TextBox 12"/>
          <p:cNvSpPr txBox="1">
            <a:spLocks noChangeArrowheads="1"/>
          </p:cNvSpPr>
          <p:nvPr/>
        </p:nvSpPr>
        <p:spPr bwMode="auto">
          <a:xfrm>
            <a:off x="3429000" y="6324600"/>
            <a:ext cx="2667000" cy="369888"/>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a:solidFill>
                  <a:srgbClr val="0000CC"/>
                </a:solidFill>
              </a:rPr>
              <a:t>www.csfs.colostate.edu</a:t>
            </a:r>
            <a:endParaRPr lang="en-US">
              <a:solidFill>
                <a:srgbClr val="000000"/>
              </a:solidFill>
            </a:endParaRPr>
          </a:p>
        </p:txBody>
      </p:sp>
      <p:sp>
        <p:nvSpPr>
          <p:cNvPr id="13" name="Content Placeholder 12"/>
          <p:cNvSpPr>
            <a:spLocks noGrp="1"/>
          </p:cNvSpPr>
          <p:nvPr>
            <p:ph idx="1"/>
          </p:nvPr>
        </p:nvSpPr>
        <p:spPr>
          <a:xfrm>
            <a:off x="228600" y="4724401"/>
            <a:ext cx="3581400" cy="1295400"/>
          </a:xfrm>
        </p:spPr>
        <p:txBody>
          <a:bodyPr/>
          <a:lstStyle/>
          <a:p>
            <a:pPr>
              <a:buNone/>
            </a:pPr>
            <a:r>
              <a:rPr lang="en-US" sz="2000" dirty="0" smtClean="0"/>
              <a:t>Naomi J. Marcus</a:t>
            </a:r>
          </a:p>
          <a:p>
            <a:pPr>
              <a:buNone/>
            </a:pPr>
            <a:r>
              <a:rPr lang="en-US" sz="2000" dirty="0" smtClean="0"/>
              <a:t>naomi.marcus@colostate.edu</a:t>
            </a:r>
          </a:p>
          <a:p>
            <a:pPr>
              <a:buNone/>
            </a:pPr>
            <a:r>
              <a:rPr lang="en-US" sz="2000" dirty="0" smtClean="0"/>
              <a:t>970-491-6303</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border1"/>
          <p:cNvPicPr>
            <a:picLocks noChangeAspect="1" noChangeArrowheads="1"/>
          </p:cNvPicPr>
          <p:nvPr/>
        </p:nvPicPr>
        <p:blipFill>
          <a:blip r:embed="rId3" cstate="print"/>
          <a:srcRect/>
          <a:stretch>
            <a:fillRect/>
          </a:stretch>
        </p:blipFill>
        <p:spPr bwMode="auto">
          <a:xfrm>
            <a:off x="0" y="0"/>
            <a:ext cx="9144000" cy="1500188"/>
          </a:xfrm>
          <a:prstGeom prst="rect">
            <a:avLst/>
          </a:prstGeom>
          <a:noFill/>
          <a:ln w="9525">
            <a:noFill/>
            <a:miter lim="800000"/>
            <a:headEnd/>
            <a:tailEnd/>
          </a:ln>
        </p:spPr>
      </p:pic>
      <p:sp>
        <p:nvSpPr>
          <p:cNvPr id="5123" name="Title 1"/>
          <p:cNvSpPr>
            <a:spLocks noGrp="1"/>
          </p:cNvSpPr>
          <p:nvPr>
            <p:ph type="title"/>
          </p:nvPr>
        </p:nvSpPr>
        <p:spPr>
          <a:xfrm>
            <a:off x="0" y="1219200"/>
            <a:ext cx="8229600" cy="1143000"/>
          </a:xfrm>
        </p:spPr>
        <p:txBody>
          <a:bodyPr/>
          <a:lstStyle/>
          <a:p>
            <a:pPr algn="l" eaLnBrk="1" hangingPunct="1"/>
            <a:r>
              <a:rPr lang="en-US" sz="2400" b="1" smtClean="0">
                <a:latin typeface="Calibri" pitchFamily="34" charset="0"/>
              </a:rPr>
              <a:t>For Funding Opportunities…</a:t>
            </a:r>
          </a:p>
        </p:txBody>
      </p:sp>
      <p:sp>
        <p:nvSpPr>
          <p:cNvPr id="5124" name="Content Placeholder 2"/>
          <p:cNvSpPr>
            <a:spLocks noGrp="1"/>
          </p:cNvSpPr>
          <p:nvPr>
            <p:ph idx="1"/>
          </p:nvPr>
        </p:nvSpPr>
        <p:spPr>
          <a:xfrm>
            <a:off x="152400" y="3048000"/>
            <a:ext cx="8839200" cy="3429000"/>
          </a:xfrm>
        </p:spPr>
        <p:txBody>
          <a:bodyPr/>
          <a:lstStyle/>
          <a:p>
            <a:pPr algn="ctr" eaLnBrk="1" hangingPunct="1">
              <a:buFontTx/>
              <a:buNone/>
            </a:pPr>
            <a:r>
              <a:rPr lang="en-US" sz="3000" dirty="0" smtClean="0"/>
              <a:t>Visit </a:t>
            </a:r>
            <a:r>
              <a:rPr lang="en-US" sz="3000" dirty="0" smtClean="0">
                <a:hlinkClick r:id="rId4"/>
              </a:rPr>
              <a:t>http://csfs.colostate.edu/pages/funding.html</a:t>
            </a:r>
            <a:endParaRPr lang="en-US" sz="2400" dirty="0" smtClean="0"/>
          </a:p>
          <a:p>
            <a:pPr algn="ctr" eaLnBrk="1" hangingPunct="1">
              <a:buFontTx/>
              <a:buNone/>
            </a:pPr>
            <a:endParaRPr lang="en-US" sz="800" dirty="0" smtClean="0"/>
          </a:p>
          <a:p>
            <a:pPr algn="ctr" eaLnBrk="1" hangingPunct="1">
              <a:buFontTx/>
              <a:buNone/>
            </a:pPr>
            <a:r>
              <a:rPr lang="en-US" sz="2400" dirty="0" smtClean="0"/>
              <a:t>Contact your local CSFS forester </a:t>
            </a:r>
            <a:r>
              <a:rPr lang="en-US" sz="2400" dirty="0" smtClean="0">
                <a:hlinkClick r:id="rId5"/>
              </a:rPr>
              <a:t>http://csfs.colostate.edu/pages/your-local-forester.html</a:t>
            </a:r>
            <a:endParaRPr lang="en-US" sz="2400" dirty="0" smtClean="0"/>
          </a:p>
          <a:p>
            <a:pPr eaLnBrk="1" hangingPunct="1">
              <a:buFontTx/>
              <a:buNone/>
            </a:pPr>
            <a:endParaRPr lang="en-US" sz="2400" dirty="0" smtClean="0"/>
          </a:p>
          <a:p>
            <a:pPr eaLnBrk="1" hangingPunct="1">
              <a:buFontTx/>
              <a:buNone/>
            </a:pPr>
            <a:r>
              <a:rPr lang="en-US" sz="2400" dirty="0" smtClean="0"/>
              <a:t>		</a:t>
            </a:r>
          </a:p>
        </p:txBody>
      </p:sp>
      <p:pic>
        <p:nvPicPr>
          <p:cNvPr id="11" name="Picture 4" descr="inset pic"/>
          <p:cNvPicPr>
            <a:picLocks noChangeAspect="1" noChangeArrowheads="1"/>
          </p:cNvPicPr>
          <p:nvPr/>
        </p:nvPicPr>
        <p:blipFill>
          <a:blip r:embed="rId6" cstate="print"/>
          <a:srcRect/>
          <a:stretch>
            <a:fillRect/>
          </a:stretch>
        </p:blipFill>
        <p:spPr bwMode="auto">
          <a:xfrm>
            <a:off x="292100" y="188913"/>
            <a:ext cx="1752600" cy="1144587"/>
          </a:xfrm>
          <a:prstGeom prst="rect">
            <a:avLst/>
          </a:prstGeom>
          <a:noFill/>
          <a:ln w="19050">
            <a:solidFill>
              <a:schemeClr val="accent5"/>
            </a:solidFill>
            <a:miter lim="800000"/>
            <a:headEnd/>
            <a:tailEnd/>
          </a:ln>
        </p:spPr>
      </p:pic>
      <p:sp>
        <p:nvSpPr>
          <p:cNvPr id="5126" name="Line 6"/>
          <p:cNvSpPr>
            <a:spLocks noChangeShapeType="1"/>
          </p:cNvSpPr>
          <p:nvPr/>
        </p:nvSpPr>
        <p:spPr bwMode="auto">
          <a:xfrm>
            <a:off x="0" y="1511300"/>
            <a:ext cx="9144000" cy="0"/>
          </a:xfrm>
          <a:prstGeom prst="line">
            <a:avLst/>
          </a:prstGeom>
          <a:noFill/>
          <a:ln w="57150">
            <a:solidFill>
              <a:srgbClr val="DDCE09"/>
            </a:solidFill>
            <a:round/>
            <a:headEnd/>
            <a:tailEnd/>
          </a:ln>
        </p:spPr>
        <p:txBody>
          <a:bodyPr/>
          <a:lstStyle/>
          <a:p>
            <a:pPr eaLnBrk="0" fontAlgn="base" hangingPunct="0">
              <a:spcBef>
                <a:spcPct val="0"/>
              </a:spcBef>
              <a:spcAft>
                <a:spcPct val="0"/>
              </a:spcAft>
            </a:pPr>
            <a:endParaRPr lang="en-US">
              <a:solidFill>
                <a:srgbClr val="000000"/>
              </a:solidFill>
            </a:endParaRPr>
          </a:p>
        </p:txBody>
      </p:sp>
      <p:sp>
        <p:nvSpPr>
          <p:cNvPr id="5127" name="Line 7"/>
          <p:cNvSpPr>
            <a:spLocks noChangeShapeType="1"/>
          </p:cNvSpPr>
          <p:nvPr/>
        </p:nvSpPr>
        <p:spPr bwMode="auto">
          <a:xfrm>
            <a:off x="0" y="0"/>
            <a:ext cx="9144000" cy="0"/>
          </a:xfrm>
          <a:prstGeom prst="line">
            <a:avLst/>
          </a:prstGeom>
          <a:noFill/>
          <a:ln w="101600">
            <a:solidFill>
              <a:srgbClr val="DDCE09"/>
            </a:solidFill>
            <a:round/>
            <a:headEnd/>
            <a:tailEnd/>
          </a:ln>
        </p:spPr>
        <p:txBody>
          <a:bodyPr/>
          <a:lstStyle/>
          <a:p>
            <a:pPr eaLnBrk="0" fontAlgn="base" hangingPunct="0">
              <a:spcBef>
                <a:spcPct val="0"/>
              </a:spcBef>
              <a:spcAft>
                <a:spcPct val="0"/>
              </a:spcAft>
            </a:pPr>
            <a:endParaRPr lang="en-US">
              <a:solidFill>
                <a:srgbClr val="000000"/>
              </a:solidFill>
            </a:endParaRPr>
          </a:p>
        </p:txBody>
      </p:sp>
      <p:sp>
        <p:nvSpPr>
          <p:cNvPr id="5128" name="Line 6"/>
          <p:cNvSpPr>
            <a:spLocks noChangeShapeType="1"/>
          </p:cNvSpPr>
          <p:nvPr/>
        </p:nvSpPr>
        <p:spPr bwMode="auto">
          <a:xfrm>
            <a:off x="0" y="2133600"/>
            <a:ext cx="5715000" cy="0"/>
          </a:xfrm>
          <a:prstGeom prst="line">
            <a:avLst/>
          </a:prstGeom>
          <a:noFill/>
          <a:ln w="31750">
            <a:solidFill>
              <a:srgbClr val="DDCE09"/>
            </a:solidFill>
            <a:round/>
            <a:headEnd/>
            <a:tailEnd/>
          </a:ln>
        </p:spPr>
        <p:txBody>
          <a:bodyPr/>
          <a:lstStyle/>
          <a:p>
            <a:pPr eaLnBrk="0" fontAlgn="base" hangingPunct="0">
              <a:spcBef>
                <a:spcPct val="0"/>
              </a:spcBef>
              <a:spcAft>
                <a:spcPct val="0"/>
              </a:spcAft>
            </a:pPr>
            <a:endParaRPr lang="en-US">
              <a:solidFill>
                <a:srgbClr val="000000"/>
              </a:solidFill>
            </a:endParaRPr>
          </a:p>
        </p:txBody>
      </p:sp>
      <p:sp>
        <p:nvSpPr>
          <p:cNvPr id="5129" name="TextBox 9"/>
          <p:cNvSpPr txBox="1">
            <a:spLocks noChangeArrowheads="1"/>
          </p:cNvSpPr>
          <p:nvPr/>
        </p:nvSpPr>
        <p:spPr bwMode="auto">
          <a:xfrm>
            <a:off x="3429000" y="6324600"/>
            <a:ext cx="2667000" cy="369888"/>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a:solidFill>
                  <a:srgbClr val="0000CC"/>
                </a:solidFill>
              </a:rPr>
              <a:t>www.csfs.colostate.edu</a:t>
            </a:r>
            <a:endParaRPr lang="en-US">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border1"/>
          <p:cNvPicPr>
            <a:picLocks noChangeAspect="1" noChangeArrowheads="1"/>
          </p:cNvPicPr>
          <p:nvPr/>
        </p:nvPicPr>
        <p:blipFill>
          <a:blip r:embed="rId3" cstate="print"/>
          <a:srcRect/>
          <a:stretch>
            <a:fillRect/>
          </a:stretch>
        </p:blipFill>
        <p:spPr bwMode="auto">
          <a:xfrm>
            <a:off x="0" y="0"/>
            <a:ext cx="9144000" cy="1500188"/>
          </a:xfrm>
          <a:prstGeom prst="rect">
            <a:avLst/>
          </a:prstGeom>
          <a:noFill/>
          <a:ln w="9525">
            <a:noFill/>
            <a:miter lim="800000"/>
            <a:headEnd/>
            <a:tailEnd/>
          </a:ln>
        </p:spPr>
      </p:pic>
      <p:pic>
        <p:nvPicPr>
          <p:cNvPr id="6147" name="Picture 4" descr="inset pic"/>
          <p:cNvPicPr>
            <a:picLocks noChangeAspect="1" noChangeArrowheads="1"/>
          </p:cNvPicPr>
          <p:nvPr/>
        </p:nvPicPr>
        <p:blipFill>
          <a:blip r:embed="rId4" cstate="print"/>
          <a:srcRect/>
          <a:stretch>
            <a:fillRect/>
          </a:stretch>
        </p:blipFill>
        <p:spPr bwMode="auto">
          <a:xfrm>
            <a:off x="292100" y="188913"/>
            <a:ext cx="1752600" cy="1144587"/>
          </a:xfrm>
          <a:prstGeom prst="rect">
            <a:avLst/>
          </a:prstGeom>
          <a:noFill/>
          <a:ln w="9525">
            <a:noFill/>
            <a:miter lim="800000"/>
            <a:headEnd/>
            <a:tailEnd/>
          </a:ln>
        </p:spPr>
      </p:pic>
      <p:sp>
        <p:nvSpPr>
          <p:cNvPr id="6148" name="Rectangle 5"/>
          <p:cNvSpPr>
            <a:spLocks noChangeArrowheads="1"/>
          </p:cNvSpPr>
          <p:nvPr/>
        </p:nvSpPr>
        <p:spPr bwMode="auto">
          <a:xfrm>
            <a:off x="279400" y="177800"/>
            <a:ext cx="1752600" cy="1143000"/>
          </a:xfrm>
          <a:prstGeom prst="rect">
            <a:avLst/>
          </a:prstGeom>
          <a:noFill/>
          <a:ln w="19050">
            <a:solidFill>
              <a:schemeClr val="accent1"/>
            </a:solidFill>
            <a:miter lim="800000"/>
            <a:headEnd/>
            <a:tailEnd/>
          </a:ln>
        </p:spPr>
        <p:txBody>
          <a:bodyPr wrap="none" anchor="ctr"/>
          <a:lstStyle/>
          <a:p>
            <a:pPr eaLnBrk="0" fontAlgn="base" hangingPunct="0">
              <a:spcBef>
                <a:spcPct val="0"/>
              </a:spcBef>
              <a:spcAft>
                <a:spcPct val="0"/>
              </a:spcAft>
            </a:pPr>
            <a:endParaRPr lang="en-US">
              <a:solidFill>
                <a:srgbClr val="000000"/>
              </a:solidFill>
            </a:endParaRPr>
          </a:p>
        </p:txBody>
      </p:sp>
      <p:sp>
        <p:nvSpPr>
          <p:cNvPr id="6149" name="Line 6"/>
          <p:cNvSpPr>
            <a:spLocks noChangeShapeType="1"/>
          </p:cNvSpPr>
          <p:nvPr/>
        </p:nvSpPr>
        <p:spPr bwMode="auto">
          <a:xfrm>
            <a:off x="0" y="1511300"/>
            <a:ext cx="9144000" cy="0"/>
          </a:xfrm>
          <a:prstGeom prst="line">
            <a:avLst/>
          </a:prstGeom>
          <a:noFill/>
          <a:ln w="57150">
            <a:solidFill>
              <a:srgbClr val="DDCE09"/>
            </a:solidFill>
            <a:round/>
            <a:headEnd/>
            <a:tailEnd/>
          </a:ln>
        </p:spPr>
        <p:txBody>
          <a:bodyPr/>
          <a:lstStyle/>
          <a:p>
            <a:pPr eaLnBrk="0" fontAlgn="base" hangingPunct="0">
              <a:spcBef>
                <a:spcPct val="0"/>
              </a:spcBef>
              <a:spcAft>
                <a:spcPct val="0"/>
              </a:spcAft>
            </a:pPr>
            <a:endParaRPr lang="en-US">
              <a:solidFill>
                <a:srgbClr val="000000"/>
              </a:solidFill>
            </a:endParaRPr>
          </a:p>
        </p:txBody>
      </p:sp>
      <p:sp>
        <p:nvSpPr>
          <p:cNvPr id="6150" name="Line 7"/>
          <p:cNvSpPr>
            <a:spLocks noChangeShapeType="1"/>
          </p:cNvSpPr>
          <p:nvPr/>
        </p:nvSpPr>
        <p:spPr bwMode="auto">
          <a:xfrm>
            <a:off x="0" y="0"/>
            <a:ext cx="9144000" cy="0"/>
          </a:xfrm>
          <a:prstGeom prst="line">
            <a:avLst/>
          </a:prstGeom>
          <a:noFill/>
          <a:ln w="101600">
            <a:solidFill>
              <a:srgbClr val="DDCE09"/>
            </a:solidFill>
            <a:round/>
            <a:headEnd/>
            <a:tailEnd/>
          </a:ln>
        </p:spPr>
        <p:txBody>
          <a:bodyPr/>
          <a:lstStyle/>
          <a:p>
            <a:pPr eaLnBrk="0" fontAlgn="base" hangingPunct="0">
              <a:spcBef>
                <a:spcPct val="0"/>
              </a:spcBef>
              <a:spcAft>
                <a:spcPct val="0"/>
              </a:spcAft>
            </a:pPr>
            <a:endParaRPr lang="en-US">
              <a:solidFill>
                <a:srgbClr val="000000"/>
              </a:solidFill>
            </a:endParaRPr>
          </a:p>
        </p:txBody>
      </p:sp>
      <p:pic>
        <p:nvPicPr>
          <p:cNvPr id="6151" name="Picture 8" descr="transparent green tree"/>
          <p:cNvPicPr>
            <a:picLocks noChangeAspect="1" noChangeArrowheads="1"/>
          </p:cNvPicPr>
          <p:nvPr/>
        </p:nvPicPr>
        <p:blipFill>
          <a:blip r:embed="rId5" cstate="print"/>
          <a:srcRect/>
          <a:stretch>
            <a:fillRect/>
          </a:stretch>
        </p:blipFill>
        <p:spPr bwMode="auto">
          <a:xfrm>
            <a:off x="8015288" y="5516563"/>
            <a:ext cx="968375" cy="1131887"/>
          </a:xfrm>
          <a:prstGeom prst="rect">
            <a:avLst/>
          </a:prstGeom>
          <a:noFill/>
          <a:ln w="9525">
            <a:noFill/>
            <a:miter lim="800000"/>
            <a:headEnd/>
            <a:tailEnd/>
          </a:ln>
        </p:spPr>
      </p:pic>
      <p:sp>
        <p:nvSpPr>
          <p:cNvPr id="6152" name="Rectangle 9"/>
          <p:cNvSpPr>
            <a:spLocks noGrp="1" noChangeArrowheads="1"/>
          </p:cNvSpPr>
          <p:nvPr>
            <p:ph type="title"/>
          </p:nvPr>
        </p:nvSpPr>
        <p:spPr>
          <a:xfrm>
            <a:off x="0" y="1600200"/>
            <a:ext cx="3733800" cy="457200"/>
          </a:xfrm>
        </p:spPr>
        <p:txBody>
          <a:bodyPr/>
          <a:lstStyle/>
          <a:p>
            <a:pPr algn="l" eaLnBrk="1" hangingPunct="1"/>
            <a:r>
              <a:rPr lang="en-US" sz="2400" b="1" dirty="0">
                <a:solidFill>
                  <a:schemeClr val="tx1"/>
                </a:solidFill>
                <a:latin typeface="Calibri" pitchFamily="34" charset="0"/>
              </a:rPr>
              <a:t>T</a:t>
            </a:r>
            <a:r>
              <a:rPr lang="en-US" sz="2400" b="1" dirty="0" smtClean="0">
                <a:solidFill>
                  <a:schemeClr val="tx1"/>
                </a:solidFill>
                <a:latin typeface="Calibri" pitchFamily="34" charset="0"/>
              </a:rPr>
              <a:t>he </a:t>
            </a:r>
            <a:r>
              <a:rPr lang="en-US" sz="2400" b="1" dirty="0" smtClean="0">
                <a:solidFill>
                  <a:schemeClr val="tx1"/>
                </a:solidFill>
                <a:latin typeface="Calibri" pitchFamily="34" charset="0"/>
              </a:rPr>
              <a:t>Program</a:t>
            </a:r>
          </a:p>
        </p:txBody>
      </p:sp>
      <p:sp>
        <p:nvSpPr>
          <p:cNvPr id="6153" name="Content Placeholder 10"/>
          <p:cNvSpPr>
            <a:spLocks noGrp="1"/>
          </p:cNvSpPr>
          <p:nvPr>
            <p:ph idx="1"/>
          </p:nvPr>
        </p:nvSpPr>
        <p:spPr>
          <a:xfrm>
            <a:off x="152400" y="2286000"/>
            <a:ext cx="3276600" cy="3840163"/>
          </a:xfrm>
        </p:spPr>
        <p:txBody>
          <a:bodyPr/>
          <a:lstStyle/>
          <a:p>
            <a:pPr marL="0" indent="0" algn="ctr" eaLnBrk="1" hangingPunct="1">
              <a:buNone/>
            </a:pPr>
            <a:r>
              <a:rPr lang="en-US" sz="2400" dirty="0" smtClean="0"/>
              <a:t>Demonstrate community-based approach of forest restoration</a:t>
            </a:r>
          </a:p>
          <a:p>
            <a:pPr algn="ctr" eaLnBrk="1" hangingPunct="1">
              <a:buFontTx/>
              <a:buNone/>
            </a:pPr>
            <a:endParaRPr lang="en-US" sz="2400" dirty="0" smtClean="0"/>
          </a:p>
          <a:p>
            <a:pPr algn="ctr" eaLnBrk="1" hangingPunct="1">
              <a:buFontTx/>
              <a:buNone/>
            </a:pPr>
            <a:endParaRPr lang="en-US" sz="2400" dirty="0"/>
          </a:p>
          <a:p>
            <a:pPr algn="ctr" eaLnBrk="1" hangingPunct="1">
              <a:buFontTx/>
              <a:buNone/>
            </a:pPr>
            <a:r>
              <a:rPr lang="en-US" sz="2400" dirty="0" smtClean="0"/>
              <a:t>Collaboration!</a:t>
            </a:r>
          </a:p>
          <a:p>
            <a:pPr eaLnBrk="1" hangingPunct="1"/>
            <a:endParaRPr lang="en-US" sz="2400" dirty="0" smtClean="0"/>
          </a:p>
        </p:txBody>
      </p:sp>
      <p:sp>
        <p:nvSpPr>
          <p:cNvPr id="6154" name="TextBox 11"/>
          <p:cNvSpPr txBox="1">
            <a:spLocks noChangeArrowheads="1"/>
          </p:cNvSpPr>
          <p:nvPr/>
        </p:nvSpPr>
        <p:spPr bwMode="auto">
          <a:xfrm>
            <a:off x="3429000" y="6324600"/>
            <a:ext cx="2667000" cy="369888"/>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a:solidFill>
                  <a:srgbClr val="0000CC"/>
                </a:solidFill>
              </a:rPr>
              <a:t>www.csfs.colostate.edu</a:t>
            </a:r>
            <a:endParaRPr lang="en-US">
              <a:solidFill>
                <a:srgbClr val="000000"/>
              </a:solidFill>
            </a:endParaRPr>
          </a:p>
        </p:txBody>
      </p:sp>
      <p:sp>
        <p:nvSpPr>
          <p:cNvPr id="6155" name="Line 6"/>
          <p:cNvSpPr>
            <a:spLocks noChangeShapeType="1"/>
          </p:cNvSpPr>
          <p:nvPr/>
        </p:nvSpPr>
        <p:spPr bwMode="auto">
          <a:xfrm>
            <a:off x="0" y="2133600"/>
            <a:ext cx="5715000" cy="0"/>
          </a:xfrm>
          <a:prstGeom prst="line">
            <a:avLst/>
          </a:prstGeom>
          <a:noFill/>
          <a:ln w="31750">
            <a:solidFill>
              <a:srgbClr val="DDCE09"/>
            </a:solidFill>
            <a:round/>
            <a:headEnd/>
            <a:tailEnd/>
          </a:ln>
        </p:spPr>
        <p:txBody>
          <a:bodyPr/>
          <a:lstStyle/>
          <a:p>
            <a:pPr eaLnBrk="0" fontAlgn="base" hangingPunct="0">
              <a:spcBef>
                <a:spcPct val="0"/>
              </a:spcBef>
              <a:spcAft>
                <a:spcPct val="0"/>
              </a:spcAft>
            </a:pPr>
            <a:endParaRPr lang="en-US">
              <a:solidFill>
                <a:srgbClr val="000000"/>
              </a:solidFill>
            </a:endParaRPr>
          </a:p>
        </p:txBody>
      </p:sp>
      <p:pic>
        <p:nvPicPr>
          <p:cNvPr id="6156" name="Picture 11" descr="Photo 7 to N from rock outcrop off Westridge after.jpg"/>
          <p:cNvPicPr>
            <a:picLocks noChangeAspect="1"/>
          </p:cNvPicPr>
          <p:nvPr/>
        </p:nvPicPr>
        <p:blipFill>
          <a:blip r:embed="rId6" cstate="print"/>
          <a:srcRect/>
          <a:stretch>
            <a:fillRect/>
          </a:stretch>
        </p:blipFill>
        <p:spPr bwMode="auto">
          <a:xfrm>
            <a:off x="3276600" y="2286000"/>
            <a:ext cx="3975100" cy="2987675"/>
          </a:xfrm>
          <a:prstGeom prst="rect">
            <a:avLst/>
          </a:prstGeom>
          <a:noFill/>
          <a:ln w="9525">
            <a:noFill/>
            <a:miter lim="800000"/>
            <a:headEnd/>
            <a:tailEnd/>
          </a:ln>
        </p:spPr>
      </p:pic>
      <p:sp>
        <p:nvSpPr>
          <p:cNvPr id="13" name="Content Placeholder 10"/>
          <p:cNvSpPr txBox="1">
            <a:spLocks/>
          </p:cNvSpPr>
          <p:nvPr/>
        </p:nvSpPr>
        <p:spPr bwMode="auto">
          <a:xfrm>
            <a:off x="7251701" y="2261316"/>
            <a:ext cx="1892300" cy="31488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FontTx/>
              <a:buNone/>
            </a:pPr>
            <a:r>
              <a:rPr lang="en-US" sz="2400" kern="0" dirty="0" smtClean="0"/>
              <a:t>HB07-1130</a:t>
            </a:r>
          </a:p>
          <a:p>
            <a:pPr algn="ctr" eaLnBrk="1" hangingPunct="1">
              <a:buFontTx/>
              <a:buNone/>
            </a:pPr>
            <a:endParaRPr lang="en-US" sz="2400" kern="0" dirty="0" smtClean="0"/>
          </a:p>
          <a:p>
            <a:pPr algn="ctr" eaLnBrk="1" hangingPunct="1">
              <a:buFontTx/>
              <a:buNone/>
            </a:pPr>
            <a:r>
              <a:rPr lang="en-US" sz="2400" kern="0" dirty="0" smtClean="0"/>
              <a:t>SB08-071</a:t>
            </a:r>
          </a:p>
          <a:p>
            <a:pPr algn="ctr" eaLnBrk="1" hangingPunct="1">
              <a:buFontTx/>
              <a:buNone/>
            </a:pPr>
            <a:endParaRPr lang="en-US" sz="2400" kern="0" dirty="0"/>
          </a:p>
          <a:p>
            <a:pPr algn="ctr" eaLnBrk="1" hangingPunct="1">
              <a:buFontTx/>
              <a:buNone/>
            </a:pPr>
            <a:r>
              <a:rPr lang="en-US" sz="2400" kern="0" dirty="0" smtClean="0"/>
              <a:t>HB09-1199</a:t>
            </a:r>
          </a:p>
          <a:p>
            <a:pPr algn="ctr" eaLnBrk="1" hangingPunct="1">
              <a:buFontTx/>
              <a:buNone/>
            </a:pPr>
            <a:endParaRPr lang="en-US" sz="2400" kern="0" dirty="0"/>
          </a:p>
          <a:p>
            <a:pPr algn="ctr" eaLnBrk="1" hangingPunct="1">
              <a:buFontTx/>
              <a:buNone/>
            </a:pPr>
            <a:r>
              <a:rPr lang="en-US" sz="2400" kern="0" dirty="0" smtClean="0"/>
              <a:t>HB12-1032</a:t>
            </a:r>
          </a:p>
          <a:p>
            <a:pPr eaLnBrk="1" hangingPunct="1"/>
            <a:endParaRPr lang="en-US" sz="2400" kern="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border1"/>
          <p:cNvPicPr>
            <a:picLocks noChangeAspect="1" noChangeArrowheads="1"/>
          </p:cNvPicPr>
          <p:nvPr/>
        </p:nvPicPr>
        <p:blipFill>
          <a:blip r:embed="rId3" cstate="print"/>
          <a:srcRect/>
          <a:stretch>
            <a:fillRect/>
          </a:stretch>
        </p:blipFill>
        <p:spPr bwMode="auto">
          <a:xfrm>
            <a:off x="0" y="0"/>
            <a:ext cx="9144000" cy="1500188"/>
          </a:xfrm>
          <a:prstGeom prst="rect">
            <a:avLst/>
          </a:prstGeom>
          <a:noFill/>
          <a:ln w="9525">
            <a:noFill/>
            <a:miter lim="800000"/>
            <a:headEnd/>
            <a:tailEnd/>
          </a:ln>
        </p:spPr>
      </p:pic>
      <p:pic>
        <p:nvPicPr>
          <p:cNvPr id="9219" name="Picture 4" descr="inset pic"/>
          <p:cNvPicPr>
            <a:picLocks noChangeAspect="1" noChangeArrowheads="1"/>
          </p:cNvPicPr>
          <p:nvPr/>
        </p:nvPicPr>
        <p:blipFill>
          <a:blip r:embed="rId4" cstate="print"/>
          <a:srcRect/>
          <a:stretch>
            <a:fillRect/>
          </a:stretch>
        </p:blipFill>
        <p:spPr bwMode="auto">
          <a:xfrm>
            <a:off x="292100" y="188913"/>
            <a:ext cx="1752600" cy="1144587"/>
          </a:xfrm>
          <a:prstGeom prst="rect">
            <a:avLst/>
          </a:prstGeom>
          <a:noFill/>
          <a:ln w="9525">
            <a:noFill/>
            <a:miter lim="800000"/>
            <a:headEnd/>
            <a:tailEnd/>
          </a:ln>
        </p:spPr>
      </p:pic>
      <p:sp>
        <p:nvSpPr>
          <p:cNvPr id="9220" name="Rectangle 5"/>
          <p:cNvSpPr>
            <a:spLocks noChangeArrowheads="1"/>
          </p:cNvSpPr>
          <p:nvPr/>
        </p:nvSpPr>
        <p:spPr bwMode="auto">
          <a:xfrm>
            <a:off x="279400" y="177800"/>
            <a:ext cx="1752600" cy="1143000"/>
          </a:xfrm>
          <a:prstGeom prst="rect">
            <a:avLst/>
          </a:prstGeom>
          <a:noFill/>
          <a:ln w="19050">
            <a:solidFill>
              <a:schemeClr val="accent1"/>
            </a:solidFill>
            <a:miter lim="800000"/>
            <a:headEnd/>
            <a:tailEnd/>
          </a:ln>
        </p:spPr>
        <p:txBody>
          <a:bodyPr wrap="none" anchor="ctr"/>
          <a:lstStyle/>
          <a:p>
            <a:pPr eaLnBrk="0" fontAlgn="base" hangingPunct="0">
              <a:spcBef>
                <a:spcPct val="0"/>
              </a:spcBef>
              <a:spcAft>
                <a:spcPct val="0"/>
              </a:spcAft>
            </a:pPr>
            <a:endParaRPr lang="en-US">
              <a:solidFill>
                <a:srgbClr val="000000"/>
              </a:solidFill>
            </a:endParaRPr>
          </a:p>
        </p:txBody>
      </p:sp>
      <p:sp>
        <p:nvSpPr>
          <p:cNvPr id="9221" name="Line 6"/>
          <p:cNvSpPr>
            <a:spLocks noChangeShapeType="1"/>
          </p:cNvSpPr>
          <p:nvPr/>
        </p:nvSpPr>
        <p:spPr bwMode="auto">
          <a:xfrm>
            <a:off x="0" y="1511300"/>
            <a:ext cx="9144000" cy="0"/>
          </a:xfrm>
          <a:prstGeom prst="line">
            <a:avLst/>
          </a:prstGeom>
          <a:noFill/>
          <a:ln w="57150">
            <a:solidFill>
              <a:srgbClr val="DDCE09"/>
            </a:solidFill>
            <a:round/>
            <a:headEnd/>
            <a:tailEnd/>
          </a:ln>
        </p:spPr>
        <p:txBody>
          <a:bodyPr/>
          <a:lstStyle/>
          <a:p>
            <a:pPr eaLnBrk="0" fontAlgn="base" hangingPunct="0">
              <a:spcBef>
                <a:spcPct val="0"/>
              </a:spcBef>
              <a:spcAft>
                <a:spcPct val="0"/>
              </a:spcAft>
            </a:pPr>
            <a:endParaRPr lang="en-US">
              <a:solidFill>
                <a:srgbClr val="000000"/>
              </a:solidFill>
            </a:endParaRPr>
          </a:p>
        </p:txBody>
      </p:sp>
      <p:sp>
        <p:nvSpPr>
          <p:cNvPr id="9222" name="Line 7"/>
          <p:cNvSpPr>
            <a:spLocks noChangeShapeType="1"/>
          </p:cNvSpPr>
          <p:nvPr/>
        </p:nvSpPr>
        <p:spPr bwMode="auto">
          <a:xfrm>
            <a:off x="0" y="0"/>
            <a:ext cx="9144000" cy="0"/>
          </a:xfrm>
          <a:prstGeom prst="line">
            <a:avLst/>
          </a:prstGeom>
          <a:noFill/>
          <a:ln w="101600">
            <a:solidFill>
              <a:srgbClr val="DDCE09"/>
            </a:solidFill>
            <a:round/>
            <a:headEnd/>
            <a:tailEnd/>
          </a:ln>
        </p:spPr>
        <p:txBody>
          <a:bodyPr/>
          <a:lstStyle/>
          <a:p>
            <a:pPr eaLnBrk="0" fontAlgn="base" hangingPunct="0">
              <a:spcBef>
                <a:spcPct val="0"/>
              </a:spcBef>
              <a:spcAft>
                <a:spcPct val="0"/>
              </a:spcAft>
            </a:pPr>
            <a:endParaRPr lang="en-US">
              <a:solidFill>
                <a:srgbClr val="000000"/>
              </a:solidFill>
            </a:endParaRPr>
          </a:p>
        </p:txBody>
      </p:sp>
      <p:pic>
        <p:nvPicPr>
          <p:cNvPr id="9223" name="Picture 8" descr="transparent green tree"/>
          <p:cNvPicPr>
            <a:picLocks noChangeAspect="1" noChangeArrowheads="1"/>
          </p:cNvPicPr>
          <p:nvPr/>
        </p:nvPicPr>
        <p:blipFill>
          <a:blip r:embed="rId5" cstate="print"/>
          <a:srcRect/>
          <a:stretch>
            <a:fillRect/>
          </a:stretch>
        </p:blipFill>
        <p:spPr bwMode="auto">
          <a:xfrm>
            <a:off x="8015288" y="5516563"/>
            <a:ext cx="968375" cy="1131887"/>
          </a:xfrm>
          <a:prstGeom prst="rect">
            <a:avLst/>
          </a:prstGeom>
          <a:noFill/>
          <a:ln w="9525">
            <a:noFill/>
            <a:miter lim="800000"/>
            <a:headEnd/>
            <a:tailEnd/>
          </a:ln>
        </p:spPr>
      </p:pic>
      <p:sp>
        <p:nvSpPr>
          <p:cNvPr id="9224" name="Rectangle 9"/>
          <p:cNvSpPr>
            <a:spLocks noGrp="1" noChangeArrowheads="1"/>
          </p:cNvSpPr>
          <p:nvPr>
            <p:ph type="title"/>
          </p:nvPr>
        </p:nvSpPr>
        <p:spPr>
          <a:xfrm>
            <a:off x="0" y="1600200"/>
            <a:ext cx="3733800" cy="457200"/>
          </a:xfrm>
        </p:spPr>
        <p:txBody>
          <a:bodyPr/>
          <a:lstStyle/>
          <a:p>
            <a:pPr algn="l" eaLnBrk="1" hangingPunct="1"/>
            <a:r>
              <a:rPr lang="en-US" sz="2400" b="1" smtClean="0">
                <a:solidFill>
                  <a:schemeClr val="tx1"/>
                </a:solidFill>
                <a:latin typeface="Calibri" pitchFamily="34" charset="0"/>
              </a:rPr>
              <a:t>Criteria</a:t>
            </a:r>
          </a:p>
        </p:txBody>
      </p:sp>
      <p:sp>
        <p:nvSpPr>
          <p:cNvPr id="9225" name="Content Placeholder 10"/>
          <p:cNvSpPr>
            <a:spLocks noGrp="1"/>
          </p:cNvSpPr>
          <p:nvPr>
            <p:ph idx="1"/>
          </p:nvPr>
        </p:nvSpPr>
        <p:spPr>
          <a:xfrm>
            <a:off x="457200" y="2286000"/>
            <a:ext cx="8229600" cy="3840163"/>
          </a:xfrm>
        </p:spPr>
        <p:txBody>
          <a:bodyPr/>
          <a:lstStyle/>
          <a:p>
            <a:pPr eaLnBrk="1" hangingPunct="1"/>
            <a:r>
              <a:rPr lang="en-US" sz="2400" dirty="0" smtClean="0"/>
              <a:t>Basic eligibility</a:t>
            </a:r>
          </a:p>
          <a:p>
            <a:pPr lvl="1" eaLnBrk="1" hangingPunct="1"/>
            <a:r>
              <a:rPr lang="en-US" sz="2000" dirty="0" smtClean="0"/>
              <a:t>60/40</a:t>
            </a:r>
          </a:p>
          <a:p>
            <a:pPr lvl="1" eaLnBrk="1" hangingPunct="1"/>
            <a:r>
              <a:rPr lang="en-US" sz="2000" dirty="0" smtClean="0"/>
              <a:t>Location</a:t>
            </a:r>
          </a:p>
          <a:p>
            <a:pPr lvl="1" eaLnBrk="1" hangingPunct="1"/>
            <a:r>
              <a:rPr lang="en-US" sz="2000" dirty="0" smtClean="0"/>
              <a:t>CWPP</a:t>
            </a:r>
          </a:p>
          <a:p>
            <a:pPr eaLnBrk="1" hangingPunct="1"/>
            <a:r>
              <a:rPr lang="en-US" sz="2400" dirty="0" smtClean="0"/>
              <a:t>Forest </a:t>
            </a:r>
            <a:r>
              <a:rPr lang="en-US" sz="2400" dirty="0" smtClean="0"/>
              <a:t>Action Plan</a:t>
            </a:r>
          </a:p>
          <a:p>
            <a:pPr eaLnBrk="1" hangingPunct="1"/>
            <a:r>
              <a:rPr lang="en-US" sz="2400" dirty="0" smtClean="0"/>
              <a:t>Colorado Youth Corps</a:t>
            </a:r>
          </a:p>
          <a:p>
            <a:pPr eaLnBrk="1" hangingPunct="1"/>
            <a:r>
              <a:rPr lang="en-US" sz="2400" dirty="0" smtClean="0"/>
              <a:t>Water Resource Protection</a:t>
            </a:r>
          </a:p>
          <a:p>
            <a:pPr lvl="1" eaLnBrk="1" hangingPunct="1"/>
            <a:r>
              <a:rPr lang="en-US" sz="2000" dirty="0" smtClean="0"/>
              <a:t>Multiple objectives</a:t>
            </a:r>
          </a:p>
          <a:p>
            <a:pPr eaLnBrk="1" hangingPunct="1"/>
            <a:r>
              <a:rPr lang="en-US" sz="2400" dirty="0" smtClean="0"/>
              <a:t>Be specific!</a:t>
            </a:r>
          </a:p>
          <a:p>
            <a:pPr eaLnBrk="1" hangingPunct="1"/>
            <a:endParaRPr lang="en-US" sz="2400" dirty="0" smtClean="0"/>
          </a:p>
        </p:txBody>
      </p:sp>
      <p:sp>
        <p:nvSpPr>
          <p:cNvPr id="9226" name="TextBox 11"/>
          <p:cNvSpPr txBox="1">
            <a:spLocks noChangeArrowheads="1"/>
          </p:cNvSpPr>
          <p:nvPr/>
        </p:nvSpPr>
        <p:spPr bwMode="auto">
          <a:xfrm>
            <a:off x="3429000" y="6324600"/>
            <a:ext cx="2667000" cy="369888"/>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a:solidFill>
                  <a:srgbClr val="0000CC"/>
                </a:solidFill>
              </a:rPr>
              <a:t>www.csfs.colostate.edu</a:t>
            </a:r>
            <a:endParaRPr lang="en-US">
              <a:solidFill>
                <a:srgbClr val="000000"/>
              </a:solidFill>
            </a:endParaRPr>
          </a:p>
        </p:txBody>
      </p:sp>
      <p:sp>
        <p:nvSpPr>
          <p:cNvPr id="9227" name="Line 6"/>
          <p:cNvSpPr>
            <a:spLocks noChangeShapeType="1"/>
          </p:cNvSpPr>
          <p:nvPr/>
        </p:nvSpPr>
        <p:spPr bwMode="auto">
          <a:xfrm>
            <a:off x="0" y="2133600"/>
            <a:ext cx="5715000" cy="0"/>
          </a:xfrm>
          <a:prstGeom prst="line">
            <a:avLst/>
          </a:prstGeom>
          <a:noFill/>
          <a:ln w="31750">
            <a:solidFill>
              <a:srgbClr val="DDCE09"/>
            </a:solidFill>
            <a:round/>
            <a:headEnd/>
            <a:tailEnd/>
          </a:ln>
        </p:spPr>
        <p:txBody>
          <a:bodyPr/>
          <a:lstStyle/>
          <a:p>
            <a:pPr eaLnBrk="0" fontAlgn="base" hangingPunct="0">
              <a:spcBef>
                <a:spcPct val="0"/>
              </a:spcBef>
              <a:spcAft>
                <a:spcPct val="0"/>
              </a:spcAft>
            </a:pPr>
            <a:endParaRPr lang="en-US">
              <a:solidFill>
                <a:srgbClr val="000000"/>
              </a:solidFill>
            </a:endParaRPr>
          </a:p>
        </p:txBody>
      </p:sp>
      <p:pic>
        <p:nvPicPr>
          <p:cNvPr id="9228" name="Picture 3"/>
          <p:cNvPicPr>
            <a:picLocks noChangeAspect="1"/>
          </p:cNvPicPr>
          <p:nvPr/>
        </p:nvPicPr>
        <p:blipFill>
          <a:blip r:embed="rId6" cstate="print"/>
          <a:srcRect/>
          <a:stretch>
            <a:fillRect/>
          </a:stretch>
        </p:blipFill>
        <p:spPr bwMode="auto">
          <a:xfrm rot="-1427557">
            <a:off x="6727825" y="1795463"/>
            <a:ext cx="1846263" cy="2389187"/>
          </a:xfrm>
          <a:prstGeom prst="rect">
            <a:avLst/>
          </a:prstGeom>
          <a:noFill/>
          <a:ln w="9525">
            <a:noFill/>
            <a:miter lim="800000"/>
            <a:headEnd/>
            <a:tailEnd/>
          </a:ln>
        </p:spPr>
      </p:pic>
      <p:pic>
        <p:nvPicPr>
          <p:cNvPr id="9229" name="Picture 2"/>
          <p:cNvPicPr>
            <a:picLocks noChangeAspect="1"/>
          </p:cNvPicPr>
          <p:nvPr/>
        </p:nvPicPr>
        <p:blipFill>
          <a:blip r:embed="rId7" cstate="print"/>
          <a:srcRect/>
          <a:stretch>
            <a:fillRect/>
          </a:stretch>
        </p:blipFill>
        <p:spPr bwMode="auto">
          <a:xfrm rot="817981">
            <a:off x="5437188" y="3689350"/>
            <a:ext cx="1851025" cy="239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533400" y="1676400"/>
            <a:ext cx="8610600" cy="4953000"/>
          </a:xfrm>
        </p:spPr>
        <p:txBody>
          <a:bodyPr/>
          <a:lstStyle/>
          <a:p>
            <a:pPr algn="ctr">
              <a:buFontTx/>
              <a:buNone/>
            </a:pPr>
            <a:r>
              <a:rPr lang="en-US" dirty="0" smtClean="0"/>
              <a:t>Accomplishments</a:t>
            </a:r>
          </a:p>
          <a:p>
            <a:pPr algn="ctr">
              <a:buFontTx/>
              <a:buNone/>
            </a:pPr>
            <a:endParaRPr lang="en-US" dirty="0" smtClean="0"/>
          </a:p>
          <a:p>
            <a:pPr algn="ctr">
              <a:buFontTx/>
              <a:buNone/>
            </a:pPr>
            <a:endParaRPr lang="en-US" dirty="0" smtClean="0"/>
          </a:p>
          <a:p>
            <a:pPr algn="ctr">
              <a:buFontTx/>
              <a:buNone/>
            </a:pPr>
            <a:endParaRPr lang="en-US" dirty="0" smtClean="0"/>
          </a:p>
          <a:p>
            <a:pPr algn="ctr">
              <a:buFontTx/>
              <a:buNone/>
            </a:pPr>
            <a:endParaRPr lang="en-US" dirty="0" smtClean="0"/>
          </a:p>
          <a:p>
            <a:pPr algn="ctr">
              <a:buFontTx/>
              <a:buNone/>
            </a:pPr>
            <a:endParaRPr lang="en-US" sz="1000" dirty="0" smtClean="0"/>
          </a:p>
          <a:p>
            <a:pPr algn="ctr">
              <a:buFontTx/>
              <a:buNone/>
            </a:pPr>
            <a:r>
              <a:rPr lang="en-US" sz="2400" dirty="0" smtClean="0"/>
              <a:t>Anticipate HB09-1199 R3 </a:t>
            </a:r>
            <a:r>
              <a:rPr lang="en-US" sz="2000" dirty="0" smtClean="0"/>
              <a:t>(17 projects): Awarded $815,365; </a:t>
            </a:r>
          </a:p>
          <a:p>
            <a:pPr algn="ctr">
              <a:buFontTx/>
              <a:buNone/>
            </a:pPr>
            <a:r>
              <a:rPr lang="en-US" sz="2000" dirty="0" smtClean="0"/>
              <a:t>Leverage $853,442; 1205 acres</a:t>
            </a:r>
          </a:p>
          <a:p>
            <a:pPr algn="ctr">
              <a:buFontTx/>
              <a:buNone/>
            </a:pPr>
            <a:r>
              <a:rPr lang="en-US" sz="2400" dirty="0"/>
              <a:t>Anticipate </a:t>
            </a:r>
            <a:r>
              <a:rPr lang="en-US" sz="2400" dirty="0" smtClean="0"/>
              <a:t>HB12-1032 R1 </a:t>
            </a:r>
            <a:r>
              <a:rPr lang="en-US" sz="2000" dirty="0" smtClean="0"/>
              <a:t>(</a:t>
            </a:r>
            <a:r>
              <a:rPr lang="en-US" sz="2000" dirty="0" smtClean="0"/>
              <a:t>15 </a:t>
            </a:r>
            <a:r>
              <a:rPr lang="en-US" sz="2000" dirty="0" smtClean="0"/>
              <a:t>projects</a:t>
            </a:r>
            <a:r>
              <a:rPr lang="en-US" sz="2000" dirty="0"/>
              <a:t>): Awarded </a:t>
            </a:r>
            <a:r>
              <a:rPr lang="en-US" sz="2000" dirty="0" smtClean="0"/>
              <a:t>$973,089; </a:t>
            </a:r>
            <a:endParaRPr lang="en-US" sz="2000" dirty="0"/>
          </a:p>
          <a:p>
            <a:pPr algn="ctr">
              <a:buFontTx/>
              <a:buNone/>
            </a:pPr>
            <a:r>
              <a:rPr lang="en-US" sz="2000" dirty="0"/>
              <a:t>Leverage </a:t>
            </a:r>
            <a:r>
              <a:rPr lang="en-US" sz="2000" dirty="0" smtClean="0"/>
              <a:t>$1,476,947; 2057 acres</a:t>
            </a:r>
            <a:endParaRPr lang="en-US" sz="2000" dirty="0"/>
          </a:p>
          <a:p>
            <a:pPr algn="ctr">
              <a:buFontTx/>
              <a:buNone/>
            </a:pPr>
            <a:endParaRPr lang="en-US" sz="2400" dirty="0" smtClean="0"/>
          </a:p>
        </p:txBody>
      </p:sp>
      <p:graphicFrame>
        <p:nvGraphicFramePr>
          <p:cNvPr id="4" name="Table 3"/>
          <p:cNvGraphicFramePr>
            <a:graphicFrameLocks noGrp="1"/>
          </p:cNvGraphicFramePr>
          <p:nvPr>
            <p:extLst>
              <p:ext uri="{D42A27DB-BD31-4B8C-83A1-F6EECF244321}">
                <p14:modId xmlns:p14="http://schemas.microsoft.com/office/powerpoint/2010/main" val="2428558612"/>
              </p:ext>
            </p:extLst>
          </p:nvPr>
        </p:nvGraphicFramePr>
        <p:xfrm>
          <a:off x="838200" y="2362200"/>
          <a:ext cx="7583488" cy="2327276"/>
        </p:xfrm>
        <a:graphic>
          <a:graphicData uri="http://schemas.openxmlformats.org/drawingml/2006/table">
            <a:tbl>
              <a:tblPr>
                <a:tableStyleId>{5C22544A-7EE6-4342-B048-85BDC9FD1C3A}</a:tableStyleId>
              </a:tblPr>
              <a:tblGrid>
                <a:gridCol w="1390403"/>
                <a:gridCol w="1347402"/>
                <a:gridCol w="1320109"/>
                <a:gridCol w="1181954"/>
                <a:gridCol w="1236313"/>
                <a:gridCol w="1107307"/>
              </a:tblGrid>
              <a:tr h="725020">
                <a:tc>
                  <a:txBody>
                    <a:bodyPr/>
                    <a:lstStyle/>
                    <a:p>
                      <a:pPr algn="ctr" fontAlgn="b"/>
                      <a:r>
                        <a:rPr lang="en-US" sz="1800" b="1" u="none" strike="noStrike" dirty="0">
                          <a:effectLst/>
                        </a:rPr>
                        <a:t>Legislation</a:t>
                      </a:r>
                      <a:endParaRPr lang="en-US" sz="1800" b="1" i="0" u="none" strike="noStrike" dirty="0">
                        <a:solidFill>
                          <a:srgbClr val="000000"/>
                        </a:solidFill>
                        <a:effectLst/>
                        <a:latin typeface="Calibri"/>
                      </a:endParaRPr>
                    </a:p>
                  </a:txBody>
                  <a:tcPr marL="9526" marR="9526" marT="9524" marB="0" anchor="b"/>
                </a:tc>
                <a:tc>
                  <a:txBody>
                    <a:bodyPr/>
                    <a:lstStyle/>
                    <a:p>
                      <a:pPr algn="ctr" fontAlgn="b"/>
                      <a:r>
                        <a:rPr lang="en-US" sz="1800" b="1" u="none" strike="noStrike" dirty="0">
                          <a:effectLst/>
                        </a:rPr>
                        <a:t>Projects Awarded</a:t>
                      </a:r>
                      <a:endParaRPr lang="en-US" sz="1800" b="1" i="0" u="none" strike="noStrike" dirty="0">
                        <a:solidFill>
                          <a:srgbClr val="000000"/>
                        </a:solidFill>
                        <a:effectLst/>
                        <a:latin typeface="Calibri"/>
                      </a:endParaRPr>
                    </a:p>
                  </a:txBody>
                  <a:tcPr marL="9526" marR="9526" marT="9524" marB="0" anchor="b"/>
                </a:tc>
                <a:tc>
                  <a:txBody>
                    <a:bodyPr/>
                    <a:lstStyle/>
                    <a:p>
                      <a:pPr algn="ctr" fontAlgn="b"/>
                      <a:r>
                        <a:rPr lang="en-US" sz="1800" b="1" u="none" strike="noStrike" dirty="0" smtClean="0">
                          <a:effectLst/>
                        </a:rPr>
                        <a:t>Funds</a:t>
                      </a:r>
                      <a:r>
                        <a:rPr lang="en-US" sz="1800" b="1" u="none" strike="noStrike" baseline="0" dirty="0" smtClean="0">
                          <a:effectLst/>
                        </a:rPr>
                        <a:t> Granted</a:t>
                      </a:r>
                      <a:endParaRPr lang="en-US" sz="1800" b="1" i="0" u="none" strike="noStrike" dirty="0">
                        <a:solidFill>
                          <a:srgbClr val="000000"/>
                        </a:solidFill>
                        <a:effectLst/>
                        <a:latin typeface="Calibri"/>
                      </a:endParaRPr>
                    </a:p>
                  </a:txBody>
                  <a:tcPr marL="9526" marR="9526" marT="9524" marB="0" anchor="b"/>
                </a:tc>
                <a:tc>
                  <a:txBody>
                    <a:bodyPr/>
                    <a:lstStyle/>
                    <a:p>
                      <a:pPr algn="ctr" fontAlgn="b"/>
                      <a:r>
                        <a:rPr lang="en-US" sz="1800" b="1" u="none" strike="noStrike" dirty="0" smtClean="0">
                          <a:effectLst/>
                        </a:rPr>
                        <a:t>Funds</a:t>
                      </a:r>
                    </a:p>
                    <a:p>
                      <a:pPr algn="ctr" fontAlgn="b"/>
                      <a:r>
                        <a:rPr lang="en-US" sz="1800" b="1" u="none" strike="noStrike" dirty="0" smtClean="0">
                          <a:effectLst/>
                        </a:rPr>
                        <a:t>Leveraged</a:t>
                      </a:r>
                      <a:endParaRPr lang="en-US" sz="1800" b="1" i="0" u="none" strike="noStrike" dirty="0">
                        <a:solidFill>
                          <a:srgbClr val="000000"/>
                        </a:solidFill>
                        <a:effectLst/>
                        <a:latin typeface="Calibri"/>
                      </a:endParaRPr>
                    </a:p>
                  </a:txBody>
                  <a:tcPr marL="9526" marR="9526" marT="9524" marB="0" anchor="b"/>
                </a:tc>
                <a:tc>
                  <a:txBody>
                    <a:bodyPr/>
                    <a:lstStyle/>
                    <a:p>
                      <a:pPr algn="ctr" fontAlgn="b"/>
                      <a:r>
                        <a:rPr lang="en-US" sz="1800" b="1" u="none" strike="noStrike" dirty="0">
                          <a:effectLst/>
                        </a:rPr>
                        <a:t>Counties Engaged</a:t>
                      </a:r>
                      <a:endParaRPr lang="en-US" sz="1800" b="1" i="0" u="none" strike="noStrike" dirty="0">
                        <a:solidFill>
                          <a:srgbClr val="000000"/>
                        </a:solidFill>
                        <a:effectLst/>
                        <a:latin typeface="Calibri"/>
                      </a:endParaRPr>
                    </a:p>
                  </a:txBody>
                  <a:tcPr marL="9526" marR="9526" marT="9524" marB="0" anchor="b"/>
                </a:tc>
                <a:tc>
                  <a:txBody>
                    <a:bodyPr/>
                    <a:lstStyle/>
                    <a:p>
                      <a:pPr algn="ctr" fontAlgn="b"/>
                      <a:r>
                        <a:rPr lang="en-US" sz="1800" b="1" u="none" strike="noStrike" dirty="0">
                          <a:effectLst/>
                        </a:rPr>
                        <a:t>Acres Treated</a:t>
                      </a:r>
                      <a:endParaRPr lang="en-US" sz="1800" b="1" i="0" u="none" strike="noStrike" dirty="0">
                        <a:solidFill>
                          <a:srgbClr val="000000"/>
                        </a:solidFill>
                        <a:effectLst/>
                        <a:latin typeface="Calibri"/>
                      </a:endParaRPr>
                    </a:p>
                  </a:txBody>
                  <a:tcPr marL="9526" marR="9526" marT="9524" marB="0" anchor="b"/>
                </a:tc>
              </a:tr>
              <a:tr h="400564">
                <a:tc>
                  <a:txBody>
                    <a:bodyPr/>
                    <a:lstStyle/>
                    <a:p>
                      <a:pPr algn="l" fontAlgn="b"/>
                      <a:r>
                        <a:rPr lang="en-US" sz="1600" u="none" strike="noStrike">
                          <a:effectLst/>
                        </a:rPr>
                        <a:t>HB07-1130</a:t>
                      </a:r>
                      <a:endParaRPr lang="en-US" sz="1600" b="0" i="0" u="none" strike="noStrike">
                        <a:solidFill>
                          <a:srgbClr val="000000"/>
                        </a:solidFill>
                        <a:effectLst/>
                        <a:latin typeface="Calibri"/>
                      </a:endParaRPr>
                    </a:p>
                  </a:txBody>
                  <a:tcPr marL="9526" marR="9526" marT="9524" marB="0" anchor="b"/>
                </a:tc>
                <a:tc>
                  <a:txBody>
                    <a:bodyPr/>
                    <a:lstStyle/>
                    <a:p>
                      <a:pPr algn="ctr" fontAlgn="b"/>
                      <a:r>
                        <a:rPr lang="en-US" sz="1600" u="none" strike="noStrike">
                          <a:effectLst/>
                        </a:rPr>
                        <a:t>12</a:t>
                      </a:r>
                      <a:endParaRPr lang="en-US" sz="1600" b="0" i="0" u="none" strike="noStrike">
                        <a:solidFill>
                          <a:srgbClr val="000000"/>
                        </a:solidFill>
                        <a:effectLst/>
                        <a:latin typeface="Calibri"/>
                      </a:endParaRPr>
                    </a:p>
                  </a:txBody>
                  <a:tcPr marL="9526" marR="9526" marT="9524" marB="0" anchor="b"/>
                </a:tc>
                <a:tc>
                  <a:txBody>
                    <a:bodyPr/>
                    <a:lstStyle/>
                    <a:p>
                      <a:pPr algn="ctr" fontAlgn="b"/>
                      <a:r>
                        <a:rPr lang="en-US" sz="1600" u="none" strike="noStrike">
                          <a:effectLst/>
                        </a:rPr>
                        <a:t>$977,345</a:t>
                      </a:r>
                      <a:endParaRPr lang="en-US" sz="1600" b="0" i="0" u="none" strike="noStrike">
                        <a:solidFill>
                          <a:srgbClr val="000000"/>
                        </a:solidFill>
                        <a:effectLst/>
                        <a:latin typeface="Calibri"/>
                      </a:endParaRPr>
                    </a:p>
                  </a:txBody>
                  <a:tcPr marL="9526" marR="9526" marT="9524" marB="0" anchor="b"/>
                </a:tc>
                <a:tc>
                  <a:txBody>
                    <a:bodyPr/>
                    <a:lstStyle/>
                    <a:p>
                      <a:pPr algn="ctr" fontAlgn="b"/>
                      <a:r>
                        <a:rPr lang="en-US" sz="1600" u="none" strike="noStrike" dirty="0">
                          <a:effectLst/>
                        </a:rPr>
                        <a:t>$1,355,004</a:t>
                      </a:r>
                      <a:endParaRPr lang="en-US" sz="1600" b="0" i="0" u="none" strike="noStrike" dirty="0">
                        <a:solidFill>
                          <a:srgbClr val="000000"/>
                        </a:solidFill>
                        <a:effectLst/>
                        <a:latin typeface="Calibri"/>
                      </a:endParaRPr>
                    </a:p>
                  </a:txBody>
                  <a:tcPr marL="9526" marR="9526" marT="9524" marB="0" anchor="b"/>
                </a:tc>
                <a:tc>
                  <a:txBody>
                    <a:bodyPr/>
                    <a:lstStyle/>
                    <a:p>
                      <a:pPr algn="ctr" fontAlgn="b"/>
                      <a:r>
                        <a:rPr lang="en-US" sz="1600" u="none" strike="noStrike" dirty="0">
                          <a:effectLst/>
                        </a:rPr>
                        <a:t>11</a:t>
                      </a:r>
                      <a:endParaRPr lang="en-US" sz="1600" b="0" i="0" u="none" strike="noStrike" dirty="0">
                        <a:solidFill>
                          <a:srgbClr val="000000"/>
                        </a:solidFill>
                        <a:effectLst/>
                        <a:latin typeface="Calibri"/>
                      </a:endParaRPr>
                    </a:p>
                  </a:txBody>
                  <a:tcPr marL="9526" marR="9526" marT="9524" marB="0" anchor="b"/>
                </a:tc>
                <a:tc>
                  <a:txBody>
                    <a:bodyPr/>
                    <a:lstStyle/>
                    <a:p>
                      <a:pPr algn="ctr" fontAlgn="b"/>
                      <a:r>
                        <a:rPr lang="en-US" sz="1600" u="none" strike="noStrike">
                          <a:effectLst/>
                        </a:rPr>
                        <a:t>3115</a:t>
                      </a:r>
                      <a:endParaRPr lang="en-US" sz="1600" b="0" i="0" u="none" strike="noStrike">
                        <a:solidFill>
                          <a:srgbClr val="000000"/>
                        </a:solidFill>
                        <a:effectLst/>
                        <a:latin typeface="Calibri"/>
                      </a:endParaRPr>
                    </a:p>
                  </a:txBody>
                  <a:tcPr marL="9526" marR="9526" marT="9524" marB="0" anchor="b"/>
                </a:tc>
              </a:tr>
              <a:tr h="400564">
                <a:tc>
                  <a:txBody>
                    <a:bodyPr/>
                    <a:lstStyle/>
                    <a:p>
                      <a:pPr algn="l" fontAlgn="b"/>
                      <a:r>
                        <a:rPr lang="en-US" sz="1600" u="none" strike="noStrike">
                          <a:effectLst/>
                        </a:rPr>
                        <a:t>SB08-071</a:t>
                      </a:r>
                      <a:endParaRPr lang="en-US" sz="1600" b="0" i="0" u="none" strike="noStrike">
                        <a:solidFill>
                          <a:srgbClr val="000000"/>
                        </a:solidFill>
                        <a:effectLst/>
                        <a:latin typeface="Calibri"/>
                      </a:endParaRPr>
                    </a:p>
                  </a:txBody>
                  <a:tcPr marL="9526" marR="9526" marT="9524" marB="0" anchor="b"/>
                </a:tc>
                <a:tc>
                  <a:txBody>
                    <a:bodyPr/>
                    <a:lstStyle/>
                    <a:p>
                      <a:pPr algn="ctr" fontAlgn="b"/>
                      <a:r>
                        <a:rPr lang="en-US" sz="1600" u="none" strike="noStrike">
                          <a:effectLst/>
                        </a:rPr>
                        <a:t>28</a:t>
                      </a:r>
                      <a:endParaRPr lang="en-US" sz="1600" b="0" i="0" u="none" strike="noStrike">
                        <a:solidFill>
                          <a:srgbClr val="000000"/>
                        </a:solidFill>
                        <a:effectLst/>
                        <a:latin typeface="Calibri"/>
                      </a:endParaRPr>
                    </a:p>
                  </a:txBody>
                  <a:tcPr marL="9526" marR="9526" marT="9524" marB="0" anchor="b"/>
                </a:tc>
                <a:tc>
                  <a:txBody>
                    <a:bodyPr/>
                    <a:lstStyle/>
                    <a:p>
                      <a:pPr algn="ctr" fontAlgn="b"/>
                      <a:r>
                        <a:rPr lang="en-US" sz="1600" u="none" strike="noStrike" dirty="0">
                          <a:effectLst/>
                        </a:rPr>
                        <a:t>$1,800,000</a:t>
                      </a:r>
                      <a:endParaRPr lang="en-US" sz="1600" b="0" i="0" u="none" strike="noStrike" dirty="0">
                        <a:solidFill>
                          <a:srgbClr val="000000"/>
                        </a:solidFill>
                        <a:effectLst/>
                        <a:latin typeface="Calibri"/>
                      </a:endParaRPr>
                    </a:p>
                  </a:txBody>
                  <a:tcPr marL="9526" marR="9526" marT="9524" marB="0" anchor="b"/>
                </a:tc>
                <a:tc>
                  <a:txBody>
                    <a:bodyPr/>
                    <a:lstStyle/>
                    <a:p>
                      <a:pPr algn="ctr" fontAlgn="b"/>
                      <a:r>
                        <a:rPr lang="en-US" sz="1600" u="none" strike="noStrike">
                          <a:effectLst/>
                        </a:rPr>
                        <a:t>$3,500,000</a:t>
                      </a:r>
                      <a:endParaRPr lang="en-US" sz="1600" b="0" i="0" u="none" strike="noStrike">
                        <a:solidFill>
                          <a:srgbClr val="000000"/>
                        </a:solidFill>
                        <a:effectLst/>
                        <a:latin typeface="Calibri"/>
                      </a:endParaRPr>
                    </a:p>
                  </a:txBody>
                  <a:tcPr marL="9526" marR="9526" marT="9524" marB="0" anchor="b"/>
                </a:tc>
                <a:tc>
                  <a:txBody>
                    <a:bodyPr/>
                    <a:lstStyle/>
                    <a:p>
                      <a:pPr algn="ctr" fontAlgn="b"/>
                      <a:r>
                        <a:rPr lang="en-US" sz="1600" u="none" strike="noStrike" dirty="0">
                          <a:effectLst/>
                        </a:rPr>
                        <a:t>13</a:t>
                      </a:r>
                      <a:endParaRPr lang="en-US" sz="1600" b="0" i="0" u="none" strike="noStrike" dirty="0">
                        <a:solidFill>
                          <a:srgbClr val="000000"/>
                        </a:solidFill>
                        <a:effectLst/>
                        <a:latin typeface="Calibri"/>
                      </a:endParaRPr>
                    </a:p>
                  </a:txBody>
                  <a:tcPr marL="9526" marR="9526" marT="9524" marB="0" anchor="b"/>
                </a:tc>
                <a:tc>
                  <a:txBody>
                    <a:bodyPr/>
                    <a:lstStyle/>
                    <a:p>
                      <a:pPr algn="ctr" fontAlgn="b"/>
                      <a:r>
                        <a:rPr lang="en-US" sz="1600" u="none" strike="noStrike" dirty="0">
                          <a:effectLst/>
                        </a:rPr>
                        <a:t>6000</a:t>
                      </a:r>
                      <a:endParaRPr lang="en-US" sz="1600" b="0" i="0" u="none" strike="noStrike" dirty="0">
                        <a:solidFill>
                          <a:srgbClr val="000000"/>
                        </a:solidFill>
                        <a:effectLst/>
                        <a:latin typeface="Calibri"/>
                      </a:endParaRPr>
                    </a:p>
                  </a:txBody>
                  <a:tcPr marL="9526" marR="9526" marT="9524" marB="0" anchor="b"/>
                </a:tc>
              </a:tr>
              <a:tr h="400564">
                <a:tc>
                  <a:txBody>
                    <a:bodyPr/>
                    <a:lstStyle/>
                    <a:p>
                      <a:pPr algn="l" fontAlgn="b"/>
                      <a:r>
                        <a:rPr lang="en-US" sz="1600" u="none" strike="noStrike">
                          <a:effectLst/>
                        </a:rPr>
                        <a:t>HB09-1199 R1</a:t>
                      </a:r>
                      <a:endParaRPr lang="en-US" sz="1600" b="0" i="0" u="none" strike="noStrike">
                        <a:solidFill>
                          <a:srgbClr val="000000"/>
                        </a:solidFill>
                        <a:effectLst/>
                        <a:latin typeface="Calibri"/>
                      </a:endParaRPr>
                    </a:p>
                  </a:txBody>
                  <a:tcPr marL="9526" marR="9526" marT="9524" marB="0" anchor="b"/>
                </a:tc>
                <a:tc>
                  <a:txBody>
                    <a:bodyPr/>
                    <a:lstStyle/>
                    <a:p>
                      <a:pPr algn="ctr" fontAlgn="b"/>
                      <a:r>
                        <a:rPr lang="en-US" sz="1600" u="none" strike="noStrike">
                          <a:effectLst/>
                        </a:rPr>
                        <a:t>17</a:t>
                      </a:r>
                      <a:endParaRPr lang="en-US" sz="1600" b="0" i="0" u="none" strike="noStrike">
                        <a:solidFill>
                          <a:srgbClr val="000000"/>
                        </a:solidFill>
                        <a:effectLst/>
                        <a:latin typeface="Calibri"/>
                      </a:endParaRPr>
                    </a:p>
                  </a:txBody>
                  <a:tcPr marL="9526" marR="9526" marT="9524" marB="0" anchor="b"/>
                </a:tc>
                <a:tc>
                  <a:txBody>
                    <a:bodyPr/>
                    <a:lstStyle/>
                    <a:p>
                      <a:pPr algn="ctr" fontAlgn="b"/>
                      <a:r>
                        <a:rPr lang="en-US" sz="1600" u="none" strike="noStrike">
                          <a:effectLst/>
                        </a:rPr>
                        <a:t>$970,000</a:t>
                      </a:r>
                      <a:endParaRPr lang="en-US" sz="1600" b="0" i="0" u="none" strike="noStrike">
                        <a:solidFill>
                          <a:srgbClr val="000000"/>
                        </a:solidFill>
                        <a:effectLst/>
                        <a:latin typeface="Calibri"/>
                      </a:endParaRPr>
                    </a:p>
                  </a:txBody>
                  <a:tcPr marL="9526" marR="9526" marT="9524" marB="0" anchor="b"/>
                </a:tc>
                <a:tc>
                  <a:txBody>
                    <a:bodyPr/>
                    <a:lstStyle/>
                    <a:p>
                      <a:pPr algn="ctr" fontAlgn="b"/>
                      <a:r>
                        <a:rPr lang="en-US" sz="1600" u="none" strike="noStrike">
                          <a:effectLst/>
                        </a:rPr>
                        <a:t>$2,000,000</a:t>
                      </a:r>
                      <a:endParaRPr lang="en-US" sz="1600" b="0" i="0" u="none" strike="noStrike">
                        <a:solidFill>
                          <a:srgbClr val="000000"/>
                        </a:solidFill>
                        <a:effectLst/>
                        <a:latin typeface="Calibri"/>
                      </a:endParaRPr>
                    </a:p>
                  </a:txBody>
                  <a:tcPr marL="9526" marR="9526" marT="9524" marB="0" anchor="b"/>
                </a:tc>
                <a:tc>
                  <a:txBody>
                    <a:bodyPr/>
                    <a:lstStyle/>
                    <a:p>
                      <a:pPr algn="ctr" fontAlgn="b"/>
                      <a:r>
                        <a:rPr lang="en-US" sz="1600" u="none" strike="noStrike">
                          <a:effectLst/>
                        </a:rPr>
                        <a:t>13</a:t>
                      </a:r>
                      <a:endParaRPr lang="en-US" sz="1600" b="0" i="0" u="none" strike="noStrike">
                        <a:solidFill>
                          <a:srgbClr val="000000"/>
                        </a:solidFill>
                        <a:effectLst/>
                        <a:latin typeface="Calibri"/>
                      </a:endParaRPr>
                    </a:p>
                  </a:txBody>
                  <a:tcPr marL="9526" marR="9526" marT="9524" marB="0" anchor="b"/>
                </a:tc>
                <a:tc>
                  <a:txBody>
                    <a:bodyPr/>
                    <a:lstStyle/>
                    <a:p>
                      <a:pPr algn="ctr" fontAlgn="b"/>
                      <a:r>
                        <a:rPr lang="en-US" sz="1600" u="none" strike="noStrike" dirty="0">
                          <a:effectLst/>
                        </a:rPr>
                        <a:t>1500</a:t>
                      </a:r>
                      <a:endParaRPr lang="en-US" sz="1600" b="0" i="0" u="none" strike="noStrike" dirty="0">
                        <a:solidFill>
                          <a:srgbClr val="000000"/>
                        </a:solidFill>
                        <a:effectLst/>
                        <a:latin typeface="Calibri"/>
                      </a:endParaRPr>
                    </a:p>
                  </a:txBody>
                  <a:tcPr marL="9526" marR="9526" marT="9524" marB="0" anchor="b"/>
                </a:tc>
              </a:tr>
              <a:tr h="400564">
                <a:tc>
                  <a:txBody>
                    <a:bodyPr/>
                    <a:lstStyle/>
                    <a:p>
                      <a:pPr algn="l" fontAlgn="b"/>
                      <a:r>
                        <a:rPr lang="en-US" sz="1600" u="none" strike="noStrike">
                          <a:effectLst/>
                        </a:rPr>
                        <a:t>HB09-1199 R2</a:t>
                      </a:r>
                      <a:endParaRPr lang="en-US" sz="1600" b="0" i="0" u="none" strike="noStrike">
                        <a:solidFill>
                          <a:srgbClr val="000000"/>
                        </a:solidFill>
                        <a:effectLst/>
                        <a:latin typeface="Calibri"/>
                      </a:endParaRPr>
                    </a:p>
                  </a:txBody>
                  <a:tcPr marL="9526" marR="9526" marT="9524" marB="0" anchor="b"/>
                </a:tc>
                <a:tc>
                  <a:txBody>
                    <a:bodyPr/>
                    <a:lstStyle/>
                    <a:p>
                      <a:pPr algn="ctr" fontAlgn="b"/>
                      <a:r>
                        <a:rPr lang="en-US" sz="1600" u="none" strike="noStrike">
                          <a:effectLst/>
                        </a:rPr>
                        <a:t>12</a:t>
                      </a:r>
                      <a:endParaRPr lang="en-US" sz="1600" b="0" i="0" u="none" strike="noStrike">
                        <a:solidFill>
                          <a:srgbClr val="000000"/>
                        </a:solidFill>
                        <a:effectLst/>
                        <a:latin typeface="Calibri"/>
                      </a:endParaRPr>
                    </a:p>
                  </a:txBody>
                  <a:tcPr marL="9526" marR="9526" marT="9524" marB="0" anchor="b"/>
                </a:tc>
                <a:tc>
                  <a:txBody>
                    <a:bodyPr/>
                    <a:lstStyle/>
                    <a:p>
                      <a:pPr algn="ctr" fontAlgn="b"/>
                      <a:r>
                        <a:rPr lang="en-US" sz="1600" u="none" strike="noStrike">
                          <a:effectLst/>
                        </a:rPr>
                        <a:t>$1,132,825</a:t>
                      </a:r>
                      <a:endParaRPr lang="en-US" sz="1600" b="0" i="0" u="none" strike="noStrike">
                        <a:solidFill>
                          <a:srgbClr val="000000"/>
                        </a:solidFill>
                        <a:effectLst/>
                        <a:latin typeface="Calibri"/>
                      </a:endParaRPr>
                    </a:p>
                  </a:txBody>
                  <a:tcPr marL="9526" marR="9526" marT="9524" marB="0" anchor="b"/>
                </a:tc>
                <a:tc>
                  <a:txBody>
                    <a:bodyPr/>
                    <a:lstStyle/>
                    <a:p>
                      <a:pPr algn="ctr" fontAlgn="b"/>
                      <a:r>
                        <a:rPr lang="en-US" sz="1600" u="none" strike="noStrike" dirty="0">
                          <a:effectLst/>
                        </a:rPr>
                        <a:t>$1,188,629</a:t>
                      </a:r>
                      <a:endParaRPr lang="en-US" sz="1600" b="0" i="0" u="none" strike="noStrike" dirty="0">
                        <a:solidFill>
                          <a:srgbClr val="000000"/>
                        </a:solidFill>
                        <a:effectLst/>
                        <a:latin typeface="Calibri"/>
                      </a:endParaRPr>
                    </a:p>
                  </a:txBody>
                  <a:tcPr marL="9526" marR="9526" marT="9524" marB="0" anchor="b"/>
                </a:tc>
                <a:tc>
                  <a:txBody>
                    <a:bodyPr/>
                    <a:lstStyle/>
                    <a:p>
                      <a:pPr algn="ctr" fontAlgn="b"/>
                      <a:r>
                        <a:rPr lang="en-US" sz="1600" u="none" strike="noStrike">
                          <a:effectLst/>
                        </a:rPr>
                        <a:t>12</a:t>
                      </a:r>
                      <a:endParaRPr lang="en-US" sz="1600" b="0" i="0" u="none" strike="noStrike">
                        <a:solidFill>
                          <a:srgbClr val="000000"/>
                        </a:solidFill>
                        <a:effectLst/>
                        <a:latin typeface="Calibri"/>
                      </a:endParaRPr>
                    </a:p>
                  </a:txBody>
                  <a:tcPr marL="9526" marR="9526" marT="9524" marB="0" anchor="b"/>
                </a:tc>
                <a:tc>
                  <a:txBody>
                    <a:bodyPr/>
                    <a:lstStyle/>
                    <a:p>
                      <a:pPr algn="ctr" fontAlgn="b"/>
                      <a:r>
                        <a:rPr lang="en-US" sz="1600" u="none" strike="noStrike" dirty="0">
                          <a:effectLst/>
                        </a:rPr>
                        <a:t>1482</a:t>
                      </a:r>
                      <a:endParaRPr lang="en-US" sz="1600" b="0" i="0" u="none" strike="noStrike" dirty="0">
                        <a:solidFill>
                          <a:srgbClr val="000000"/>
                        </a:solidFill>
                        <a:effectLst/>
                        <a:latin typeface="Calibri"/>
                      </a:endParaRPr>
                    </a:p>
                  </a:txBody>
                  <a:tcPr marL="9526" marR="9526" marT="9524" marB="0" anchor="b"/>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133600" y="274638"/>
            <a:ext cx="6553200" cy="1143000"/>
          </a:xfrm>
        </p:spPr>
        <p:txBody>
          <a:bodyPr/>
          <a:lstStyle/>
          <a:p>
            <a:pPr algn="l"/>
            <a:r>
              <a:rPr lang="en-US" smtClean="0"/>
              <a:t>Highlight - Coalition for the Upper South Platte </a:t>
            </a:r>
          </a:p>
        </p:txBody>
      </p:sp>
      <p:sp>
        <p:nvSpPr>
          <p:cNvPr id="11267" name="Content Placeholder 2"/>
          <p:cNvSpPr>
            <a:spLocks noGrp="1"/>
          </p:cNvSpPr>
          <p:nvPr>
            <p:ph idx="1"/>
          </p:nvPr>
        </p:nvSpPr>
        <p:spPr/>
        <p:txBody>
          <a:bodyPr/>
          <a:lstStyle/>
          <a:p>
            <a:r>
              <a:rPr lang="en-US" smtClean="0"/>
              <a:t>Awarded funds from HB1130 and SB071</a:t>
            </a:r>
          </a:p>
          <a:p>
            <a:pPr lvl="1"/>
            <a:r>
              <a:rPr lang="en-US" smtClean="0"/>
              <a:t>Teller and Park counties</a:t>
            </a:r>
          </a:p>
          <a:p>
            <a:pPr lvl="1"/>
            <a:r>
              <a:rPr lang="en-US" sz="2000" smtClean="0"/>
              <a:t>~1600 acres treated</a:t>
            </a:r>
          </a:p>
          <a:p>
            <a:pPr lvl="1"/>
            <a:r>
              <a:rPr lang="en-US" sz="2000" smtClean="0"/>
              <a:t>~43,000 Volunteer hours</a:t>
            </a:r>
            <a:endParaRPr lang="en-US" smtClean="0"/>
          </a:p>
          <a:p>
            <a:r>
              <a:rPr lang="en-US" smtClean="0"/>
              <a:t>Activities</a:t>
            </a:r>
          </a:p>
          <a:p>
            <a:pPr lvl="1"/>
            <a:r>
              <a:rPr lang="en-US" sz="2000" smtClean="0"/>
              <a:t>Fuel mitigation</a:t>
            </a:r>
          </a:p>
          <a:p>
            <a:pPr lvl="1"/>
            <a:r>
              <a:rPr lang="en-US" sz="2000" smtClean="0"/>
              <a:t>7600 seedlings planted to reduce erosion and improve water quality</a:t>
            </a:r>
          </a:p>
          <a:p>
            <a:pPr lvl="1"/>
            <a:r>
              <a:rPr lang="en-US" sz="2000" smtClean="0"/>
              <a:t>40 cords of firewood was donated to Teller County residents who needed fuel for heating</a:t>
            </a:r>
          </a:p>
          <a:p>
            <a:pPr lvl="1"/>
            <a:r>
              <a:rPr lang="en-US" sz="2000" smtClean="0"/>
              <a:t>50 logs sold to a local saw mill, and revenues for log sales was donated to the non-profit group Help the Needy</a:t>
            </a:r>
          </a:p>
        </p:txBody>
      </p:sp>
      <p:pic>
        <p:nvPicPr>
          <p:cNvPr id="11268" name="Picture 2"/>
          <p:cNvPicPr>
            <a:picLocks noChangeAspect="1" noChangeArrowheads="1"/>
          </p:cNvPicPr>
          <p:nvPr/>
        </p:nvPicPr>
        <p:blipFill>
          <a:blip r:embed="rId3" cstate="print"/>
          <a:srcRect/>
          <a:stretch>
            <a:fillRect/>
          </a:stretch>
        </p:blipFill>
        <p:spPr bwMode="auto">
          <a:xfrm>
            <a:off x="5943600" y="2209800"/>
            <a:ext cx="2825750" cy="212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133600" y="274638"/>
            <a:ext cx="6553200" cy="1143000"/>
          </a:xfrm>
        </p:spPr>
        <p:txBody>
          <a:bodyPr/>
          <a:lstStyle/>
          <a:p>
            <a:pPr algn="l"/>
            <a:r>
              <a:rPr lang="en-US" smtClean="0"/>
              <a:t>Highlight – Buffalo Creek Ranch</a:t>
            </a:r>
          </a:p>
        </p:txBody>
      </p:sp>
      <p:sp>
        <p:nvSpPr>
          <p:cNvPr id="12291" name="Content Placeholder 2"/>
          <p:cNvSpPr>
            <a:spLocks noGrp="1"/>
          </p:cNvSpPr>
          <p:nvPr>
            <p:ph idx="1"/>
          </p:nvPr>
        </p:nvSpPr>
        <p:spPr/>
        <p:txBody>
          <a:bodyPr/>
          <a:lstStyle/>
          <a:p>
            <a:r>
              <a:rPr lang="en-US" smtClean="0"/>
              <a:t>Awarded funds from HB1199 Round One</a:t>
            </a:r>
          </a:p>
          <a:p>
            <a:pPr lvl="1"/>
            <a:r>
              <a:rPr lang="en-US" smtClean="0"/>
              <a:t>Jackson County</a:t>
            </a:r>
          </a:p>
          <a:p>
            <a:pPr lvl="1"/>
            <a:r>
              <a:rPr lang="en-US" smtClean="0"/>
              <a:t>157acres</a:t>
            </a:r>
          </a:p>
          <a:p>
            <a:pPr lvl="1"/>
            <a:r>
              <a:rPr lang="en-US" smtClean="0"/>
              <a:t>Cross-boundary</a:t>
            </a:r>
          </a:p>
          <a:p>
            <a:pPr lvl="1"/>
            <a:endParaRPr lang="en-US" smtClean="0"/>
          </a:p>
          <a:p>
            <a:r>
              <a:rPr lang="en-US" smtClean="0"/>
              <a:t>Activities</a:t>
            </a:r>
          </a:p>
          <a:p>
            <a:pPr lvl="1"/>
            <a:r>
              <a:rPr lang="en-US" smtClean="0"/>
              <a:t>Wood utilization</a:t>
            </a:r>
          </a:p>
          <a:p>
            <a:pPr lvl="1"/>
            <a:r>
              <a:rPr lang="en-US" smtClean="0"/>
              <a:t>Mountain pine beetle response/fire mitigation</a:t>
            </a:r>
          </a:p>
        </p:txBody>
      </p:sp>
      <p:pic>
        <p:nvPicPr>
          <p:cNvPr id="12292" name="Picture 4" descr="DSC_0043.JPG"/>
          <p:cNvPicPr>
            <a:picLocks noChangeAspect="1"/>
          </p:cNvPicPr>
          <p:nvPr/>
        </p:nvPicPr>
        <p:blipFill>
          <a:blip r:embed="rId3" cstate="print"/>
          <a:srcRect/>
          <a:stretch>
            <a:fillRect/>
          </a:stretch>
        </p:blipFill>
        <p:spPr bwMode="auto">
          <a:xfrm>
            <a:off x="3962400" y="2743200"/>
            <a:ext cx="3846513" cy="2581275"/>
          </a:xfrm>
          <a:prstGeom prst="rect">
            <a:avLst/>
          </a:prstGeom>
          <a:noFill/>
          <a:ln w="9525">
            <a:noFill/>
            <a:miter lim="800000"/>
            <a:headEnd/>
            <a:tailEnd/>
          </a:ln>
        </p:spPr>
      </p:pic>
      <p:pic>
        <p:nvPicPr>
          <p:cNvPr id="12293" name="Picture 3" descr="DSC_0049.JPG"/>
          <p:cNvPicPr>
            <a:picLocks noChangeAspect="1"/>
          </p:cNvPicPr>
          <p:nvPr/>
        </p:nvPicPr>
        <p:blipFill>
          <a:blip r:embed="rId4" cstate="print"/>
          <a:srcRect/>
          <a:stretch>
            <a:fillRect/>
          </a:stretch>
        </p:blipFill>
        <p:spPr bwMode="auto">
          <a:xfrm>
            <a:off x="7086600" y="2133600"/>
            <a:ext cx="1920875" cy="286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133600" y="274638"/>
            <a:ext cx="6553200" cy="1143000"/>
          </a:xfrm>
        </p:spPr>
        <p:txBody>
          <a:bodyPr/>
          <a:lstStyle/>
          <a:p>
            <a:pPr algn="l"/>
            <a:r>
              <a:rPr lang="en-US" smtClean="0"/>
              <a:t>Highlight – Tamarisk Coalition</a:t>
            </a:r>
          </a:p>
        </p:txBody>
      </p:sp>
      <p:sp>
        <p:nvSpPr>
          <p:cNvPr id="13315" name="Content Placeholder 2"/>
          <p:cNvSpPr>
            <a:spLocks noGrp="1"/>
          </p:cNvSpPr>
          <p:nvPr>
            <p:ph idx="1"/>
          </p:nvPr>
        </p:nvSpPr>
        <p:spPr>
          <a:xfrm>
            <a:off x="457200" y="1600200"/>
            <a:ext cx="8229600" cy="4876800"/>
          </a:xfrm>
        </p:spPr>
        <p:txBody>
          <a:bodyPr/>
          <a:lstStyle/>
          <a:p>
            <a:r>
              <a:rPr lang="en-US" smtClean="0"/>
              <a:t>Awarded funds from HB1199</a:t>
            </a:r>
          </a:p>
          <a:p>
            <a:pPr lvl="1"/>
            <a:r>
              <a:rPr lang="en-US" smtClean="0"/>
              <a:t>Mesa County</a:t>
            </a:r>
          </a:p>
          <a:p>
            <a:pPr lvl="1"/>
            <a:r>
              <a:rPr lang="en-US" smtClean="0"/>
              <a:t>89 acres completed, 86 acres, 65 acres</a:t>
            </a:r>
          </a:p>
          <a:p>
            <a:pPr lvl="1"/>
            <a:r>
              <a:rPr lang="en-US" smtClean="0"/>
              <a:t>Youth Corps</a:t>
            </a:r>
          </a:p>
          <a:p>
            <a:pPr lvl="1"/>
            <a:endParaRPr lang="en-US" smtClean="0"/>
          </a:p>
          <a:p>
            <a:r>
              <a:rPr lang="en-US" smtClean="0"/>
              <a:t>Activities</a:t>
            </a:r>
          </a:p>
          <a:p>
            <a:pPr lvl="1"/>
            <a:r>
              <a:rPr lang="en-US" smtClean="0"/>
              <a:t>Tamarisk and Russian olive eradication</a:t>
            </a:r>
          </a:p>
          <a:p>
            <a:pPr lvl="1"/>
            <a:r>
              <a:rPr lang="en-US" smtClean="0"/>
              <a:t>Native grass seeding </a:t>
            </a:r>
          </a:p>
          <a:p>
            <a:pPr lvl="1"/>
            <a:r>
              <a:rPr lang="en-US" smtClean="0"/>
              <a:t>Willow planting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133600" y="274638"/>
            <a:ext cx="6553200" cy="1143000"/>
          </a:xfrm>
        </p:spPr>
        <p:txBody>
          <a:bodyPr/>
          <a:lstStyle/>
          <a:p>
            <a:pPr algn="l"/>
            <a:r>
              <a:rPr lang="en-US" smtClean="0"/>
              <a:t>Highlight – Kerber Creek</a:t>
            </a:r>
          </a:p>
        </p:txBody>
      </p:sp>
      <p:sp>
        <p:nvSpPr>
          <p:cNvPr id="14339" name="Content Placeholder 2"/>
          <p:cNvSpPr>
            <a:spLocks noGrp="1"/>
          </p:cNvSpPr>
          <p:nvPr>
            <p:ph idx="1"/>
          </p:nvPr>
        </p:nvSpPr>
        <p:spPr/>
        <p:txBody>
          <a:bodyPr/>
          <a:lstStyle/>
          <a:p>
            <a:r>
              <a:rPr lang="en-US" smtClean="0"/>
              <a:t>Awarded funds from HB1199 Round Two</a:t>
            </a:r>
          </a:p>
          <a:p>
            <a:pPr lvl="1"/>
            <a:r>
              <a:rPr lang="en-US" sz="2000" smtClean="0"/>
              <a:t>Saguache County</a:t>
            </a:r>
          </a:p>
          <a:p>
            <a:pPr lvl="1"/>
            <a:r>
              <a:rPr lang="en-US" sz="2000" smtClean="0"/>
              <a:t>Over 2 acres riparian</a:t>
            </a:r>
          </a:p>
          <a:p>
            <a:pPr lvl="1">
              <a:buFontTx/>
              <a:buNone/>
            </a:pPr>
            <a:r>
              <a:rPr lang="en-US" sz="2000" smtClean="0"/>
              <a:t> 	restoration</a:t>
            </a:r>
          </a:p>
          <a:p>
            <a:pPr lvl="1"/>
            <a:endParaRPr lang="en-US" smtClean="0"/>
          </a:p>
          <a:p>
            <a:r>
              <a:rPr lang="en-US" smtClean="0"/>
              <a:t>Activities</a:t>
            </a:r>
          </a:p>
          <a:p>
            <a:pPr lvl="1"/>
            <a:r>
              <a:rPr lang="en-US" sz="2000" smtClean="0"/>
              <a:t>Stream stabilization and</a:t>
            </a:r>
          </a:p>
          <a:p>
            <a:pPr lvl="1">
              <a:buFontTx/>
              <a:buNone/>
            </a:pPr>
            <a:r>
              <a:rPr lang="en-US" sz="2000" smtClean="0"/>
              <a:t>	 reshaping</a:t>
            </a:r>
          </a:p>
          <a:p>
            <a:pPr lvl="1"/>
            <a:r>
              <a:rPr lang="en-US" sz="2000" smtClean="0"/>
              <a:t>Native seedling planting</a:t>
            </a:r>
          </a:p>
        </p:txBody>
      </p:sp>
      <p:pic>
        <p:nvPicPr>
          <p:cNvPr id="14340" name="Picture 3" descr="Kerber CSFS Map.jpg"/>
          <p:cNvPicPr>
            <a:picLocks noChangeAspect="1"/>
          </p:cNvPicPr>
          <p:nvPr/>
        </p:nvPicPr>
        <p:blipFill>
          <a:blip r:embed="rId3" cstate="print"/>
          <a:srcRect l="8301" t="6667" r="8301" b="34444"/>
          <a:stretch>
            <a:fillRect/>
          </a:stretch>
        </p:blipFill>
        <p:spPr bwMode="auto">
          <a:xfrm>
            <a:off x="4419600" y="2514600"/>
            <a:ext cx="44196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3">
      <a:dk1>
        <a:srgbClr val="000000"/>
      </a:dk1>
      <a:lt1>
        <a:srgbClr val="319336"/>
      </a:lt1>
      <a:dk2>
        <a:srgbClr val="000000"/>
      </a:dk2>
      <a:lt2>
        <a:srgbClr val="777777"/>
      </a:lt2>
      <a:accent1>
        <a:srgbClr val="FFFFF7"/>
      </a:accent1>
      <a:accent2>
        <a:srgbClr val="33CCCC"/>
      </a:accent2>
      <a:accent3>
        <a:srgbClr val="ADC8AE"/>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319336"/>
        </a:lt1>
        <a:dk2>
          <a:srgbClr val="000000"/>
        </a:dk2>
        <a:lt2>
          <a:srgbClr val="777777"/>
        </a:lt2>
        <a:accent1>
          <a:srgbClr val="FFFFF7"/>
        </a:accent1>
        <a:accent2>
          <a:srgbClr val="33CCCC"/>
        </a:accent2>
        <a:accent3>
          <a:srgbClr val="ADC8AE"/>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Default Design">
  <a:themeElements>
    <a:clrScheme name="Default Design 13">
      <a:dk1>
        <a:srgbClr val="000000"/>
      </a:dk1>
      <a:lt1>
        <a:srgbClr val="319336"/>
      </a:lt1>
      <a:dk2>
        <a:srgbClr val="000000"/>
      </a:dk2>
      <a:lt2>
        <a:srgbClr val="777777"/>
      </a:lt2>
      <a:accent1>
        <a:srgbClr val="FFFFF7"/>
      </a:accent1>
      <a:accent2>
        <a:srgbClr val="33CCCC"/>
      </a:accent2>
      <a:accent3>
        <a:srgbClr val="ADC8AE"/>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319336"/>
        </a:lt1>
        <a:dk2>
          <a:srgbClr val="000000"/>
        </a:dk2>
        <a:lt2>
          <a:srgbClr val="777777"/>
        </a:lt2>
        <a:accent1>
          <a:srgbClr val="FFFFF7"/>
        </a:accent1>
        <a:accent2>
          <a:srgbClr val="33CCCC"/>
        </a:accent2>
        <a:accent3>
          <a:srgbClr val="ADC8AE"/>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Default Design">
  <a:themeElements>
    <a:clrScheme name="Default Design 13">
      <a:dk1>
        <a:srgbClr val="000000"/>
      </a:dk1>
      <a:lt1>
        <a:srgbClr val="319336"/>
      </a:lt1>
      <a:dk2>
        <a:srgbClr val="000000"/>
      </a:dk2>
      <a:lt2>
        <a:srgbClr val="777777"/>
      </a:lt2>
      <a:accent1>
        <a:srgbClr val="FFFFF7"/>
      </a:accent1>
      <a:accent2>
        <a:srgbClr val="33CCCC"/>
      </a:accent2>
      <a:accent3>
        <a:srgbClr val="ADC8AE"/>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319336"/>
        </a:lt1>
        <a:dk2>
          <a:srgbClr val="000000"/>
        </a:dk2>
        <a:lt2>
          <a:srgbClr val="777777"/>
        </a:lt2>
        <a:accent1>
          <a:srgbClr val="FFFFF7"/>
        </a:accent1>
        <a:accent2>
          <a:srgbClr val="33CCCC"/>
        </a:accent2>
        <a:accent3>
          <a:srgbClr val="ADC8AE"/>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3">
      <a:dk1>
        <a:srgbClr val="000000"/>
      </a:dk1>
      <a:lt1>
        <a:srgbClr val="319336"/>
      </a:lt1>
      <a:dk2>
        <a:srgbClr val="000000"/>
      </a:dk2>
      <a:lt2>
        <a:srgbClr val="777777"/>
      </a:lt2>
      <a:accent1>
        <a:srgbClr val="FFFFF7"/>
      </a:accent1>
      <a:accent2>
        <a:srgbClr val="33CCCC"/>
      </a:accent2>
      <a:accent3>
        <a:srgbClr val="ADC8AE"/>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319336"/>
        </a:lt1>
        <a:dk2>
          <a:srgbClr val="000000"/>
        </a:dk2>
        <a:lt2>
          <a:srgbClr val="777777"/>
        </a:lt2>
        <a:accent1>
          <a:srgbClr val="FFFFF7"/>
        </a:accent1>
        <a:accent2>
          <a:srgbClr val="33CCCC"/>
        </a:accent2>
        <a:accent3>
          <a:srgbClr val="ADC8AE"/>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3">
      <a:dk1>
        <a:srgbClr val="000000"/>
      </a:dk1>
      <a:lt1>
        <a:srgbClr val="319336"/>
      </a:lt1>
      <a:dk2>
        <a:srgbClr val="000000"/>
      </a:dk2>
      <a:lt2>
        <a:srgbClr val="777777"/>
      </a:lt2>
      <a:accent1>
        <a:srgbClr val="FFFFF7"/>
      </a:accent1>
      <a:accent2>
        <a:srgbClr val="33CCCC"/>
      </a:accent2>
      <a:accent3>
        <a:srgbClr val="ADC8AE"/>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319336"/>
        </a:lt1>
        <a:dk2>
          <a:srgbClr val="000000"/>
        </a:dk2>
        <a:lt2>
          <a:srgbClr val="777777"/>
        </a:lt2>
        <a:accent1>
          <a:srgbClr val="FFFFF7"/>
        </a:accent1>
        <a:accent2>
          <a:srgbClr val="33CCCC"/>
        </a:accent2>
        <a:accent3>
          <a:srgbClr val="ADC8AE"/>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3">
      <a:dk1>
        <a:srgbClr val="000000"/>
      </a:dk1>
      <a:lt1>
        <a:srgbClr val="319336"/>
      </a:lt1>
      <a:dk2>
        <a:srgbClr val="000000"/>
      </a:dk2>
      <a:lt2>
        <a:srgbClr val="777777"/>
      </a:lt2>
      <a:accent1>
        <a:srgbClr val="FFFFF7"/>
      </a:accent1>
      <a:accent2>
        <a:srgbClr val="33CCCC"/>
      </a:accent2>
      <a:accent3>
        <a:srgbClr val="ADC8AE"/>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319336"/>
        </a:lt1>
        <a:dk2>
          <a:srgbClr val="000000"/>
        </a:dk2>
        <a:lt2>
          <a:srgbClr val="777777"/>
        </a:lt2>
        <a:accent1>
          <a:srgbClr val="FFFFF7"/>
        </a:accent1>
        <a:accent2>
          <a:srgbClr val="33CCCC"/>
        </a:accent2>
        <a:accent3>
          <a:srgbClr val="ADC8AE"/>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3">
      <a:dk1>
        <a:srgbClr val="000000"/>
      </a:dk1>
      <a:lt1>
        <a:srgbClr val="319336"/>
      </a:lt1>
      <a:dk2>
        <a:srgbClr val="000000"/>
      </a:dk2>
      <a:lt2>
        <a:srgbClr val="777777"/>
      </a:lt2>
      <a:accent1>
        <a:srgbClr val="FFFFF7"/>
      </a:accent1>
      <a:accent2>
        <a:srgbClr val="33CCCC"/>
      </a:accent2>
      <a:accent3>
        <a:srgbClr val="ADC8AE"/>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319336"/>
        </a:lt1>
        <a:dk2>
          <a:srgbClr val="000000"/>
        </a:dk2>
        <a:lt2>
          <a:srgbClr val="777777"/>
        </a:lt2>
        <a:accent1>
          <a:srgbClr val="FFFFF7"/>
        </a:accent1>
        <a:accent2>
          <a:srgbClr val="33CCCC"/>
        </a:accent2>
        <a:accent3>
          <a:srgbClr val="ADC8AE"/>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Default Design 13">
      <a:dk1>
        <a:srgbClr val="000000"/>
      </a:dk1>
      <a:lt1>
        <a:srgbClr val="319336"/>
      </a:lt1>
      <a:dk2>
        <a:srgbClr val="000000"/>
      </a:dk2>
      <a:lt2>
        <a:srgbClr val="777777"/>
      </a:lt2>
      <a:accent1>
        <a:srgbClr val="FFFFF7"/>
      </a:accent1>
      <a:accent2>
        <a:srgbClr val="33CCCC"/>
      </a:accent2>
      <a:accent3>
        <a:srgbClr val="ADC8AE"/>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319336"/>
        </a:lt1>
        <a:dk2>
          <a:srgbClr val="000000"/>
        </a:dk2>
        <a:lt2>
          <a:srgbClr val="777777"/>
        </a:lt2>
        <a:accent1>
          <a:srgbClr val="FFFFF7"/>
        </a:accent1>
        <a:accent2>
          <a:srgbClr val="33CCCC"/>
        </a:accent2>
        <a:accent3>
          <a:srgbClr val="ADC8AE"/>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Default Design 13">
      <a:dk1>
        <a:srgbClr val="000000"/>
      </a:dk1>
      <a:lt1>
        <a:srgbClr val="319336"/>
      </a:lt1>
      <a:dk2>
        <a:srgbClr val="000000"/>
      </a:dk2>
      <a:lt2>
        <a:srgbClr val="777777"/>
      </a:lt2>
      <a:accent1>
        <a:srgbClr val="FFFFF7"/>
      </a:accent1>
      <a:accent2>
        <a:srgbClr val="33CCCC"/>
      </a:accent2>
      <a:accent3>
        <a:srgbClr val="ADC8AE"/>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319336"/>
        </a:lt1>
        <a:dk2>
          <a:srgbClr val="000000"/>
        </a:dk2>
        <a:lt2>
          <a:srgbClr val="777777"/>
        </a:lt2>
        <a:accent1>
          <a:srgbClr val="FFFFF7"/>
        </a:accent1>
        <a:accent2>
          <a:srgbClr val="33CCCC"/>
        </a:accent2>
        <a:accent3>
          <a:srgbClr val="ADC8AE"/>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Default Design">
  <a:themeElements>
    <a:clrScheme name="Default Design 13">
      <a:dk1>
        <a:srgbClr val="000000"/>
      </a:dk1>
      <a:lt1>
        <a:srgbClr val="319336"/>
      </a:lt1>
      <a:dk2>
        <a:srgbClr val="000000"/>
      </a:dk2>
      <a:lt2>
        <a:srgbClr val="777777"/>
      </a:lt2>
      <a:accent1>
        <a:srgbClr val="FFFFF7"/>
      </a:accent1>
      <a:accent2>
        <a:srgbClr val="33CCCC"/>
      </a:accent2>
      <a:accent3>
        <a:srgbClr val="ADC8AE"/>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319336"/>
        </a:lt1>
        <a:dk2>
          <a:srgbClr val="000000"/>
        </a:dk2>
        <a:lt2>
          <a:srgbClr val="777777"/>
        </a:lt2>
        <a:accent1>
          <a:srgbClr val="FFFFF7"/>
        </a:accent1>
        <a:accent2>
          <a:srgbClr val="33CCCC"/>
        </a:accent2>
        <a:accent3>
          <a:srgbClr val="ADC8AE"/>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Default Design">
  <a:themeElements>
    <a:clrScheme name="Default Design 13">
      <a:dk1>
        <a:srgbClr val="000000"/>
      </a:dk1>
      <a:lt1>
        <a:srgbClr val="319336"/>
      </a:lt1>
      <a:dk2>
        <a:srgbClr val="000000"/>
      </a:dk2>
      <a:lt2>
        <a:srgbClr val="777777"/>
      </a:lt2>
      <a:accent1>
        <a:srgbClr val="FFFFF7"/>
      </a:accent1>
      <a:accent2>
        <a:srgbClr val="33CCCC"/>
      </a:accent2>
      <a:accent3>
        <a:srgbClr val="ADC8AE"/>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319336"/>
        </a:lt1>
        <a:dk2>
          <a:srgbClr val="000000"/>
        </a:dk2>
        <a:lt2>
          <a:srgbClr val="777777"/>
        </a:lt2>
        <a:accent1>
          <a:srgbClr val="FFFFF7"/>
        </a:accent1>
        <a:accent2>
          <a:srgbClr val="33CCCC"/>
        </a:accent2>
        <a:accent3>
          <a:srgbClr val="ADC8AE"/>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4189</TotalTime>
  <Words>664</Words>
  <Application>Microsoft Office PowerPoint</Application>
  <PresentationFormat>On-screen Show (4:3)</PresentationFormat>
  <Paragraphs>169</Paragraphs>
  <Slides>11</Slides>
  <Notes>11</Notes>
  <HiddenSlides>0</HiddenSlides>
  <MMClips>0</MMClips>
  <ScaleCrop>false</ScaleCrop>
  <HeadingPairs>
    <vt:vector size="4" baseType="variant">
      <vt:variant>
        <vt:lpstr>Theme</vt:lpstr>
      </vt:variant>
      <vt:variant>
        <vt:i4>11</vt:i4>
      </vt:variant>
      <vt:variant>
        <vt:lpstr>Slide Titles</vt:lpstr>
      </vt:variant>
      <vt:variant>
        <vt:i4>11</vt:i4>
      </vt:variant>
    </vt:vector>
  </HeadingPairs>
  <TitlesOfParts>
    <vt:vector size="22" baseType="lpstr">
      <vt:lpstr>Default Design</vt:lpstr>
      <vt:lpstr>1_Default Design</vt:lpstr>
      <vt:lpstr>2_Default Design</vt:lpstr>
      <vt:lpstr>4_Default Design</vt:lpstr>
      <vt:lpstr>5_Default Design</vt:lpstr>
      <vt:lpstr>7_Default Design</vt:lpstr>
      <vt:lpstr>8_Default Design</vt:lpstr>
      <vt:lpstr>9_Default Design</vt:lpstr>
      <vt:lpstr>10_Default Design</vt:lpstr>
      <vt:lpstr>11_Default Design</vt:lpstr>
      <vt:lpstr>13_Default Design</vt:lpstr>
      <vt:lpstr>Forest Restoration Grant Program</vt:lpstr>
      <vt:lpstr>For Funding Opportunities…</vt:lpstr>
      <vt:lpstr>The Program</vt:lpstr>
      <vt:lpstr>Criteria</vt:lpstr>
      <vt:lpstr>PowerPoint Presentation</vt:lpstr>
      <vt:lpstr>Highlight - Coalition for the Upper South Platte </vt:lpstr>
      <vt:lpstr>Highlight – Buffalo Creek Ranch</vt:lpstr>
      <vt:lpstr>Highlight – Tamarisk Coalition</vt:lpstr>
      <vt:lpstr>Highlight – Kerber Creek</vt:lpstr>
      <vt:lpstr>Applying for a Grant </vt:lpstr>
      <vt:lpstr>Questions, Comments, Concerns….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 Restoration Grant Program</dc:title>
  <dc:creator>nmarcus</dc:creator>
  <cp:lastModifiedBy>nmarcus</cp:lastModifiedBy>
  <cp:revision>18</cp:revision>
  <dcterms:created xsi:type="dcterms:W3CDTF">2013-01-11T22:15:07Z</dcterms:created>
  <dcterms:modified xsi:type="dcterms:W3CDTF">2013-07-26T03:34:31Z</dcterms:modified>
</cp:coreProperties>
</file>