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57" r:id="rId4"/>
    <p:sldId id="258" r:id="rId5"/>
    <p:sldId id="259" r:id="rId6"/>
    <p:sldId id="272" r:id="rId7"/>
    <p:sldId id="273" r:id="rId8"/>
    <p:sldId id="277" r:id="rId9"/>
    <p:sldId id="260" r:id="rId10"/>
    <p:sldId id="261" r:id="rId11"/>
    <p:sldId id="262" r:id="rId12"/>
    <p:sldId id="263" r:id="rId13"/>
    <p:sldId id="264" r:id="rId14"/>
    <p:sldId id="265" r:id="rId15"/>
    <p:sldId id="266" r:id="rId16"/>
    <p:sldId id="267" r:id="rId17"/>
    <p:sldId id="274" r:id="rId18"/>
    <p:sldId id="268" r:id="rId19"/>
    <p:sldId id="271" r:id="rId20"/>
    <p:sldId id="269" r:id="rId21"/>
    <p:sldId id="270"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16EA52-8973-46E1-9DF4-B77C7E1F7B7D}"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6EA52-8973-46E1-9DF4-B77C7E1F7B7D}"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6EA52-8973-46E1-9DF4-B77C7E1F7B7D}"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16EA52-8973-46E1-9DF4-B77C7E1F7B7D}"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16EA52-8973-46E1-9DF4-B77C7E1F7B7D}" type="datetimeFigureOut">
              <a:rPr lang="en-US" smtClean="0"/>
              <a:pPr/>
              <a:t>7/25/2013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16EA52-8973-46E1-9DF4-B77C7E1F7B7D}"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16EA52-8973-46E1-9DF4-B77C7E1F7B7D}" type="datetimeFigureOut">
              <a:rPr lang="en-US" smtClean="0"/>
              <a:pPr/>
              <a:t>7/25/2013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16EA52-8973-46E1-9DF4-B77C7E1F7B7D}" type="datetimeFigureOut">
              <a:rPr lang="en-US" smtClean="0"/>
              <a:pPr/>
              <a:t>7/25/2013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6EA52-8973-46E1-9DF4-B77C7E1F7B7D}" type="datetimeFigureOut">
              <a:rPr lang="en-US" smtClean="0"/>
              <a:pPr/>
              <a:t>7/25/2013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6EA52-8973-46E1-9DF4-B77C7E1F7B7D}"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16EA52-8973-46E1-9DF4-B77C7E1F7B7D}" type="datetimeFigureOut">
              <a:rPr lang="en-US" smtClean="0"/>
              <a:pPr/>
              <a:t>7/25/2013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21F04B-592E-4DBB-A486-B357549C9FB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6EA52-8973-46E1-9DF4-B77C7E1F7B7D}" type="datetimeFigureOut">
              <a:rPr lang="en-US" smtClean="0"/>
              <a:pPr/>
              <a:t>7/25/2013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1F04B-592E-4DBB-A486-B357549C9F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0000">
              <a:srgbClr val="FFF200">
                <a:alpha val="66000"/>
              </a:srgbClr>
            </a:gs>
            <a:gs pos="15000">
              <a:srgbClr val="FFF200">
                <a:alpha val="22000"/>
              </a:srgbClr>
            </a:gs>
            <a:gs pos="25000">
              <a:srgbClr val="FFF200">
                <a:alpha val="0"/>
              </a:srgbClr>
            </a:gs>
            <a:gs pos="45000">
              <a:srgbClr val="FF7A00"/>
            </a:gs>
            <a:gs pos="70000">
              <a:srgbClr val="FF0300"/>
            </a:gs>
            <a:gs pos="100000">
              <a:srgbClr val="4D0808"/>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scene3d>
              <a:camera prst="orthographicFront"/>
              <a:lightRig rig="threePt" dir="t"/>
            </a:scene3d>
            <a:sp3d extrusionH="57150">
              <a:bevelT w="38100" h="38100"/>
            </a:sp3d>
          </a:bodyPr>
          <a:lstStyle/>
          <a:p>
            <a:r>
              <a:rPr lang="en-US" b="1" dirty="0" smtClean="0">
                <a:solidFill>
                  <a:schemeClr val="bg1"/>
                </a:solidFill>
              </a:rPr>
              <a:t>Colorado’s State Prescribed Fire Program – A Vision For The Future</a:t>
            </a:r>
            <a:endParaRPr lang="en-US" b="1" dirty="0">
              <a:solidFill>
                <a:schemeClr val="bg1"/>
              </a:solidFill>
            </a:endParaRPr>
          </a:p>
        </p:txBody>
      </p:sp>
      <p:sp>
        <p:nvSpPr>
          <p:cNvPr id="5" name="Content Placeholder 4"/>
          <p:cNvSpPr>
            <a:spLocks noGrp="1"/>
          </p:cNvSpPr>
          <p:nvPr>
            <p:ph idx="1"/>
          </p:nvPr>
        </p:nvSpPr>
        <p:spPr>
          <a:xfrm>
            <a:off x="457200" y="1905000"/>
            <a:ext cx="8229600" cy="4724400"/>
          </a:xfrm>
        </p:spPr>
        <p:txBody>
          <a:bodyPr/>
          <a:lstStyle/>
          <a:p>
            <a:pPr marL="0" indent="0" algn="ctr">
              <a:buNone/>
            </a:pPr>
            <a:endParaRPr lang="en-US" b="1" dirty="0"/>
          </a:p>
          <a:p>
            <a:pPr marL="0" indent="0" algn="ctr">
              <a:buNone/>
            </a:pPr>
            <a:r>
              <a:rPr lang="en-US" b="1" dirty="0" smtClean="0"/>
              <a:t>Michael L. Frary - July 26</a:t>
            </a:r>
            <a:r>
              <a:rPr lang="en-US" b="1" baseline="30000" dirty="0" smtClean="0"/>
              <a:t>th</a:t>
            </a:r>
            <a:r>
              <a:rPr lang="en-US" b="1" dirty="0" smtClean="0"/>
              <a:t>, 2013</a:t>
            </a:r>
          </a:p>
          <a:p>
            <a:pPr marL="0" indent="0" algn="ctr">
              <a:buNone/>
            </a:pPr>
            <a:endParaRPr lang="en-US" dirty="0" smtClean="0"/>
          </a:p>
          <a:p>
            <a:pPr marL="0" indent="0">
              <a:buNone/>
            </a:pPr>
            <a:endParaRPr lang="en-US" dirty="0"/>
          </a:p>
        </p:txBody>
      </p:sp>
      <p:pic>
        <p:nvPicPr>
          <p:cNvPr id="6" name="Picture 5" descr="DPS logo.jpg"/>
          <p:cNvPicPr>
            <a:picLocks noChangeAspect="1"/>
          </p:cNvPicPr>
          <p:nvPr/>
        </p:nvPicPr>
        <p:blipFill>
          <a:blip r:embed="rId2" cstate="print"/>
          <a:stretch>
            <a:fillRect/>
          </a:stretch>
        </p:blipFill>
        <p:spPr>
          <a:xfrm>
            <a:off x="7543800" y="4724400"/>
            <a:ext cx="1425178" cy="18614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a:bodyPr>
          <a:lstStyle/>
          <a:p>
            <a:pPr algn="ctr">
              <a:buNone/>
            </a:pPr>
            <a:r>
              <a:rPr lang="en-US" b="1" dirty="0" smtClean="0"/>
              <a:t>POLICY</a:t>
            </a:r>
          </a:p>
          <a:p>
            <a:endParaRPr lang="en-US" dirty="0" smtClean="0"/>
          </a:p>
          <a:p>
            <a:r>
              <a:rPr lang="en-US" b="1" dirty="0" smtClean="0"/>
              <a:t>Begin with the Interagency Prescribed Fire Planning &amp; Implementation Reference Guide as a basis, but build on it to incorporate past experiences and lessons learned here in Colorado to create a State Prescribed Fire </a:t>
            </a:r>
            <a:r>
              <a:rPr lang="en-US" b="1" dirty="0" smtClean="0"/>
              <a:t>Policy.</a:t>
            </a:r>
            <a:endParaRPr lang="en-US"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lnSpcReduction="10000"/>
          </a:bodyPr>
          <a:lstStyle/>
          <a:p>
            <a:pPr algn="ctr">
              <a:buNone/>
            </a:pPr>
            <a:r>
              <a:rPr lang="en-US" b="1" dirty="0" smtClean="0"/>
              <a:t>TRAINING – Part 1</a:t>
            </a:r>
          </a:p>
          <a:p>
            <a:endParaRPr lang="en-US" dirty="0" smtClean="0"/>
          </a:p>
          <a:p>
            <a:r>
              <a:rPr lang="en-US" b="1" dirty="0" smtClean="0"/>
              <a:t>Over 90% of the skilled Rx Burners from the past 30 years are gone.  It is imperative to provide the Division’s employees the best NWCG based Rx training including hands on training in other areas. </a:t>
            </a:r>
            <a:r>
              <a:rPr lang="en-US" b="1" dirty="0" smtClean="0"/>
              <a:t>This </a:t>
            </a:r>
            <a:r>
              <a:rPr lang="en-US" b="1" dirty="0" smtClean="0"/>
              <a:t>takes time.  The average Burn Boss II takes from 10-15 years to perfect their craft at that level.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lnSpcReduction="10000"/>
          </a:bodyPr>
          <a:lstStyle/>
          <a:p>
            <a:pPr algn="ctr">
              <a:buNone/>
            </a:pPr>
            <a:r>
              <a:rPr lang="en-US" b="1" dirty="0" smtClean="0"/>
              <a:t>TRAINING – Part 2</a:t>
            </a:r>
          </a:p>
          <a:p>
            <a:endParaRPr lang="en-US" dirty="0" smtClean="0"/>
          </a:p>
          <a:p>
            <a:r>
              <a:rPr lang="en-US" b="1" dirty="0" smtClean="0"/>
              <a:t>Develop a training and certification program for landowners and other members of the public utilizing community colleges, wildland academies and community training sessions to provide understanding, instill cooperation, minimize property damage and foster safe practices.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lnSpcReduction="10000"/>
          </a:bodyPr>
          <a:lstStyle/>
          <a:p>
            <a:pPr algn="ctr">
              <a:buNone/>
            </a:pPr>
            <a:r>
              <a:rPr lang="en-US" b="1" dirty="0" smtClean="0"/>
              <a:t>TRAINING – Part 3</a:t>
            </a:r>
          </a:p>
          <a:p>
            <a:endParaRPr lang="en-US" dirty="0" smtClean="0"/>
          </a:p>
          <a:p>
            <a:r>
              <a:rPr lang="en-US" b="1" dirty="0" smtClean="0"/>
              <a:t>Develop a series of programs, publications and presentations for the general public, elected officials and the media to inform and educate these entities on the costs, risks and benefits of utilizing prescribed fire and also the negative ramifications of not utilizing fire to restore ecosystems.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a:bodyPr>
          <a:lstStyle/>
          <a:p>
            <a:pPr algn="ctr">
              <a:buNone/>
            </a:pPr>
            <a:r>
              <a:rPr lang="en-US" b="1" dirty="0" smtClean="0"/>
              <a:t>GOVERNMENTAL COORDINATION</a:t>
            </a:r>
          </a:p>
          <a:p>
            <a:pPr>
              <a:buNone/>
            </a:pPr>
            <a:endParaRPr lang="en-US" dirty="0" smtClean="0"/>
          </a:p>
          <a:p>
            <a:r>
              <a:rPr lang="en-US" b="1" dirty="0" smtClean="0"/>
              <a:t>Work with other agencies from the local to the federal levels to develop treatments that are environmentally sound, economically feasible and meet the multiple goals and objectives of those involved.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a:bodyPr>
          <a:lstStyle/>
          <a:p>
            <a:pPr algn="ctr">
              <a:buNone/>
            </a:pPr>
            <a:r>
              <a:rPr lang="en-US" b="1" dirty="0" smtClean="0"/>
              <a:t>STAKEHOLDER COORDINATION</a:t>
            </a:r>
          </a:p>
          <a:p>
            <a:endParaRPr lang="en-US" dirty="0" smtClean="0"/>
          </a:p>
          <a:p>
            <a:r>
              <a:rPr lang="en-US" b="1" dirty="0" smtClean="0"/>
              <a:t>Work with the various publics and entities in developing programs of work and funding streams to achieve goals and objectives that meet all concerned parties’ needs and to build an atmosphere of cooperation and partnership.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a:bodyPr>
          <a:lstStyle/>
          <a:p>
            <a:pPr algn="ctr">
              <a:buNone/>
            </a:pPr>
            <a:r>
              <a:rPr lang="en-US" b="1" dirty="0" smtClean="0"/>
              <a:t>RESEARCH AND DEVELOPMENT</a:t>
            </a:r>
          </a:p>
          <a:p>
            <a:endParaRPr lang="en-US" dirty="0" smtClean="0"/>
          </a:p>
          <a:p>
            <a:r>
              <a:rPr lang="en-US" b="1" dirty="0" smtClean="0"/>
              <a:t>Develop partnerships with Colorado’s colleges and universities to foster monitoring and research programs to better understand the benefits as well as the potential damaging affects associated with the application of various treatment options.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a:bodyPr>
          <a:lstStyle/>
          <a:p>
            <a:pPr algn="ctr">
              <a:buNone/>
            </a:pPr>
            <a:r>
              <a:rPr lang="en-US" b="1" dirty="0" smtClean="0"/>
              <a:t>SCIENCE AND TECHNOLOGY</a:t>
            </a:r>
          </a:p>
          <a:p>
            <a:endParaRPr lang="en-US" dirty="0" smtClean="0"/>
          </a:p>
          <a:p>
            <a:r>
              <a:rPr lang="en-US" b="1" dirty="0" smtClean="0"/>
              <a:t>Incorporate the latest “tools of the trade” in the planning, analyzing and implementation of prescribed fire treatments.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a:bodyPr>
          <a:lstStyle/>
          <a:p>
            <a:pPr algn="ctr">
              <a:buNone/>
            </a:pPr>
            <a:r>
              <a:rPr lang="en-US" b="1" dirty="0" smtClean="0"/>
              <a:t>PROGRAM DEVELOPMENT</a:t>
            </a:r>
          </a:p>
          <a:p>
            <a:endParaRPr lang="en-US" dirty="0" smtClean="0"/>
          </a:p>
          <a:p>
            <a:r>
              <a:rPr lang="en-US" b="1" dirty="0" smtClean="0"/>
              <a:t>Begin development of short term (1-5 yr.) projects as well as long term (5-15 yr.) projects that incorporate the needs of the ecosystems, affected communities and rural areas across the state.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a:bodyPr>
          <a:lstStyle/>
          <a:p>
            <a:pPr algn="ctr">
              <a:buNone/>
            </a:pPr>
            <a:r>
              <a:rPr lang="en-US" b="1" dirty="0" smtClean="0"/>
              <a:t>PROJECT IMPLEMENTATION</a:t>
            </a:r>
          </a:p>
          <a:p>
            <a:endParaRPr lang="en-US" dirty="0" smtClean="0"/>
          </a:p>
          <a:p>
            <a:r>
              <a:rPr lang="en-US" b="1" dirty="0" smtClean="0"/>
              <a:t>Each and every project implemented by Colorado State agencies either independently or in concert with others  must be accomplished in accord with the Division’s prescribed fire policy in order to foster accountability and integrity.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Mike’s Vision</a:t>
            </a:r>
            <a:endParaRPr lang="en-US" b="1" dirty="0"/>
          </a:p>
        </p:txBody>
      </p:sp>
      <p:sp>
        <p:nvSpPr>
          <p:cNvPr id="3" name="Content Placeholder 2"/>
          <p:cNvSpPr>
            <a:spLocks noGrp="1"/>
          </p:cNvSpPr>
          <p:nvPr>
            <p:ph idx="1"/>
          </p:nvPr>
        </p:nvSpPr>
        <p:spPr/>
        <p:txBody>
          <a:bodyPr>
            <a:normAutofit/>
          </a:bodyPr>
          <a:lstStyle/>
          <a:p>
            <a:pPr algn="ctr">
              <a:buNone/>
            </a:pPr>
            <a:endParaRPr lang="en-US" sz="4000" dirty="0" smtClean="0"/>
          </a:p>
          <a:p>
            <a:pPr algn="ctr">
              <a:buNone/>
            </a:pPr>
            <a:endParaRPr lang="en-US" sz="4000" dirty="0" smtClean="0"/>
          </a:p>
          <a:p>
            <a:pPr algn="ctr">
              <a:buNone/>
            </a:pPr>
            <a:r>
              <a:rPr lang="en-US" sz="4000" b="1" dirty="0" smtClean="0"/>
              <a:t>“Learn from the past, and don’t make the same mistake twice……”</a:t>
            </a:r>
            <a:endParaRPr lang="en-US" sz="4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fontScale="92500"/>
          </a:bodyPr>
          <a:lstStyle/>
          <a:p>
            <a:pPr algn="ctr">
              <a:buNone/>
            </a:pPr>
            <a:r>
              <a:rPr lang="en-US" b="1" dirty="0" smtClean="0"/>
              <a:t>MISHAP INVESTIGATION AND REVIEW</a:t>
            </a:r>
          </a:p>
          <a:p>
            <a:endParaRPr lang="en-US" dirty="0" smtClean="0"/>
          </a:p>
          <a:p>
            <a:r>
              <a:rPr lang="en-US" b="1" dirty="0" smtClean="0"/>
              <a:t>In the unforeseen event of a prescribed fire escape or when actions result in effects outside of the planned actions, the Division should convene a prescribed fire review utilizing professionals from within and outside the agency to determine causal factors, potential failures of process and corrective actions.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a:bodyPr>
          <a:lstStyle/>
          <a:p>
            <a:pPr algn="ctr">
              <a:buNone/>
            </a:pPr>
            <a:r>
              <a:rPr lang="en-US" b="1" dirty="0" smtClean="0"/>
              <a:t>PERIODIC ASSESSMENT</a:t>
            </a:r>
          </a:p>
          <a:p>
            <a:endParaRPr lang="en-US" dirty="0" smtClean="0"/>
          </a:p>
          <a:p>
            <a:r>
              <a:rPr lang="en-US" b="1" dirty="0" smtClean="0"/>
              <a:t>Annually, the Division should prepare an assessment of successes as well as failures to assist managers and implementers in modifying, enhancing and re-focusing the State’s overall prescribed fire program across Colorado.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8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a:bodyPr>
          <a:lstStyle/>
          <a:p>
            <a:pPr algn="ctr">
              <a:buNone/>
            </a:pPr>
            <a:r>
              <a:rPr lang="en-US" b="1" dirty="0" smtClean="0"/>
              <a:t>To determine where we need to go, we must look at where we have been:</a:t>
            </a:r>
          </a:p>
          <a:p>
            <a:pPr algn="ctr">
              <a:buNone/>
            </a:pPr>
            <a:endParaRPr lang="en-US" b="1" dirty="0" smtClean="0"/>
          </a:p>
          <a:p>
            <a:r>
              <a:rPr lang="en-US" b="1" dirty="0" smtClean="0"/>
              <a:t>Man utilizes fire to manipulate his environment from the B.C.s until 1900.</a:t>
            </a:r>
          </a:p>
          <a:p>
            <a:r>
              <a:rPr lang="en-US" b="1" dirty="0" smtClean="0"/>
              <a:t>The “Fire Is Evil” period:  1910 until the postwar period of the 1940s.  All fire is bad and cannot be tolerated.</a:t>
            </a:r>
          </a:p>
          <a:p>
            <a:r>
              <a:rPr lang="en-US" b="1" dirty="0" smtClean="0"/>
              <a:t>The “Industrial Fire” period:  1950s to early 70s, prescribed fire is utilized almost solely for the purpose of removing activity fuels.</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2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lnSpcReduction="10000"/>
          </a:bodyPr>
          <a:lstStyle/>
          <a:p>
            <a:endParaRPr lang="en-US" dirty="0" smtClean="0"/>
          </a:p>
          <a:p>
            <a:r>
              <a:rPr lang="en-US" b="1" dirty="0" smtClean="0"/>
              <a:t>The “Heyday of Rx Fire” period:  From the mid 1970s until 2000, the science of prescribed fire is utilized to treat a variety of ecosystems for hazardous fuel reduction, range and wildlife habitat improvement, timber stand improvement, etc.  Prescribed fire had evolved into an art as well as a science.  Agencies across the country trained and maintained a significant number of staff members who were “experts” in utilizing prescribed fire.</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normAutofit lnSpcReduction="10000"/>
          </a:bodyPr>
          <a:lstStyle/>
          <a:p>
            <a:endParaRPr lang="en-US" dirty="0" smtClean="0"/>
          </a:p>
          <a:p>
            <a:r>
              <a:rPr lang="en-US" b="1" dirty="0" smtClean="0"/>
              <a:t>The “The Perfect Storm” period:  Beginning with the Cerro Grande escape in 2000, the prescribed fire program nationally began to rapidly decline.  Adding in a series of escapes along with increased air quality restrictions, the National Fire Plan, increased public growth into the wildland areas and subsequent focus on less “risky” methods of fuel treatment in and near the wildland urban interface, the inevitable decline of prescribed fire occurred in only a decade.</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Beginning of the End</a:t>
            </a:r>
            <a:endParaRPr lang="en-US" b="1" dirty="0"/>
          </a:p>
        </p:txBody>
      </p:sp>
      <p:sp>
        <p:nvSpPr>
          <p:cNvPr id="3" name="Content Placeholder 2"/>
          <p:cNvSpPr>
            <a:spLocks noGrp="1"/>
          </p:cNvSpPr>
          <p:nvPr>
            <p:ph idx="1"/>
          </p:nvPr>
        </p:nvSpPr>
        <p:spPr/>
        <p:txBody>
          <a:bodyPr>
            <a:normAutofit lnSpcReduction="10000"/>
          </a:bodyPr>
          <a:lstStyle/>
          <a:p>
            <a:r>
              <a:rPr lang="en-US" b="1" dirty="0" smtClean="0"/>
              <a:t>Political officials and agency heads over reacted in many cases, shutting down programs, calling for reviews, re-designing policies and placing blame down to the lowest levels of the organizations.</a:t>
            </a:r>
          </a:p>
          <a:p>
            <a:r>
              <a:rPr lang="en-US" b="1" dirty="0" smtClean="0"/>
              <a:t>The decline of public and agency support for the prescribed fire program resulted in a lack of trust and a fear of retribution by those who implemented the program at the field.</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Stalmate</a:t>
            </a:r>
            <a:endParaRPr lang="en-US" b="1" dirty="0"/>
          </a:p>
        </p:txBody>
      </p:sp>
      <p:sp>
        <p:nvSpPr>
          <p:cNvPr id="3" name="Content Placeholder 2"/>
          <p:cNvSpPr>
            <a:spLocks noGrp="1"/>
          </p:cNvSpPr>
          <p:nvPr>
            <p:ph idx="1"/>
          </p:nvPr>
        </p:nvSpPr>
        <p:spPr/>
        <p:txBody>
          <a:bodyPr>
            <a:normAutofit lnSpcReduction="10000"/>
          </a:bodyPr>
          <a:lstStyle/>
          <a:p>
            <a:r>
              <a:rPr lang="en-US" b="1" dirty="0" smtClean="0"/>
              <a:t>Sensing the lack of support from their leaders, many high caliber prescribed fire personnel chose to refrain from implementing any prescribed fire projects.  This led to apathy and in order to accomplish projects, chose to use treatment options that may have done more harm than good.</a:t>
            </a:r>
          </a:p>
          <a:p>
            <a:r>
              <a:rPr lang="en-US" b="1" dirty="0" smtClean="0"/>
              <a:t>Many of those individuals have since retired or went on to other fields of endeavor.</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4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Moving Ahead</a:t>
            </a:r>
            <a:endParaRPr lang="en-US" b="1" dirty="0"/>
          </a:p>
        </p:txBody>
      </p:sp>
      <p:sp>
        <p:nvSpPr>
          <p:cNvPr id="3" name="Content Placeholder 2"/>
          <p:cNvSpPr>
            <a:spLocks noGrp="1"/>
          </p:cNvSpPr>
          <p:nvPr>
            <p:ph idx="1"/>
          </p:nvPr>
        </p:nvSpPr>
        <p:spPr/>
        <p:txBody>
          <a:bodyPr>
            <a:normAutofit/>
          </a:bodyPr>
          <a:lstStyle/>
          <a:p>
            <a:pPr>
              <a:buNone/>
            </a:pPr>
            <a:endParaRPr lang="en-US" sz="4000" dirty="0" smtClean="0"/>
          </a:p>
          <a:p>
            <a:pPr>
              <a:buNone/>
            </a:pPr>
            <a:r>
              <a:rPr lang="en-US" sz="4000" b="1" dirty="0" smtClean="0"/>
              <a:t>“Building a program from the ground up is a challenge but one that will result in professionalism, integrity and loyalty by all those involved….”</a:t>
            </a:r>
            <a:endParaRPr lang="en-US" sz="40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Colorado’s Program</a:t>
            </a:r>
            <a:endParaRPr lang="en-US" b="1" dirty="0"/>
          </a:p>
        </p:txBody>
      </p:sp>
      <p:sp>
        <p:nvSpPr>
          <p:cNvPr id="3" name="Content Placeholder 2"/>
          <p:cNvSpPr>
            <a:spLocks noGrp="1"/>
          </p:cNvSpPr>
          <p:nvPr>
            <p:ph idx="1"/>
          </p:nvPr>
        </p:nvSpPr>
        <p:spPr/>
        <p:txBody>
          <a:bodyPr>
            <a:normAutofit/>
          </a:bodyPr>
          <a:lstStyle/>
          <a:p>
            <a:pPr algn="ctr">
              <a:buNone/>
            </a:pPr>
            <a:r>
              <a:rPr lang="en-US" b="1" dirty="0" smtClean="0"/>
              <a:t>EDUCATION</a:t>
            </a:r>
          </a:p>
          <a:p>
            <a:endParaRPr lang="en-US" dirty="0" smtClean="0"/>
          </a:p>
          <a:p>
            <a:r>
              <a:rPr lang="en-US" b="1" dirty="0" smtClean="0"/>
              <a:t>Elected officials, agency employees, the media and especially the public need to be educated in the art and science of prescribed fire.  </a:t>
            </a:r>
            <a:r>
              <a:rPr lang="en-US" b="1" dirty="0" smtClean="0"/>
              <a:t>“Controlled vs. Prescribed”</a:t>
            </a:r>
            <a:endParaRPr lang="en-US" b="1"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1020</Words>
  <Application>Microsoft Office PowerPoint</Application>
  <PresentationFormat>On-screen Show (4:3)</PresentationFormat>
  <Paragraphs>78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Colorado’s State Prescribed Fire Program – A Vision For The Future</vt:lpstr>
      <vt:lpstr>Mike’s Vision</vt:lpstr>
      <vt:lpstr>Slide 3</vt:lpstr>
      <vt:lpstr>Slide 4</vt:lpstr>
      <vt:lpstr>Slide 5</vt:lpstr>
      <vt:lpstr>The Beginning of the End</vt:lpstr>
      <vt:lpstr>Stalmate</vt:lpstr>
      <vt:lpstr>Moving Ahead</vt:lpstr>
      <vt:lpstr>Building Colorado’s Program</vt:lpstr>
      <vt:lpstr>Building Colorado’s Program</vt:lpstr>
      <vt:lpstr>Building Colorado’s Program</vt:lpstr>
      <vt:lpstr>Building Colorado’s Program</vt:lpstr>
      <vt:lpstr>Building Colorado’s Program</vt:lpstr>
      <vt:lpstr>Building Colorado’s Program</vt:lpstr>
      <vt:lpstr>Building Colorado’s Program</vt:lpstr>
      <vt:lpstr>Building Colorado’s Program</vt:lpstr>
      <vt:lpstr>Building Colorado’s Program</vt:lpstr>
      <vt:lpstr>Building Colorado’s Program</vt:lpstr>
      <vt:lpstr>Building Colorado’s Program</vt:lpstr>
      <vt:lpstr>Building Colorado’s Program</vt:lpstr>
      <vt:lpstr>Building Colorado’s Program</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Colorado’s State Prescribed Fire Program – A Vision For The Future</dc:title>
  <dc:creator>Michael L. Frary</dc:creator>
  <cp:lastModifiedBy>Michael L. Frary</cp:lastModifiedBy>
  <cp:revision>39</cp:revision>
  <dcterms:created xsi:type="dcterms:W3CDTF">2013-06-15T20:25:47Z</dcterms:created>
  <dcterms:modified xsi:type="dcterms:W3CDTF">2013-07-26T01:46:37Z</dcterms:modified>
</cp:coreProperties>
</file>