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65" r:id="rId2"/>
    <p:sldId id="315" r:id="rId3"/>
    <p:sldId id="283" r:id="rId4"/>
    <p:sldId id="282" r:id="rId5"/>
    <p:sldId id="316" r:id="rId6"/>
    <p:sldId id="281" r:id="rId7"/>
    <p:sldId id="317" r:id="rId8"/>
    <p:sldId id="318" r:id="rId9"/>
    <p:sldId id="261" r:id="rId10"/>
    <p:sldId id="256" r:id="rId11"/>
    <p:sldId id="273" r:id="rId12"/>
    <p:sldId id="274" r:id="rId13"/>
    <p:sldId id="284" r:id="rId14"/>
    <p:sldId id="262" r:id="rId15"/>
    <p:sldId id="267" r:id="rId16"/>
    <p:sldId id="269" r:id="rId17"/>
    <p:sldId id="288" r:id="rId18"/>
    <p:sldId id="289" r:id="rId19"/>
    <p:sldId id="277"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66FF"/>
    <a:srgbClr val="33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85111" autoAdjust="0"/>
  </p:normalViewPr>
  <p:slideViewPr>
    <p:cSldViewPr>
      <p:cViewPr>
        <p:scale>
          <a:sx n="90" d="100"/>
          <a:sy n="90" d="100"/>
        </p:scale>
        <p:origin x="-3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6"/>
    </p:cViewPr>
  </p:sorterViewPr>
  <p:notesViewPr>
    <p:cSldViewPr>
      <p:cViewPr varScale="1">
        <p:scale>
          <a:sx n="85" d="100"/>
          <a:sy n="85" d="100"/>
        </p:scale>
        <p:origin x="-1908" y="-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D5E671-5B07-4B3A-A594-C8159313B48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B7E7BDC-8BEF-4C8B-9437-221492921322}">
      <dgm:prSet phldrT="[Text]" custT="1"/>
      <dgm:spPr/>
      <dgm:t>
        <a:bodyPr/>
        <a:lstStyle/>
        <a:p>
          <a:r>
            <a:rPr lang="en-US" sz="1400" b="1" dirty="0" smtClean="0">
              <a:solidFill>
                <a:schemeClr val="tx1"/>
              </a:solidFill>
            </a:rPr>
            <a:t>Land Trust</a:t>
          </a:r>
          <a:endParaRPr lang="en-US" sz="1400" b="1" dirty="0">
            <a:solidFill>
              <a:schemeClr val="tx1"/>
            </a:solidFill>
          </a:endParaRPr>
        </a:p>
      </dgm:t>
    </dgm:pt>
    <dgm:pt modelId="{096A85D2-3DDF-45E1-ADE4-2E0A5B161B2D}" type="parTrans" cxnId="{608687C8-1B70-4F62-B1A2-EB88200156FC}">
      <dgm:prSet/>
      <dgm:spPr/>
      <dgm:t>
        <a:bodyPr/>
        <a:lstStyle/>
        <a:p>
          <a:endParaRPr lang="en-US" sz="1400" b="1">
            <a:solidFill>
              <a:schemeClr val="tx1"/>
            </a:solidFill>
          </a:endParaRPr>
        </a:p>
      </dgm:t>
    </dgm:pt>
    <dgm:pt modelId="{455BB147-B5AA-4ECB-BF63-C00E00458643}" type="sibTrans" cxnId="{608687C8-1B70-4F62-B1A2-EB88200156FC}">
      <dgm:prSet custT="1"/>
      <dgm:spPr/>
      <dgm:t>
        <a:bodyPr/>
        <a:lstStyle/>
        <a:p>
          <a:endParaRPr lang="en-US" sz="1400" b="1">
            <a:solidFill>
              <a:schemeClr val="tx1"/>
            </a:solidFill>
          </a:endParaRPr>
        </a:p>
      </dgm:t>
    </dgm:pt>
    <dgm:pt modelId="{4FDB2584-094E-4766-8946-497E6DF980C7}">
      <dgm:prSet phldrT="[Text]" custT="1"/>
      <dgm:spPr/>
      <dgm:t>
        <a:bodyPr/>
        <a:lstStyle/>
        <a:p>
          <a:r>
            <a:rPr lang="en-US" sz="1400" b="1" dirty="0" smtClean="0">
              <a:solidFill>
                <a:schemeClr val="tx1"/>
              </a:solidFill>
            </a:rPr>
            <a:t>Farmers/Ranchers</a:t>
          </a:r>
          <a:endParaRPr lang="en-US" sz="1400" b="1" dirty="0">
            <a:solidFill>
              <a:schemeClr val="tx1"/>
            </a:solidFill>
          </a:endParaRPr>
        </a:p>
      </dgm:t>
    </dgm:pt>
    <dgm:pt modelId="{DA2828EC-0706-4CB5-BA49-CD2BFC400EB2}" type="parTrans" cxnId="{BBA5310F-305A-4361-A671-2EA35EAE1419}">
      <dgm:prSet/>
      <dgm:spPr/>
      <dgm:t>
        <a:bodyPr/>
        <a:lstStyle/>
        <a:p>
          <a:endParaRPr lang="en-US" sz="1400" b="1">
            <a:solidFill>
              <a:schemeClr val="tx1"/>
            </a:solidFill>
          </a:endParaRPr>
        </a:p>
      </dgm:t>
    </dgm:pt>
    <dgm:pt modelId="{5D0E799B-4D12-412F-B3A0-EC640125EBD7}" type="sibTrans" cxnId="{BBA5310F-305A-4361-A671-2EA35EAE1419}">
      <dgm:prSet custT="1"/>
      <dgm:spPr/>
      <dgm:t>
        <a:bodyPr/>
        <a:lstStyle/>
        <a:p>
          <a:endParaRPr lang="en-US" sz="1400" b="1">
            <a:solidFill>
              <a:schemeClr val="tx1"/>
            </a:solidFill>
          </a:endParaRPr>
        </a:p>
      </dgm:t>
    </dgm:pt>
    <dgm:pt modelId="{502527B9-B58B-44C9-AEE4-B42CC719D9C5}">
      <dgm:prSet phldrT="[Text]" custT="1"/>
      <dgm:spPr/>
      <dgm:t>
        <a:bodyPr/>
        <a:lstStyle/>
        <a:p>
          <a:r>
            <a:rPr lang="en-US" sz="1400" b="1" dirty="0" smtClean="0">
              <a:solidFill>
                <a:schemeClr val="tx1"/>
              </a:solidFill>
            </a:rPr>
            <a:t>Citizens</a:t>
          </a:r>
          <a:endParaRPr lang="en-US" sz="1400" b="1" dirty="0">
            <a:solidFill>
              <a:schemeClr val="tx1"/>
            </a:solidFill>
          </a:endParaRPr>
        </a:p>
      </dgm:t>
    </dgm:pt>
    <dgm:pt modelId="{EDE81D77-49C7-4C20-9C04-468BF8CDC9A8}" type="parTrans" cxnId="{70D4C753-D82D-477C-B899-DFB9978A9D41}">
      <dgm:prSet/>
      <dgm:spPr/>
      <dgm:t>
        <a:bodyPr/>
        <a:lstStyle/>
        <a:p>
          <a:endParaRPr lang="en-US" sz="1400" b="1">
            <a:solidFill>
              <a:schemeClr val="tx1"/>
            </a:solidFill>
          </a:endParaRPr>
        </a:p>
      </dgm:t>
    </dgm:pt>
    <dgm:pt modelId="{BF69C923-3A66-491F-86C3-C1100A628C69}" type="sibTrans" cxnId="{70D4C753-D82D-477C-B899-DFB9978A9D41}">
      <dgm:prSet custT="1"/>
      <dgm:spPr/>
      <dgm:t>
        <a:bodyPr/>
        <a:lstStyle/>
        <a:p>
          <a:endParaRPr lang="en-US" sz="1400" b="1">
            <a:solidFill>
              <a:schemeClr val="tx1"/>
            </a:solidFill>
          </a:endParaRPr>
        </a:p>
      </dgm:t>
    </dgm:pt>
    <dgm:pt modelId="{EB122083-8865-46AF-A1C8-008A875CA685}">
      <dgm:prSet phldrT="[Text]" custT="1"/>
      <dgm:spPr/>
      <dgm:t>
        <a:bodyPr/>
        <a:lstStyle/>
        <a:p>
          <a:r>
            <a:rPr lang="en-US" sz="1400" b="1" dirty="0" smtClean="0">
              <a:solidFill>
                <a:schemeClr val="tx1"/>
              </a:solidFill>
            </a:rPr>
            <a:t>Government</a:t>
          </a:r>
          <a:endParaRPr lang="en-US" sz="1400" b="1" dirty="0">
            <a:solidFill>
              <a:schemeClr val="tx1"/>
            </a:solidFill>
          </a:endParaRPr>
        </a:p>
      </dgm:t>
    </dgm:pt>
    <dgm:pt modelId="{7A175139-EFCE-4C2B-9446-CB5AF2A83D47}" type="parTrans" cxnId="{B6506DCD-DF91-41C5-800C-4F170EE784EB}">
      <dgm:prSet/>
      <dgm:spPr/>
      <dgm:t>
        <a:bodyPr/>
        <a:lstStyle/>
        <a:p>
          <a:endParaRPr lang="en-US" sz="1400" b="1">
            <a:solidFill>
              <a:schemeClr val="tx1"/>
            </a:solidFill>
          </a:endParaRPr>
        </a:p>
      </dgm:t>
    </dgm:pt>
    <dgm:pt modelId="{40C71C03-A2CB-4EAE-95C3-35585CE80AEF}" type="sibTrans" cxnId="{B6506DCD-DF91-41C5-800C-4F170EE784EB}">
      <dgm:prSet custT="1"/>
      <dgm:spPr/>
      <dgm:t>
        <a:bodyPr/>
        <a:lstStyle/>
        <a:p>
          <a:endParaRPr lang="en-US" sz="1400" b="1">
            <a:solidFill>
              <a:schemeClr val="tx1"/>
            </a:solidFill>
          </a:endParaRPr>
        </a:p>
      </dgm:t>
    </dgm:pt>
    <dgm:pt modelId="{9794EF51-1A42-4741-BCA7-552454A51B01}">
      <dgm:prSet phldrT="[Text]" custT="1"/>
      <dgm:spPr/>
      <dgm:t>
        <a:bodyPr/>
        <a:lstStyle/>
        <a:p>
          <a:r>
            <a:rPr lang="en-US" sz="1400" b="1" dirty="0" smtClean="0">
              <a:solidFill>
                <a:schemeClr val="tx1"/>
              </a:solidFill>
            </a:rPr>
            <a:t>Volunteers</a:t>
          </a:r>
          <a:endParaRPr lang="en-US" sz="1400" b="1" dirty="0">
            <a:solidFill>
              <a:schemeClr val="tx1"/>
            </a:solidFill>
          </a:endParaRPr>
        </a:p>
      </dgm:t>
    </dgm:pt>
    <dgm:pt modelId="{1B2977FE-0B5A-4FDA-AE0E-5A45ED568E52}" type="parTrans" cxnId="{40812A89-E2EE-4737-8758-93B3BFC4C4BF}">
      <dgm:prSet/>
      <dgm:spPr/>
      <dgm:t>
        <a:bodyPr/>
        <a:lstStyle/>
        <a:p>
          <a:endParaRPr lang="en-US" sz="1400" b="1">
            <a:solidFill>
              <a:schemeClr val="tx1"/>
            </a:solidFill>
          </a:endParaRPr>
        </a:p>
      </dgm:t>
    </dgm:pt>
    <dgm:pt modelId="{E3301CDC-D7E6-4DD8-BEB7-E7039DDCE548}" type="sibTrans" cxnId="{40812A89-E2EE-4737-8758-93B3BFC4C4BF}">
      <dgm:prSet custT="1"/>
      <dgm:spPr/>
      <dgm:t>
        <a:bodyPr/>
        <a:lstStyle/>
        <a:p>
          <a:endParaRPr lang="en-US" sz="1400" b="1">
            <a:solidFill>
              <a:schemeClr val="tx1"/>
            </a:solidFill>
          </a:endParaRPr>
        </a:p>
      </dgm:t>
    </dgm:pt>
    <dgm:pt modelId="{02E46985-3101-4D53-8234-7D4B7EA85A61}">
      <dgm:prSet phldrT="[Text]" custT="1"/>
      <dgm:spPr/>
      <dgm:t>
        <a:bodyPr/>
        <a:lstStyle/>
        <a:p>
          <a:r>
            <a:rPr lang="en-US" sz="1400" b="1" dirty="0" smtClean="0">
              <a:solidFill>
                <a:schemeClr val="tx1"/>
              </a:solidFill>
            </a:rPr>
            <a:t>Academics</a:t>
          </a:r>
          <a:endParaRPr lang="en-US" sz="1400" b="1" dirty="0">
            <a:solidFill>
              <a:schemeClr val="tx1"/>
            </a:solidFill>
          </a:endParaRPr>
        </a:p>
      </dgm:t>
    </dgm:pt>
    <dgm:pt modelId="{3E523DA7-26C7-48FB-9312-B17780F78055}" type="parTrans" cxnId="{A3623B5A-BE11-4E45-A803-DE963ADD8845}">
      <dgm:prSet/>
      <dgm:spPr/>
      <dgm:t>
        <a:bodyPr/>
        <a:lstStyle/>
        <a:p>
          <a:endParaRPr lang="en-US" sz="1400" b="1">
            <a:solidFill>
              <a:schemeClr val="tx1"/>
            </a:solidFill>
          </a:endParaRPr>
        </a:p>
      </dgm:t>
    </dgm:pt>
    <dgm:pt modelId="{FEE6B264-B57C-4262-AA86-FDE8C9D216EC}" type="sibTrans" cxnId="{A3623B5A-BE11-4E45-A803-DE963ADD8845}">
      <dgm:prSet custT="1"/>
      <dgm:spPr/>
      <dgm:t>
        <a:bodyPr/>
        <a:lstStyle/>
        <a:p>
          <a:endParaRPr lang="en-US" sz="1400" b="1">
            <a:solidFill>
              <a:schemeClr val="tx1"/>
            </a:solidFill>
          </a:endParaRPr>
        </a:p>
      </dgm:t>
    </dgm:pt>
    <dgm:pt modelId="{76D7D349-5FE8-42FD-B4B7-74D8E05A4159}">
      <dgm:prSet phldrT="[Text]" custT="1"/>
      <dgm:spPr/>
      <dgm:t>
        <a:bodyPr/>
        <a:lstStyle/>
        <a:p>
          <a:r>
            <a:rPr lang="en-US" sz="1400" b="1" dirty="0" smtClean="0">
              <a:solidFill>
                <a:schemeClr val="tx1"/>
              </a:solidFill>
            </a:rPr>
            <a:t>Consultants/</a:t>
          </a:r>
        </a:p>
        <a:p>
          <a:r>
            <a:rPr lang="en-US" sz="1400" b="1" dirty="0" smtClean="0">
              <a:solidFill>
                <a:schemeClr val="tx1"/>
              </a:solidFill>
            </a:rPr>
            <a:t>Contractors</a:t>
          </a:r>
          <a:endParaRPr lang="en-US" sz="1400" b="1" dirty="0">
            <a:solidFill>
              <a:schemeClr val="tx1"/>
            </a:solidFill>
          </a:endParaRPr>
        </a:p>
      </dgm:t>
    </dgm:pt>
    <dgm:pt modelId="{6D829BF6-FD5C-46A0-9AAC-535C64A21C90}" type="parTrans" cxnId="{6ED865CB-B37B-4C96-B8D6-495DA73F5411}">
      <dgm:prSet/>
      <dgm:spPr/>
      <dgm:t>
        <a:bodyPr/>
        <a:lstStyle/>
        <a:p>
          <a:endParaRPr lang="en-US" sz="1400" b="1">
            <a:solidFill>
              <a:schemeClr val="tx1"/>
            </a:solidFill>
          </a:endParaRPr>
        </a:p>
      </dgm:t>
    </dgm:pt>
    <dgm:pt modelId="{6F62D28A-966D-42C6-949E-3D2135EA4FDB}" type="sibTrans" cxnId="{6ED865CB-B37B-4C96-B8D6-495DA73F5411}">
      <dgm:prSet custT="1"/>
      <dgm:spPr/>
      <dgm:t>
        <a:bodyPr/>
        <a:lstStyle/>
        <a:p>
          <a:endParaRPr lang="en-US" sz="1400" b="1">
            <a:solidFill>
              <a:schemeClr val="tx1"/>
            </a:solidFill>
          </a:endParaRPr>
        </a:p>
      </dgm:t>
    </dgm:pt>
    <dgm:pt modelId="{AFD742E4-D74D-482E-8BD8-060FF5BA8E15}">
      <dgm:prSet phldrT="[Text]" custT="1"/>
      <dgm:spPr/>
      <dgm:t>
        <a:bodyPr/>
        <a:lstStyle/>
        <a:p>
          <a:r>
            <a:rPr lang="en-US" sz="1400" b="1" dirty="0" smtClean="0">
              <a:solidFill>
                <a:schemeClr val="tx1"/>
              </a:solidFill>
            </a:rPr>
            <a:t>Recreation</a:t>
          </a:r>
          <a:endParaRPr lang="en-US" sz="1400" b="1" dirty="0">
            <a:solidFill>
              <a:schemeClr val="tx1"/>
            </a:solidFill>
          </a:endParaRPr>
        </a:p>
      </dgm:t>
    </dgm:pt>
    <dgm:pt modelId="{EEA3D8B0-F2CD-4C76-86AC-DB71AAFB0D8C}" type="parTrans" cxnId="{AAD8FAFE-4CD1-4C17-BBF0-A3F6C9A70A63}">
      <dgm:prSet/>
      <dgm:spPr/>
      <dgm:t>
        <a:bodyPr/>
        <a:lstStyle/>
        <a:p>
          <a:endParaRPr lang="en-US" sz="1400" b="1">
            <a:solidFill>
              <a:schemeClr val="tx1"/>
            </a:solidFill>
          </a:endParaRPr>
        </a:p>
      </dgm:t>
    </dgm:pt>
    <dgm:pt modelId="{6A3EF3DB-4ACE-4852-A38F-BFA0B6286A4C}" type="sibTrans" cxnId="{AAD8FAFE-4CD1-4C17-BBF0-A3F6C9A70A63}">
      <dgm:prSet custT="1"/>
      <dgm:spPr/>
      <dgm:t>
        <a:bodyPr/>
        <a:lstStyle/>
        <a:p>
          <a:endParaRPr lang="en-US" sz="1400" b="1">
            <a:solidFill>
              <a:schemeClr val="tx1"/>
            </a:solidFill>
          </a:endParaRPr>
        </a:p>
      </dgm:t>
    </dgm:pt>
    <dgm:pt modelId="{ADD4475C-5CF6-4B93-9C41-D950C32CB1FB}">
      <dgm:prSet phldrT="[Text]" custT="1"/>
      <dgm:spPr/>
      <dgm:t>
        <a:bodyPr/>
        <a:lstStyle/>
        <a:p>
          <a:r>
            <a:rPr lang="en-US" sz="1400" b="1" dirty="0" smtClean="0">
              <a:solidFill>
                <a:schemeClr val="tx1"/>
              </a:solidFill>
            </a:rPr>
            <a:t>Funders</a:t>
          </a:r>
          <a:endParaRPr lang="en-US" sz="1400" b="1" dirty="0">
            <a:solidFill>
              <a:schemeClr val="tx1"/>
            </a:solidFill>
          </a:endParaRPr>
        </a:p>
      </dgm:t>
    </dgm:pt>
    <dgm:pt modelId="{BB8DCD7D-6671-418A-92D5-1518C4411727}" type="parTrans" cxnId="{F0C42822-CC13-49BF-BF49-5622C4D3DA1D}">
      <dgm:prSet/>
      <dgm:spPr/>
      <dgm:t>
        <a:bodyPr/>
        <a:lstStyle/>
        <a:p>
          <a:endParaRPr lang="en-US" sz="1400" b="1">
            <a:solidFill>
              <a:schemeClr val="tx1"/>
            </a:solidFill>
          </a:endParaRPr>
        </a:p>
      </dgm:t>
    </dgm:pt>
    <dgm:pt modelId="{06B8EF62-4110-45C8-8CE5-229FC9BE8CEB}" type="sibTrans" cxnId="{F0C42822-CC13-49BF-BF49-5622C4D3DA1D}">
      <dgm:prSet custT="1"/>
      <dgm:spPr/>
      <dgm:t>
        <a:bodyPr/>
        <a:lstStyle/>
        <a:p>
          <a:endParaRPr lang="en-US" sz="1400" b="1">
            <a:solidFill>
              <a:schemeClr val="tx1"/>
            </a:solidFill>
          </a:endParaRPr>
        </a:p>
      </dgm:t>
    </dgm:pt>
    <dgm:pt modelId="{23BFFCA5-CD10-4223-8326-DB0B9FD02DEA}" type="pres">
      <dgm:prSet presAssocID="{4BD5E671-5B07-4B3A-A594-C8159313B48A}" presName="cycle" presStyleCnt="0">
        <dgm:presLayoutVars>
          <dgm:dir/>
          <dgm:resizeHandles val="exact"/>
        </dgm:presLayoutVars>
      </dgm:prSet>
      <dgm:spPr/>
      <dgm:t>
        <a:bodyPr/>
        <a:lstStyle/>
        <a:p>
          <a:endParaRPr lang="en-US"/>
        </a:p>
      </dgm:t>
    </dgm:pt>
    <dgm:pt modelId="{5DB0D491-A66E-4BBB-AA45-12B89FA676ED}" type="pres">
      <dgm:prSet presAssocID="{AB7E7BDC-8BEF-4C8B-9437-221492921322}" presName="node" presStyleLbl="node1" presStyleIdx="0" presStyleCnt="9" custScaleX="112160" custScaleY="94691">
        <dgm:presLayoutVars>
          <dgm:bulletEnabled val="1"/>
        </dgm:presLayoutVars>
      </dgm:prSet>
      <dgm:spPr/>
      <dgm:t>
        <a:bodyPr/>
        <a:lstStyle/>
        <a:p>
          <a:endParaRPr lang="en-US"/>
        </a:p>
      </dgm:t>
    </dgm:pt>
    <dgm:pt modelId="{DF703BA7-E8F2-4911-BB44-838929447D87}" type="pres">
      <dgm:prSet presAssocID="{455BB147-B5AA-4ECB-BF63-C00E00458643}" presName="sibTrans" presStyleLbl="sibTrans2D1" presStyleIdx="0" presStyleCnt="9"/>
      <dgm:spPr/>
      <dgm:t>
        <a:bodyPr/>
        <a:lstStyle/>
        <a:p>
          <a:endParaRPr lang="en-US"/>
        </a:p>
      </dgm:t>
    </dgm:pt>
    <dgm:pt modelId="{708B123A-FB48-44ED-8139-8EEDA09A0380}" type="pres">
      <dgm:prSet presAssocID="{455BB147-B5AA-4ECB-BF63-C00E00458643}" presName="connectorText" presStyleLbl="sibTrans2D1" presStyleIdx="0" presStyleCnt="9"/>
      <dgm:spPr/>
      <dgm:t>
        <a:bodyPr/>
        <a:lstStyle/>
        <a:p>
          <a:endParaRPr lang="en-US"/>
        </a:p>
      </dgm:t>
    </dgm:pt>
    <dgm:pt modelId="{DBBD2410-0B07-477A-9B1D-687FA0C1CAD9}" type="pres">
      <dgm:prSet presAssocID="{4FDB2584-094E-4766-8946-497E6DF980C7}" presName="node" presStyleLbl="node1" presStyleIdx="1" presStyleCnt="9">
        <dgm:presLayoutVars>
          <dgm:bulletEnabled val="1"/>
        </dgm:presLayoutVars>
      </dgm:prSet>
      <dgm:spPr/>
      <dgm:t>
        <a:bodyPr/>
        <a:lstStyle/>
        <a:p>
          <a:endParaRPr lang="en-US"/>
        </a:p>
      </dgm:t>
    </dgm:pt>
    <dgm:pt modelId="{02BACD16-59E1-4006-B93F-969EFFF00A83}" type="pres">
      <dgm:prSet presAssocID="{5D0E799B-4D12-412F-B3A0-EC640125EBD7}" presName="sibTrans" presStyleLbl="sibTrans2D1" presStyleIdx="1" presStyleCnt="9"/>
      <dgm:spPr/>
      <dgm:t>
        <a:bodyPr/>
        <a:lstStyle/>
        <a:p>
          <a:endParaRPr lang="en-US"/>
        </a:p>
      </dgm:t>
    </dgm:pt>
    <dgm:pt modelId="{31D7739F-42FB-49EE-8DCB-4ADE81E52DF4}" type="pres">
      <dgm:prSet presAssocID="{5D0E799B-4D12-412F-B3A0-EC640125EBD7}" presName="connectorText" presStyleLbl="sibTrans2D1" presStyleIdx="1" presStyleCnt="9"/>
      <dgm:spPr/>
      <dgm:t>
        <a:bodyPr/>
        <a:lstStyle/>
        <a:p>
          <a:endParaRPr lang="en-US"/>
        </a:p>
      </dgm:t>
    </dgm:pt>
    <dgm:pt modelId="{855DFCAF-9C69-465F-8DCD-650DC9534F92}" type="pres">
      <dgm:prSet presAssocID="{EB122083-8865-46AF-A1C8-008A875CA685}" presName="node" presStyleLbl="node1" presStyleIdx="2" presStyleCnt="9" custScaleX="140935" custScaleY="73339">
        <dgm:presLayoutVars>
          <dgm:bulletEnabled val="1"/>
        </dgm:presLayoutVars>
      </dgm:prSet>
      <dgm:spPr/>
      <dgm:t>
        <a:bodyPr/>
        <a:lstStyle/>
        <a:p>
          <a:endParaRPr lang="en-US"/>
        </a:p>
      </dgm:t>
    </dgm:pt>
    <dgm:pt modelId="{49440BAD-FF22-4006-8826-A8768D9FEF6C}" type="pres">
      <dgm:prSet presAssocID="{40C71C03-A2CB-4EAE-95C3-35585CE80AEF}" presName="sibTrans" presStyleLbl="sibTrans2D1" presStyleIdx="2" presStyleCnt="9"/>
      <dgm:spPr/>
      <dgm:t>
        <a:bodyPr/>
        <a:lstStyle/>
        <a:p>
          <a:endParaRPr lang="en-US"/>
        </a:p>
      </dgm:t>
    </dgm:pt>
    <dgm:pt modelId="{B2D8AEF8-EF76-415A-8A6F-AB9A05A99A31}" type="pres">
      <dgm:prSet presAssocID="{40C71C03-A2CB-4EAE-95C3-35585CE80AEF}" presName="connectorText" presStyleLbl="sibTrans2D1" presStyleIdx="2" presStyleCnt="9"/>
      <dgm:spPr/>
      <dgm:t>
        <a:bodyPr/>
        <a:lstStyle/>
        <a:p>
          <a:endParaRPr lang="en-US"/>
        </a:p>
      </dgm:t>
    </dgm:pt>
    <dgm:pt modelId="{8B54A437-C898-4674-A426-9F3FB6302084}" type="pres">
      <dgm:prSet presAssocID="{502527B9-B58B-44C9-AEE4-B42CC719D9C5}" presName="node" presStyleLbl="node1" presStyleIdx="3" presStyleCnt="9">
        <dgm:presLayoutVars>
          <dgm:bulletEnabled val="1"/>
        </dgm:presLayoutVars>
      </dgm:prSet>
      <dgm:spPr/>
      <dgm:t>
        <a:bodyPr/>
        <a:lstStyle/>
        <a:p>
          <a:endParaRPr lang="en-US"/>
        </a:p>
      </dgm:t>
    </dgm:pt>
    <dgm:pt modelId="{1CBC9857-B8E6-45E2-8131-CEBDD30BE6B4}" type="pres">
      <dgm:prSet presAssocID="{BF69C923-3A66-491F-86C3-C1100A628C69}" presName="sibTrans" presStyleLbl="sibTrans2D1" presStyleIdx="3" presStyleCnt="9"/>
      <dgm:spPr/>
      <dgm:t>
        <a:bodyPr/>
        <a:lstStyle/>
        <a:p>
          <a:endParaRPr lang="en-US"/>
        </a:p>
      </dgm:t>
    </dgm:pt>
    <dgm:pt modelId="{C6214AB4-A4F7-470B-9D4E-AB68E899597A}" type="pres">
      <dgm:prSet presAssocID="{BF69C923-3A66-491F-86C3-C1100A628C69}" presName="connectorText" presStyleLbl="sibTrans2D1" presStyleIdx="3" presStyleCnt="9"/>
      <dgm:spPr/>
      <dgm:t>
        <a:bodyPr/>
        <a:lstStyle/>
        <a:p>
          <a:endParaRPr lang="en-US"/>
        </a:p>
      </dgm:t>
    </dgm:pt>
    <dgm:pt modelId="{779E8858-B48A-49E9-AF73-D506FD92E9AE}" type="pres">
      <dgm:prSet presAssocID="{9794EF51-1A42-4741-BCA7-552454A51B01}" presName="node" presStyleLbl="node1" presStyleIdx="4" presStyleCnt="9" custScaleX="135579" custScaleY="115719">
        <dgm:presLayoutVars>
          <dgm:bulletEnabled val="1"/>
        </dgm:presLayoutVars>
      </dgm:prSet>
      <dgm:spPr/>
      <dgm:t>
        <a:bodyPr/>
        <a:lstStyle/>
        <a:p>
          <a:endParaRPr lang="en-US"/>
        </a:p>
      </dgm:t>
    </dgm:pt>
    <dgm:pt modelId="{554C27EC-F3CB-454F-88C7-6305D493D241}" type="pres">
      <dgm:prSet presAssocID="{E3301CDC-D7E6-4DD8-BEB7-E7039DDCE548}" presName="sibTrans" presStyleLbl="sibTrans2D1" presStyleIdx="4" presStyleCnt="9"/>
      <dgm:spPr/>
      <dgm:t>
        <a:bodyPr/>
        <a:lstStyle/>
        <a:p>
          <a:endParaRPr lang="en-US"/>
        </a:p>
      </dgm:t>
    </dgm:pt>
    <dgm:pt modelId="{E6CB4B92-5F63-464D-B655-37512FCEBC71}" type="pres">
      <dgm:prSet presAssocID="{E3301CDC-D7E6-4DD8-BEB7-E7039DDCE548}" presName="connectorText" presStyleLbl="sibTrans2D1" presStyleIdx="4" presStyleCnt="9"/>
      <dgm:spPr/>
      <dgm:t>
        <a:bodyPr/>
        <a:lstStyle/>
        <a:p>
          <a:endParaRPr lang="en-US"/>
        </a:p>
      </dgm:t>
    </dgm:pt>
    <dgm:pt modelId="{545CBDF4-0E9D-422B-81F7-B5E3059D803F}" type="pres">
      <dgm:prSet presAssocID="{02E46985-3101-4D53-8234-7D4B7EA85A61}" presName="node" presStyleLbl="node1" presStyleIdx="5" presStyleCnt="9" custScaleX="132495" custScaleY="107860">
        <dgm:presLayoutVars>
          <dgm:bulletEnabled val="1"/>
        </dgm:presLayoutVars>
      </dgm:prSet>
      <dgm:spPr/>
      <dgm:t>
        <a:bodyPr/>
        <a:lstStyle/>
        <a:p>
          <a:endParaRPr lang="en-US"/>
        </a:p>
      </dgm:t>
    </dgm:pt>
    <dgm:pt modelId="{48EC7E55-6A04-4D55-B440-9F96105EA6F7}" type="pres">
      <dgm:prSet presAssocID="{FEE6B264-B57C-4262-AA86-FDE8C9D216EC}" presName="sibTrans" presStyleLbl="sibTrans2D1" presStyleIdx="5" presStyleCnt="9"/>
      <dgm:spPr/>
      <dgm:t>
        <a:bodyPr/>
        <a:lstStyle/>
        <a:p>
          <a:endParaRPr lang="en-US"/>
        </a:p>
      </dgm:t>
    </dgm:pt>
    <dgm:pt modelId="{35A037F2-B9CC-4336-9C6D-B6A7B717D079}" type="pres">
      <dgm:prSet presAssocID="{FEE6B264-B57C-4262-AA86-FDE8C9D216EC}" presName="connectorText" presStyleLbl="sibTrans2D1" presStyleIdx="5" presStyleCnt="9"/>
      <dgm:spPr/>
      <dgm:t>
        <a:bodyPr/>
        <a:lstStyle/>
        <a:p>
          <a:endParaRPr lang="en-US"/>
        </a:p>
      </dgm:t>
    </dgm:pt>
    <dgm:pt modelId="{0C2F7B87-C9FD-4026-8470-BB2EC80B3AFB}" type="pres">
      <dgm:prSet presAssocID="{76D7D349-5FE8-42FD-B4B7-74D8E05A4159}" presName="node" presStyleLbl="node1" presStyleIdx="6" presStyleCnt="9" custScaleX="139094" custScaleY="104130">
        <dgm:presLayoutVars>
          <dgm:bulletEnabled val="1"/>
        </dgm:presLayoutVars>
      </dgm:prSet>
      <dgm:spPr/>
      <dgm:t>
        <a:bodyPr/>
        <a:lstStyle/>
        <a:p>
          <a:endParaRPr lang="en-US"/>
        </a:p>
      </dgm:t>
    </dgm:pt>
    <dgm:pt modelId="{5F0D9FB6-8F22-4AAE-A020-1B859B6265E6}" type="pres">
      <dgm:prSet presAssocID="{6F62D28A-966D-42C6-949E-3D2135EA4FDB}" presName="sibTrans" presStyleLbl="sibTrans2D1" presStyleIdx="6" presStyleCnt="9"/>
      <dgm:spPr/>
      <dgm:t>
        <a:bodyPr/>
        <a:lstStyle/>
        <a:p>
          <a:endParaRPr lang="en-US"/>
        </a:p>
      </dgm:t>
    </dgm:pt>
    <dgm:pt modelId="{54770E23-CD6B-459B-A501-39DF4B9CC9CC}" type="pres">
      <dgm:prSet presAssocID="{6F62D28A-966D-42C6-949E-3D2135EA4FDB}" presName="connectorText" presStyleLbl="sibTrans2D1" presStyleIdx="6" presStyleCnt="9"/>
      <dgm:spPr/>
      <dgm:t>
        <a:bodyPr/>
        <a:lstStyle/>
        <a:p>
          <a:endParaRPr lang="en-US"/>
        </a:p>
      </dgm:t>
    </dgm:pt>
    <dgm:pt modelId="{6010366B-7ADF-4235-9873-FA35952E4C64}" type="pres">
      <dgm:prSet presAssocID="{AFD742E4-D74D-482E-8BD8-060FF5BA8E15}" presName="node" presStyleLbl="node1" presStyleIdx="7" presStyleCnt="9" custScaleX="128521" custScaleY="108132">
        <dgm:presLayoutVars>
          <dgm:bulletEnabled val="1"/>
        </dgm:presLayoutVars>
      </dgm:prSet>
      <dgm:spPr/>
      <dgm:t>
        <a:bodyPr/>
        <a:lstStyle/>
        <a:p>
          <a:endParaRPr lang="en-US"/>
        </a:p>
      </dgm:t>
    </dgm:pt>
    <dgm:pt modelId="{BDBE359A-BB07-486D-8040-A022344606C7}" type="pres">
      <dgm:prSet presAssocID="{6A3EF3DB-4ACE-4852-A38F-BFA0B6286A4C}" presName="sibTrans" presStyleLbl="sibTrans2D1" presStyleIdx="7" presStyleCnt="9"/>
      <dgm:spPr/>
      <dgm:t>
        <a:bodyPr/>
        <a:lstStyle/>
        <a:p>
          <a:endParaRPr lang="en-US"/>
        </a:p>
      </dgm:t>
    </dgm:pt>
    <dgm:pt modelId="{865D905F-105B-4825-9C32-34BFBDE8B687}" type="pres">
      <dgm:prSet presAssocID="{6A3EF3DB-4ACE-4852-A38F-BFA0B6286A4C}" presName="connectorText" presStyleLbl="sibTrans2D1" presStyleIdx="7" presStyleCnt="9"/>
      <dgm:spPr/>
      <dgm:t>
        <a:bodyPr/>
        <a:lstStyle/>
        <a:p>
          <a:endParaRPr lang="en-US"/>
        </a:p>
      </dgm:t>
    </dgm:pt>
    <dgm:pt modelId="{AE0F8CF5-8F53-49D3-B5EA-830F39CC06D4}" type="pres">
      <dgm:prSet presAssocID="{ADD4475C-5CF6-4B93-9C41-D950C32CB1FB}" presName="node" presStyleLbl="node1" presStyleIdx="8" presStyleCnt="9" custScaleX="94855" custScaleY="77303" custRadScaleRad="120725" custRadScaleInc="-41856">
        <dgm:presLayoutVars>
          <dgm:bulletEnabled val="1"/>
        </dgm:presLayoutVars>
      </dgm:prSet>
      <dgm:spPr/>
      <dgm:t>
        <a:bodyPr/>
        <a:lstStyle/>
        <a:p>
          <a:endParaRPr lang="en-US"/>
        </a:p>
      </dgm:t>
    </dgm:pt>
    <dgm:pt modelId="{041ED5A5-8BDC-44D3-A072-BF68BCFB8FFB}" type="pres">
      <dgm:prSet presAssocID="{06B8EF62-4110-45C8-8CE5-229FC9BE8CEB}" presName="sibTrans" presStyleLbl="sibTrans2D1" presStyleIdx="8" presStyleCnt="9"/>
      <dgm:spPr/>
      <dgm:t>
        <a:bodyPr/>
        <a:lstStyle/>
        <a:p>
          <a:endParaRPr lang="en-US"/>
        </a:p>
      </dgm:t>
    </dgm:pt>
    <dgm:pt modelId="{FBCC0639-6665-453C-9C35-03FB142F0C26}" type="pres">
      <dgm:prSet presAssocID="{06B8EF62-4110-45C8-8CE5-229FC9BE8CEB}" presName="connectorText" presStyleLbl="sibTrans2D1" presStyleIdx="8" presStyleCnt="9"/>
      <dgm:spPr/>
      <dgm:t>
        <a:bodyPr/>
        <a:lstStyle/>
        <a:p>
          <a:endParaRPr lang="en-US"/>
        </a:p>
      </dgm:t>
    </dgm:pt>
  </dgm:ptLst>
  <dgm:cxnLst>
    <dgm:cxn modelId="{39467AE8-7379-46BF-A764-E1043B683193}" type="presOf" srcId="{40C71C03-A2CB-4EAE-95C3-35585CE80AEF}" destId="{49440BAD-FF22-4006-8826-A8768D9FEF6C}" srcOrd="0" destOrd="0" presId="urn:microsoft.com/office/officeart/2005/8/layout/cycle2"/>
    <dgm:cxn modelId="{8E7ED022-88F8-4ABF-960A-5E37C8FFDA9F}" type="presOf" srcId="{40C71C03-A2CB-4EAE-95C3-35585CE80AEF}" destId="{B2D8AEF8-EF76-415A-8A6F-AB9A05A99A31}" srcOrd="1" destOrd="0" presId="urn:microsoft.com/office/officeart/2005/8/layout/cycle2"/>
    <dgm:cxn modelId="{850E5474-513A-4447-A0AA-D4CBF8D77596}" type="presOf" srcId="{FEE6B264-B57C-4262-AA86-FDE8C9D216EC}" destId="{35A037F2-B9CC-4336-9C6D-B6A7B717D079}" srcOrd="1" destOrd="0" presId="urn:microsoft.com/office/officeart/2005/8/layout/cycle2"/>
    <dgm:cxn modelId="{58430CD3-0FFA-4FE8-9532-E4D5C061315F}" type="presOf" srcId="{6F62D28A-966D-42C6-949E-3D2135EA4FDB}" destId="{54770E23-CD6B-459B-A501-39DF4B9CC9CC}" srcOrd="1" destOrd="0" presId="urn:microsoft.com/office/officeart/2005/8/layout/cycle2"/>
    <dgm:cxn modelId="{B6506DCD-DF91-41C5-800C-4F170EE784EB}" srcId="{4BD5E671-5B07-4B3A-A594-C8159313B48A}" destId="{EB122083-8865-46AF-A1C8-008A875CA685}" srcOrd="2" destOrd="0" parTransId="{7A175139-EFCE-4C2B-9446-CB5AF2A83D47}" sibTransId="{40C71C03-A2CB-4EAE-95C3-35585CE80AEF}"/>
    <dgm:cxn modelId="{F0C42822-CC13-49BF-BF49-5622C4D3DA1D}" srcId="{4BD5E671-5B07-4B3A-A594-C8159313B48A}" destId="{ADD4475C-5CF6-4B93-9C41-D950C32CB1FB}" srcOrd="8" destOrd="0" parTransId="{BB8DCD7D-6671-418A-92D5-1518C4411727}" sibTransId="{06B8EF62-4110-45C8-8CE5-229FC9BE8CEB}"/>
    <dgm:cxn modelId="{DAC604F4-802E-4A6A-84FD-8F79E8687FD0}" type="presOf" srcId="{6F62D28A-966D-42C6-949E-3D2135EA4FDB}" destId="{5F0D9FB6-8F22-4AAE-A020-1B859B6265E6}" srcOrd="0" destOrd="0" presId="urn:microsoft.com/office/officeart/2005/8/layout/cycle2"/>
    <dgm:cxn modelId="{DF5CFDC4-700B-4367-88AB-3685610276D9}" type="presOf" srcId="{5D0E799B-4D12-412F-B3A0-EC640125EBD7}" destId="{02BACD16-59E1-4006-B93F-969EFFF00A83}" srcOrd="0" destOrd="0" presId="urn:microsoft.com/office/officeart/2005/8/layout/cycle2"/>
    <dgm:cxn modelId="{AAD8FAFE-4CD1-4C17-BBF0-A3F6C9A70A63}" srcId="{4BD5E671-5B07-4B3A-A594-C8159313B48A}" destId="{AFD742E4-D74D-482E-8BD8-060FF5BA8E15}" srcOrd="7" destOrd="0" parTransId="{EEA3D8B0-F2CD-4C76-86AC-DB71AAFB0D8C}" sibTransId="{6A3EF3DB-4ACE-4852-A38F-BFA0B6286A4C}"/>
    <dgm:cxn modelId="{A3623B5A-BE11-4E45-A803-DE963ADD8845}" srcId="{4BD5E671-5B07-4B3A-A594-C8159313B48A}" destId="{02E46985-3101-4D53-8234-7D4B7EA85A61}" srcOrd="5" destOrd="0" parTransId="{3E523DA7-26C7-48FB-9312-B17780F78055}" sibTransId="{FEE6B264-B57C-4262-AA86-FDE8C9D216EC}"/>
    <dgm:cxn modelId="{608687C8-1B70-4F62-B1A2-EB88200156FC}" srcId="{4BD5E671-5B07-4B3A-A594-C8159313B48A}" destId="{AB7E7BDC-8BEF-4C8B-9437-221492921322}" srcOrd="0" destOrd="0" parTransId="{096A85D2-3DDF-45E1-ADE4-2E0A5B161B2D}" sibTransId="{455BB147-B5AA-4ECB-BF63-C00E00458643}"/>
    <dgm:cxn modelId="{6ED865CB-B37B-4C96-B8D6-495DA73F5411}" srcId="{4BD5E671-5B07-4B3A-A594-C8159313B48A}" destId="{76D7D349-5FE8-42FD-B4B7-74D8E05A4159}" srcOrd="6" destOrd="0" parTransId="{6D829BF6-FD5C-46A0-9AAC-535C64A21C90}" sibTransId="{6F62D28A-966D-42C6-949E-3D2135EA4FDB}"/>
    <dgm:cxn modelId="{CF583473-1F98-48E7-84D8-BC5B3D036D66}" type="presOf" srcId="{02E46985-3101-4D53-8234-7D4B7EA85A61}" destId="{545CBDF4-0E9D-422B-81F7-B5E3059D803F}" srcOrd="0" destOrd="0" presId="urn:microsoft.com/office/officeart/2005/8/layout/cycle2"/>
    <dgm:cxn modelId="{9C6A58C8-3A99-46CC-9D4D-8CEE096B07B3}" type="presOf" srcId="{76D7D349-5FE8-42FD-B4B7-74D8E05A4159}" destId="{0C2F7B87-C9FD-4026-8470-BB2EC80B3AFB}" srcOrd="0" destOrd="0" presId="urn:microsoft.com/office/officeart/2005/8/layout/cycle2"/>
    <dgm:cxn modelId="{B74CB1ED-2551-4FCB-A13B-7BA7E58D0E5B}" type="presOf" srcId="{06B8EF62-4110-45C8-8CE5-229FC9BE8CEB}" destId="{FBCC0639-6665-453C-9C35-03FB142F0C26}" srcOrd="1" destOrd="0" presId="urn:microsoft.com/office/officeart/2005/8/layout/cycle2"/>
    <dgm:cxn modelId="{B5D24EFB-66DB-4AFE-ACC7-2A97694B6249}" type="presOf" srcId="{ADD4475C-5CF6-4B93-9C41-D950C32CB1FB}" destId="{AE0F8CF5-8F53-49D3-B5EA-830F39CC06D4}" srcOrd="0" destOrd="0" presId="urn:microsoft.com/office/officeart/2005/8/layout/cycle2"/>
    <dgm:cxn modelId="{7DD3DB3E-93B7-4A8E-896D-41D060CA3786}" type="presOf" srcId="{BF69C923-3A66-491F-86C3-C1100A628C69}" destId="{C6214AB4-A4F7-470B-9D4E-AB68E899597A}" srcOrd="1" destOrd="0" presId="urn:microsoft.com/office/officeart/2005/8/layout/cycle2"/>
    <dgm:cxn modelId="{E0DB1A5F-80F8-4418-BD39-F7F04C35AACD}" type="presOf" srcId="{455BB147-B5AA-4ECB-BF63-C00E00458643}" destId="{DF703BA7-E8F2-4911-BB44-838929447D87}" srcOrd="0" destOrd="0" presId="urn:microsoft.com/office/officeart/2005/8/layout/cycle2"/>
    <dgm:cxn modelId="{3876772F-58AB-471A-B8C6-50B255275ECB}" type="presOf" srcId="{5D0E799B-4D12-412F-B3A0-EC640125EBD7}" destId="{31D7739F-42FB-49EE-8DCB-4ADE81E52DF4}" srcOrd="1" destOrd="0" presId="urn:microsoft.com/office/officeart/2005/8/layout/cycle2"/>
    <dgm:cxn modelId="{6AD19FA3-810D-4638-B788-5D49A8AC38BF}" type="presOf" srcId="{E3301CDC-D7E6-4DD8-BEB7-E7039DDCE548}" destId="{554C27EC-F3CB-454F-88C7-6305D493D241}" srcOrd="0" destOrd="0" presId="urn:microsoft.com/office/officeart/2005/8/layout/cycle2"/>
    <dgm:cxn modelId="{1F8AFE1E-6D45-4340-AB47-2820C81B709B}" type="presOf" srcId="{EB122083-8865-46AF-A1C8-008A875CA685}" destId="{855DFCAF-9C69-465F-8DCD-650DC9534F92}" srcOrd="0" destOrd="0" presId="urn:microsoft.com/office/officeart/2005/8/layout/cycle2"/>
    <dgm:cxn modelId="{D521275B-83E6-4AC3-B5D9-462B0E0DD107}" type="presOf" srcId="{BF69C923-3A66-491F-86C3-C1100A628C69}" destId="{1CBC9857-B8E6-45E2-8131-CEBDD30BE6B4}" srcOrd="0" destOrd="0" presId="urn:microsoft.com/office/officeart/2005/8/layout/cycle2"/>
    <dgm:cxn modelId="{7D766DBB-D7C1-4FB3-9609-F925B16DE38A}" type="presOf" srcId="{4FDB2584-094E-4766-8946-497E6DF980C7}" destId="{DBBD2410-0B07-477A-9B1D-687FA0C1CAD9}" srcOrd="0" destOrd="0" presId="urn:microsoft.com/office/officeart/2005/8/layout/cycle2"/>
    <dgm:cxn modelId="{C3D9AFC7-F21C-4AC8-86D8-51C57A2D0FAC}" type="presOf" srcId="{455BB147-B5AA-4ECB-BF63-C00E00458643}" destId="{708B123A-FB48-44ED-8139-8EEDA09A0380}" srcOrd="1" destOrd="0" presId="urn:microsoft.com/office/officeart/2005/8/layout/cycle2"/>
    <dgm:cxn modelId="{E9BEE448-D17C-4B8F-A8E0-5319D85843FC}" type="presOf" srcId="{9794EF51-1A42-4741-BCA7-552454A51B01}" destId="{779E8858-B48A-49E9-AF73-D506FD92E9AE}" srcOrd="0" destOrd="0" presId="urn:microsoft.com/office/officeart/2005/8/layout/cycle2"/>
    <dgm:cxn modelId="{40C19517-81F9-4AB9-9650-95FB16845E87}" type="presOf" srcId="{502527B9-B58B-44C9-AEE4-B42CC719D9C5}" destId="{8B54A437-C898-4674-A426-9F3FB6302084}" srcOrd="0" destOrd="0" presId="urn:microsoft.com/office/officeart/2005/8/layout/cycle2"/>
    <dgm:cxn modelId="{13CCB881-1899-43DD-9236-7070EA729F2C}" type="presOf" srcId="{FEE6B264-B57C-4262-AA86-FDE8C9D216EC}" destId="{48EC7E55-6A04-4D55-B440-9F96105EA6F7}" srcOrd="0" destOrd="0" presId="urn:microsoft.com/office/officeart/2005/8/layout/cycle2"/>
    <dgm:cxn modelId="{E5354617-14C3-4453-887E-37A94AC24488}" type="presOf" srcId="{AFD742E4-D74D-482E-8BD8-060FF5BA8E15}" destId="{6010366B-7ADF-4235-9873-FA35952E4C64}" srcOrd="0" destOrd="0" presId="urn:microsoft.com/office/officeart/2005/8/layout/cycle2"/>
    <dgm:cxn modelId="{211EADE6-558D-4A91-B893-A7851D27058D}" type="presOf" srcId="{E3301CDC-D7E6-4DD8-BEB7-E7039DDCE548}" destId="{E6CB4B92-5F63-464D-B655-37512FCEBC71}" srcOrd="1" destOrd="0" presId="urn:microsoft.com/office/officeart/2005/8/layout/cycle2"/>
    <dgm:cxn modelId="{E8F607F6-E4E1-4F97-A2A3-C7DDCE277A58}" type="presOf" srcId="{6A3EF3DB-4ACE-4852-A38F-BFA0B6286A4C}" destId="{865D905F-105B-4825-9C32-34BFBDE8B687}" srcOrd="1" destOrd="0" presId="urn:microsoft.com/office/officeart/2005/8/layout/cycle2"/>
    <dgm:cxn modelId="{70D4C753-D82D-477C-B899-DFB9978A9D41}" srcId="{4BD5E671-5B07-4B3A-A594-C8159313B48A}" destId="{502527B9-B58B-44C9-AEE4-B42CC719D9C5}" srcOrd="3" destOrd="0" parTransId="{EDE81D77-49C7-4C20-9C04-468BF8CDC9A8}" sibTransId="{BF69C923-3A66-491F-86C3-C1100A628C69}"/>
    <dgm:cxn modelId="{BBA5310F-305A-4361-A671-2EA35EAE1419}" srcId="{4BD5E671-5B07-4B3A-A594-C8159313B48A}" destId="{4FDB2584-094E-4766-8946-497E6DF980C7}" srcOrd="1" destOrd="0" parTransId="{DA2828EC-0706-4CB5-BA49-CD2BFC400EB2}" sibTransId="{5D0E799B-4D12-412F-B3A0-EC640125EBD7}"/>
    <dgm:cxn modelId="{0C5D4483-CD32-458A-8473-2C0D5C34738A}" type="presOf" srcId="{6A3EF3DB-4ACE-4852-A38F-BFA0B6286A4C}" destId="{BDBE359A-BB07-486D-8040-A022344606C7}" srcOrd="0" destOrd="0" presId="urn:microsoft.com/office/officeart/2005/8/layout/cycle2"/>
    <dgm:cxn modelId="{6F4F275F-81D1-41F1-8F4A-7581E4190015}" type="presOf" srcId="{06B8EF62-4110-45C8-8CE5-229FC9BE8CEB}" destId="{041ED5A5-8BDC-44D3-A072-BF68BCFB8FFB}" srcOrd="0" destOrd="0" presId="urn:microsoft.com/office/officeart/2005/8/layout/cycle2"/>
    <dgm:cxn modelId="{24C5DAD3-354F-408B-88AF-A7C110805648}" type="presOf" srcId="{AB7E7BDC-8BEF-4C8B-9437-221492921322}" destId="{5DB0D491-A66E-4BBB-AA45-12B89FA676ED}" srcOrd="0" destOrd="0" presId="urn:microsoft.com/office/officeart/2005/8/layout/cycle2"/>
    <dgm:cxn modelId="{40812A89-E2EE-4737-8758-93B3BFC4C4BF}" srcId="{4BD5E671-5B07-4B3A-A594-C8159313B48A}" destId="{9794EF51-1A42-4741-BCA7-552454A51B01}" srcOrd="4" destOrd="0" parTransId="{1B2977FE-0B5A-4FDA-AE0E-5A45ED568E52}" sibTransId="{E3301CDC-D7E6-4DD8-BEB7-E7039DDCE548}"/>
    <dgm:cxn modelId="{7A5246A3-5E48-46FB-BD4F-5FD9C92D8F6F}" type="presOf" srcId="{4BD5E671-5B07-4B3A-A594-C8159313B48A}" destId="{23BFFCA5-CD10-4223-8326-DB0B9FD02DEA}" srcOrd="0" destOrd="0" presId="urn:microsoft.com/office/officeart/2005/8/layout/cycle2"/>
    <dgm:cxn modelId="{16F05948-8422-43F1-9BB1-92800AE1F0E5}" type="presParOf" srcId="{23BFFCA5-CD10-4223-8326-DB0B9FD02DEA}" destId="{5DB0D491-A66E-4BBB-AA45-12B89FA676ED}" srcOrd="0" destOrd="0" presId="urn:microsoft.com/office/officeart/2005/8/layout/cycle2"/>
    <dgm:cxn modelId="{C5B6AD88-F796-41C5-B6D3-02BEA327EE9B}" type="presParOf" srcId="{23BFFCA5-CD10-4223-8326-DB0B9FD02DEA}" destId="{DF703BA7-E8F2-4911-BB44-838929447D87}" srcOrd="1" destOrd="0" presId="urn:microsoft.com/office/officeart/2005/8/layout/cycle2"/>
    <dgm:cxn modelId="{9BEA2950-75B7-4357-BE6E-A6F8E0D84102}" type="presParOf" srcId="{DF703BA7-E8F2-4911-BB44-838929447D87}" destId="{708B123A-FB48-44ED-8139-8EEDA09A0380}" srcOrd="0" destOrd="0" presId="urn:microsoft.com/office/officeart/2005/8/layout/cycle2"/>
    <dgm:cxn modelId="{2DB63903-B886-44FD-8D37-65C45789D5CE}" type="presParOf" srcId="{23BFFCA5-CD10-4223-8326-DB0B9FD02DEA}" destId="{DBBD2410-0B07-477A-9B1D-687FA0C1CAD9}" srcOrd="2" destOrd="0" presId="urn:microsoft.com/office/officeart/2005/8/layout/cycle2"/>
    <dgm:cxn modelId="{14914012-5E70-470E-987B-A7B7BD5541A9}" type="presParOf" srcId="{23BFFCA5-CD10-4223-8326-DB0B9FD02DEA}" destId="{02BACD16-59E1-4006-B93F-969EFFF00A83}" srcOrd="3" destOrd="0" presId="urn:microsoft.com/office/officeart/2005/8/layout/cycle2"/>
    <dgm:cxn modelId="{0FCBBCC6-D523-4F5E-A33E-791015C2F8A2}" type="presParOf" srcId="{02BACD16-59E1-4006-B93F-969EFFF00A83}" destId="{31D7739F-42FB-49EE-8DCB-4ADE81E52DF4}" srcOrd="0" destOrd="0" presId="urn:microsoft.com/office/officeart/2005/8/layout/cycle2"/>
    <dgm:cxn modelId="{DBC55763-CAA8-403D-9698-EF37B6DAD6F6}" type="presParOf" srcId="{23BFFCA5-CD10-4223-8326-DB0B9FD02DEA}" destId="{855DFCAF-9C69-465F-8DCD-650DC9534F92}" srcOrd="4" destOrd="0" presId="urn:microsoft.com/office/officeart/2005/8/layout/cycle2"/>
    <dgm:cxn modelId="{1BE6A7C3-B3E6-467E-B643-B5E65CBB225B}" type="presParOf" srcId="{23BFFCA5-CD10-4223-8326-DB0B9FD02DEA}" destId="{49440BAD-FF22-4006-8826-A8768D9FEF6C}" srcOrd="5" destOrd="0" presId="urn:microsoft.com/office/officeart/2005/8/layout/cycle2"/>
    <dgm:cxn modelId="{EF9D7B7E-3731-4BEF-8FA2-9BAF1FDDF885}" type="presParOf" srcId="{49440BAD-FF22-4006-8826-A8768D9FEF6C}" destId="{B2D8AEF8-EF76-415A-8A6F-AB9A05A99A31}" srcOrd="0" destOrd="0" presId="urn:microsoft.com/office/officeart/2005/8/layout/cycle2"/>
    <dgm:cxn modelId="{CDB524E9-424D-4A3D-B454-CA23CC865EED}" type="presParOf" srcId="{23BFFCA5-CD10-4223-8326-DB0B9FD02DEA}" destId="{8B54A437-C898-4674-A426-9F3FB6302084}" srcOrd="6" destOrd="0" presId="urn:microsoft.com/office/officeart/2005/8/layout/cycle2"/>
    <dgm:cxn modelId="{409441E2-DBB8-4973-AD66-CCE7C2D219CA}" type="presParOf" srcId="{23BFFCA5-CD10-4223-8326-DB0B9FD02DEA}" destId="{1CBC9857-B8E6-45E2-8131-CEBDD30BE6B4}" srcOrd="7" destOrd="0" presId="urn:microsoft.com/office/officeart/2005/8/layout/cycle2"/>
    <dgm:cxn modelId="{00FB29CA-85BA-45E0-AE0C-F302C9937837}" type="presParOf" srcId="{1CBC9857-B8E6-45E2-8131-CEBDD30BE6B4}" destId="{C6214AB4-A4F7-470B-9D4E-AB68E899597A}" srcOrd="0" destOrd="0" presId="urn:microsoft.com/office/officeart/2005/8/layout/cycle2"/>
    <dgm:cxn modelId="{FB4F5AE3-71E5-4A98-96C8-D38DECFFE035}" type="presParOf" srcId="{23BFFCA5-CD10-4223-8326-DB0B9FD02DEA}" destId="{779E8858-B48A-49E9-AF73-D506FD92E9AE}" srcOrd="8" destOrd="0" presId="urn:microsoft.com/office/officeart/2005/8/layout/cycle2"/>
    <dgm:cxn modelId="{63A0B77E-F6C0-422F-9C92-A1BEEAE5AA1C}" type="presParOf" srcId="{23BFFCA5-CD10-4223-8326-DB0B9FD02DEA}" destId="{554C27EC-F3CB-454F-88C7-6305D493D241}" srcOrd="9" destOrd="0" presId="urn:microsoft.com/office/officeart/2005/8/layout/cycle2"/>
    <dgm:cxn modelId="{6410F9AB-57A0-4837-A3D1-0A9044B86045}" type="presParOf" srcId="{554C27EC-F3CB-454F-88C7-6305D493D241}" destId="{E6CB4B92-5F63-464D-B655-37512FCEBC71}" srcOrd="0" destOrd="0" presId="urn:microsoft.com/office/officeart/2005/8/layout/cycle2"/>
    <dgm:cxn modelId="{5886B190-866A-400E-82AA-53717D462DF8}" type="presParOf" srcId="{23BFFCA5-CD10-4223-8326-DB0B9FD02DEA}" destId="{545CBDF4-0E9D-422B-81F7-B5E3059D803F}" srcOrd="10" destOrd="0" presId="urn:microsoft.com/office/officeart/2005/8/layout/cycle2"/>
    <dgm:cxn modelId="{07FEDD12-3C6E-4C06-9331-C761E395304A}" type="presParOf" srcId="{23BFFCA5-CD10-4223-8326-DB0B9FD02DEA}" destId="{48EC7E55-6A04-4D55-B440-9F96105EA6F7}" srcOrd="11" destOrd="0" presId="urn:microsoft.com/office/officeart/2005/8/layout/cycle2"/>
    <dgm:cxn modelId="{EDA5B73B-31CF-4F34-9209-5B0B8769FCB4}" type="presParOf" srcId="{48EC7E55-6A04-4D55-B440-9F96105EA6F7}" destId="{35A037F2-B9CC-4336-9C6D-B6A7B717D079}" srcOrd="0" destOrd="0" presId="urn:microsoft.com/office/officeart/2005/8/layout/cycle2"/>
    <dgm:cxn modelId="{921CFF77-1E33-48CB-9868-63C69CA96682}" type="presParOf" srcId="{23BFFCA5-CD10-4223-8326-DB0B9FD02DEA}" destId="{0C2F7B87-C9FD-4026-8470-BB2EC80B3AFB}" srcOrd="12" destOrd="0" presId="urn:microsoft.com/office/officeart/2005/8/layout/cycle2"/>
    <dgm:cxn modelId="{93F31FF4-553E-4F9B-A521-024A6662F7D2}" type="presParOf" srcId="{23BFFCA5-CD10-4223-8326-DB0B9FD02DEA}" destId="{5F0D9FB6-8F22-4AAE-A020-1B859B6265E6}" srcOrd="13" destOrd="0" presId="urn:microsoft.com/office/officeart/2005/8/layout/cycle2"/>
    <dgm:cxn modelId="{B6912A33-A0A4-4E7D-BDF3-5FD8AFBDB3C4}" type="presParOf" srcId="{5F0D9FB6-8F22-4AAE-A020-1B859B6265E6}" destId="{54770E23-CD6B-459B-A501-39DF4B9CC9CC}" srcOrd="0" destOrd="0" presId="urn:microsoft.com/office/officeart/2005/8/layout/cycle2"/>
    <dgm:cxn modelId="{A1A99CAF-DC64-471A-8E37-5FC1F11CF5A2}" type="presParOf" srcId="{23BFFCA5-CD10-4223-8326-DB0B9FD02DEA}" destId="{6010366B-7ADF-4235-9873-FA35952E4C64}" srcOrd="14" destOrd="0" presId="urn:microsoft.com/office/officeart/2005/8/layout/cycle2"/>
    <dgm:cxn modelId="{90C2E3CD-6FB1-4B31-993F-9A14D2DABFA4}" type="presParOf" srcId="{23BFFCA5-CD10-4223-8326-DB0B9FD02DEA}" destId="{BDBE359A-BB07-486D-8040-A022344606C7}" srcOrd="15" destOrd="0" presId="urn:microsoft.com/office/officeart/2005/8/layout/cycle2"/>
    <dgm:cxn modelId="{C443990C-7BB2-40E8-BBF6-725B62BD5EC8}" type="presParOf" srcId="{BDBE359A-BB07-486D-8040-A022344606C7}" destId="{865D905F-105B-4825-9C32-34BFBDE8B687}" srcOrd="0" destOrd="0" presId="urn:microsoft.com/office/officeart/2005/8/layout/cycle2"/>
    <dgm:cxn modelId="{EA727CB8-1AD6-428E-B204-6A2DB6E634AB}" type="presParOf" srcId="{23BFFCA5-CD10-4223-8326-DB0B9FD02DEA}" destId="{AE0F8CF5-8F53-49D3-B5EA-830F39CC06D4}" srcOrd="16" destOrd="0" presId="urn:microsoft.com/office/officeart/2005/8/layout/cycle2"/>
    <dgm:cxn modelId="{D14A057F-6D7D-49D2-ACD7-C88CCDDA85CD}" type="presParOf" srcId="{23BFFCA5-CD10-4223-8326-DB0B9FD02DEA}" destId="{041ED5A5-8BDC-44D3-A072-BF68BCFB8FFB}" srcOrd="17" destOrd="0" presId="urn:microsoft.com/office/officeart/2005/8/layout/cycle2"/>
    <dgm:cxn modelId="{643D6301-0D8F-4412-9013-D30B553433DA}" type="presParOf" srcId="{041ED5A5-8BDC-44D3-A072-BF68BCFB8FFB}" destId="{FBCC0639-6665-453C-9C35-03FB142F0C26}" srcOrd="0" destOrd="0" presId="urn:microsoft.com/office/officeart/2005/8/layout/cycle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B0D491-A66E-4BBB-AA45-12B89FA676ED}">
      <dsp:nvSpPr>
        <dsp:cNvPr id="0" name=""/>
        <dsp:cNvSpPr/>
      </dsp:nvSpPr>
      <dsp:spPr>
        <a:xfrm>
          <a:off x="3288741" y="-11313"/>
          <a:ext cx="1132256" cy="9559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Land Trust</a:t>
          </a:r>
          <a:endParaRPr lang="en-US" sz="1400" b="1" kern="1200" dirty="0">
            <a:solidFill>
              <a:schemeClr val="tx1"/>
            </a:solidFill>
          </a:endParaRPr>
        </a:p>
      </dsp:txBody>
      <dsp:txXfrm>
        <a:off x="3288741" y="-11313"/>
        <a:ext cx="1132256" cy="955906"/>
      </dsp:txXfrm>
    </dsp:sp>
    <dsp:sp modelId="{DF703BA7-E8F2-4911-BB44-838929447D87}">
      <dsp:nvSpPr>
        <dsp:cNvPr id="0" name=""/>
        <dsp:cNvSpPr/>
      </dsp:nvSpPr>
      <dsp:spPr>
        <a:xfrm rot="1200000">
          <a:off x="4461917" y="561312"/>
          <a:ext cx="242212"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1200000">
        <a:off x="4461917" y="561312"/>
        <a:ext cx="242212" cy="340706"/>
      </dsp:txXfrm>
    </dsp:sp>
    <dsp:sp modelId="{DBBD2410-0B07-477A-9B1D-687FA0C1CAD9}">
      <dsp:nvSpPr>
        <dsp:cNvPr id="0" name=""/>
        <dsp:cNvSpPr/>
      </dsp:nvSpPr>
      <dsp:spPr>
        <a:xfrm>
          <a:off x="4773748" y="480047"/>
          <a:ext cx="1009501" cy="10095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Farmers/Ranchers</a:t>
          </a:r>
          <a:endParaRPr lang="en-US" sz="1400" b="1" kern="1200" dirty="0">
            <a:solidFill>
              <a:schemeClr val="tx1"/>
            </a:solidFill>
          </a:endParaRPr>
        </a:p>
      </dsp:txBody>
      <dsp:txXfrm>
        <a:off x="4773748" y="480047"/>
        <a:ext cx="1009501" cy="1009501"/>
      </dsp:txXfrm>
    </dsp:sp>
    <dsp:sp modelId="{02BACD16-59E1-4006-B93F-969EFFF00A83}">
      <dsp:nvSpPr>
        <dsp:cNvPr id="0" name=""/>
        <dsp:cNvSpPr/>
      </dsp:nvSpPr>
      <dsp:spPr>
        <a:xfrm rot="3600000">
          <a:off x="5517354" y="1503952"/>
          <a:ext cx="318463"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3600000">
        <a:off x="5517354" y="1503952"/>
        <a:ext cx="318463" cy="340706"/>
      </dsp:txXfrm>
    </dsp:sp>
    <dsp:sp modelId="{855DFCAF-9C69-465F-8DCD-650DC9534F92}">
      <dsp:nvSpPr>
        <dsp:cNvPr id="0" name=""/>
        <dsp:cNvSpPr/>
      </dsp:nvSpPr>
      <dsp:spPr>
        <a:xfrm>
          <a:off x="5324625" y="1926642"/>
          <a:ext cx="1422740" cy="7403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Government</a:t>
          </a:r>
          <a:endParaRPr lang="en-US" sz="1400" b="1" kern="1200" dirty="0">
            <a:solidFill>
              <a:schemeClr val="tx1"/>
            </a:solidFill>
          </a:endParaRPr>
        </a:p>
      </dsp:txBody>
      <dsp:txXfrm>
        <a:off x="5324625" y="1926642"/>
        <a:ext cx="1422740" cy="740358"/>
      </dsp:txXfrm>
    </dsp:sp>
    <dsp:sp modelId="{49440BAD-FF22-4006-8826-A8768D9FEF6C}">
      <dsp:nvSpPr>
        <dsp:cNvPr id="0" name=""/>
        <dsp:cNvSpPr/>
      </dsp:nvSpPr>
      <dsp:spPr>
        <a:xfrm rot="6000000">
          <a:off x="5748918" y="2798837"/>
          <a:ext cx="337040"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6000000">
        <a:off x="5748918" y="2798837"/>
        <a:ext cx="337040" cy="340706"/>
      </dsp:txXfrm>
    </dsp:sp>
    <dsp:sp modelId="{8B54A437-C898-4674-A426-9F3FB6302084}">
      <dsp:nvSpPr>
        <dsp:cNvPr id="0" name=""/>
        <dsp:cNvSpPr/>
      </dsp:nvSpPr>
      <dsp:spPr>
        <a:xfrm>
          <a:off x="5268169" y="3284048"/>
          <a:ext cx="1009501" cy="10095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Citizens</a:t>
          </a:r>
          <a:endParaRPr lang="en-US" sz="1400" b="1" kern="1200" dirty="0">
            <a:solidFill>
              <a:schemeClr val="tx1"/>
            </a:solidFill>
          </a:endParaRPr>
        </a:p>
      </dsp:txBody>
      <dsp:txXfrm>
        <a:off x="5268169" y="3284048"/>
        <a:ext cx="1009501" cy="1009501"/>
      </dsp:txXfrm>
    </dsp:sp>
    <dsp:sp modelId="{1CBC9857-B8E6-45E2-8131-CEBDD30BE6B4}">
      <dsp:nvSpPr>
        <dsp:cNvPr id="0" name=""/>
        <dsp:cNvSpPr/>
      </dsp:nvSpPr>
      <dsp:spPr>
        <a:xfrm rot="8400000">
          <a:off x="5148704" y="4059239"/>
          <a:ext cx="197796"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8400000">
        <a:off x="5148704" y="4059239"/>
        <a:ext cx="197796" cy="340706"/>
      </dsp:txXfrm>
    </dsp:sp>
    <dsp:sp modelId="{779E8858-B48A-49E9-AF73-D506FD92E9AE}">
      <dsp:nvSpPr>
        <dsp:cNvPr id="0" name=""/>
        <dsp:cNvSpPr/>
      </dsp:nvSpPr>
      <dsp:spPr>
        <a:xfrm>
          <a:off x="3928031" y="4178526"/>
          <a:ext cx="1368671" cy="11681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Volunteers</a:t>
          </a:r>
          <a:endParaRPr lang="en-US" sz="1400" b="1" kern="1200" dirty="0">
            <a:solidFill>
              <a:schemeClr val="tx1"/>
            </a:solidFill>
          </a:endParaRPr>
        </a:p>
      </dsp:txBody>
      <dsp:txXfrm>
        <a:off x="3928031" y="4178526"/>
        <a:ext cx="1368671" cy="1168184"/>
      </dsp:txXfrm>
    </dsp:sp>
    <dsp:sp modelId="{554C27EC-F3CB-454F-88C7-6305D493D241}">
      <dsp:nvSpPr>
        <dsp:cNvPr id="0" name=""/>
        <dsp:cNvSpPr/>
      </dsp:nvSpPr>
      <dsp:spPr>
        <a:xfrm rot="10800000">
          <a:off x="3806614" y="4592265"/>
          <a:ext cx="85801"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10800000">
        <a:off x="3806614" y="4592265"/>
        <a:ext cx="85801" cy="340706"/>
      </dsp:txXfrm>
    </dsp:sp>
    <dsp:sp modelId="{545CBDF4-0E9D-422B-81F7-B5E3059D803F}">
      <dsp:nvSpPr>
        <dsp:cNvPr id="0" name=""/>
        <dsp:cNvSpPr/>
      </dsp:nvSpPr>
      <dsp:spPr>
        <a:xfrm>
          <a:off x="2428603" y="4218194"/>
          <a:ext cx="1337538" cy="1088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Academics</a:t>
          </a:r>
          <a:endParaRPr lang="en-US" sz="1400" b="1" kern="1200" dirty="0">
            <a:solidFill>
              <a:schemeClr val="tx1"/>
            </a:solidFill>
          </a:endParaRPr>
        </a:p>
      </dsp:txBody>
      <dsp:txXfrm>
        <a:off x="2428603" y="4218194"/>
        <a:ext cx="1337538" cy="1088847"/>
      </dsp:txXfrm>
    </dsp:sp>
    <dsp:sp modelId="{48EC7E55-6A04-4D55-B440-9F96105EA6F7}">
      <dsp:nvSpPr>
        <dsp:cNvPr id="0" name=""/>
        <dsp:cNvSpPr/>
      </dsp:nvSpPr>
      <dsp:spPr>
        <a:xfrm rot="13200000">
          <a:off x="2442677" y="4108940"/>
          <a:ext cx="157383"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13200000">
        <a:off x="2442677" y="4108940"/>
        <a:ext cx="157383" cy="340706"/>
      </dsp:txXfrm>
    </dsp:sp>
    <dsp:sp modelId="{0C2F7B87-C9FD-4026-8470-BB2EC80B3AFB}">
      <dsp:nvSpPr>
        <dsp:cNvPr id="0" name=""/>
        <dsp:cNvSpPr/>
      </dsp:nvSpPr>
      <dsp:spPr>
        <a:xfrm>
          <a:off x="1234742" y="3263202"/>
          <a:ext cx="1404155" cy="10511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Consultants/</a:t>
          </a:r>
        </a:p>
        <a:p>
          <a:pPr lvl="0" algn="ctr" defTabSz="622300">
            <a:lnSpc>
              <a:spcPct val="90000"/>
            </a:lnSpc>
            <a:spcBef>
              <a:spcPct val="0"/>
            </a:spcBef>
            <a:spcAft>
              <a:spcPct val="35000"/>
            </a:spcAft>
          </a:pPr>
          <a:r>
            <a:rPr lang="en-US" sz="1400" b="1" kern="1200" dirty="0" smtClean="0">
              <a:solidFill>
                <a:schemeClr val="tx1"/>
              </a:solidFill>
            </a:rPr>
            <a:t>Contractors</a:t>
          </a:r>
          <a:endParaRPr lang="en-US" sz="1400" b="1" kern="1200" dirty="0">
            <a:solidFill>
              <a:schemeClr val="tx1"/>
            </a:solidFill>
          </a:endParaRPr>
        </a:p>
      </dsp:txBody>
      <dsp:txXfrm>
        <a:off x="1234742" y="3263202"/>
        <a:ext cx="1404155" cy="1051193"/>
      </dsp:txXfrm>
    </dsp:sp>
    <dsp:sp modelId="{5F0D9FB6-8F22-4AAE-A020-1B859B6265E6}">
      <dsp:nvSpPr>
        <dsp:cNvPr id="0" name=""/>
        <dsp:cNvSpPr/>
      </dsp:nvSpPr>
      <dsp:spPr>
        <a:xfrm rot="15600000">
          <a:off x="1692100" y="2888327"/>
          <a:ext cx="231961"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15600000">
        <a:off x="1692100" y="2888327"/>
        <a:ext cx="231961" cy="340706"/>
      </dsp:txXfrm>
    </dsp:sp>
    <dsp:sp modelId="{6010366B-7ADF-4235-9873-FA35952E4C64}">
      <dsp:nvSpPr>
        <dsp:cNvPr id="0" name=""/>
        <dsp:cNvSpPr/>
      </dsp:nvSpPr>
      <dsp:spPr>
        <a:xfrm>
          <a:off x="1025033" y="1751024"/>
          <a:ext cx="1297421" cy="10915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Recreation</a:t>
          </a:r>
          <a:endParaRPr lang="en-US" sz="1400" b="1" kern="1200" dirty="0">
            <a:solidFill>
              <a:schemeClr val="tx1"/>
            </a:solidFill>
          </a:endParaRPr>
        </a:p>
      </dsp:txBody>
      <dsp:txXfrm>
        <a:off x="1025033" y="1751024"/>
        <a:ext cx="1297421" cy="1091593"/>
      </dsp:txXfrm>
    </dsp:sp>
    <dsp:sp modelId="{BDBE359A-BB07-486D-8040-A022344606C7}">
      <dsp:nvSpPr>
        <dsp:cNvPr id="0" name=""/>
        <dsp:cNvSpPr/>
      </dsp:nvSpPr>
      <dsp:spPr>
        <a:xfrm rot="16648442">
          <a:off x="1651009" y="1360317"/>
          <a:ext cx="246493"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16648442">
        <a:off x="1651009" y="1360317"/>
        <a:ext cx="246493" cy="340706"/>
      </dsp:txXfrm>
    </dsp:sp>
    <dsp:sp modelId="{AE0F8CF5-8F53-49D3-B5EA-830F39CC06D4}">
      <dsp:nvSpPr>
        <dsp:cNvPr id="0" name=""/>
        <dsp:cNvSpPr/>
      </dsp:nvSpPr>
      <dsp:spPr>
        <a:xfrm>
          <a:off x="1377530" y="515024"/>
          <a:ext cx="957562" cy="7803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Funders</a:t>
          </a:r>
          <a:endParaRPr lang="en-US" sz="1400" b="1" kern="1200" dirty="0">
            <a:solidFill>
              <a:schemeClr val="tx1"/>
            </a:solidFill>
          </a:endParaRPr>
        </a:p>
      </dsp:txBody>
      <dsp:txXfrm>
        <a:off x="1377530" y="515024"/>
        <a:ext cx="957562" cy="780374"/>
      </dsp:txXfrm>
    </dsp:sp>
    <dsp:sp modelId="{041ED5A5-8BDC-44D3-A072-BF68BCFB8FFB}">
      <dsp:nvSpPr>
        <dsp:cNvPr id="0" name=""/>
        <dsp:cNvSpPr/>
      </dsp:nvSpPr>
      <dsp:spPr>
        <a:xfrm rot="20857377">
          <a:off x="2529824" y="528218"/>
          <a:ext cx="536275" cy="3407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ndParaRPr>
        </a:p>
      </dsp:txBody>
      <dsp:txXfrm rot="20857377">
        <a:off x="2529824" y="528218"/>
        <a:ext cx="536275" cy="34070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F255D8C-042B-4F9D-B049-C03A86D660C9}" type="datetimeFigureOut">
              <a:rPr lang="en-US" smtClean="0"/>
              <a:pPr/>
              <a:t>7/25/2013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F76EC19-CF15-433A-A60D-7064849F7E3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95CDE83-7712-4FF6-B096-9576C468BC67}" type="datetimeFigureOut">
              <a:rPr lang="en-US" smtClean="0"/>
              <a:pPr/>
              <a:t>7/25/2013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1ED1984-EC41-40F5-8D8B-E2ADE2399D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ED1984-EC41-40F5-8D8B-E2ADE2399D6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ED1984-EC41-40F5-8D8B-E2ADE2399D67}"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structure reconnects river channel</a:t>
            </a:r>
            <a:r>
              <a:rPr lang="en-US" baseline="0" dirty="0" smtClean="0"/>
              <a:t> with floodplain.  Also provides pool habitat (critical for winter low flow periods).</a:t>
            </a:r>
          </a:p>
          <a:p>
            <a:r>
              <a:rPr lang="en-US" baseline="0" dirty="0" smtClean="0"/>
              <a:t>Funding sources – CWRP, WSRA, SEV – 3 phases – Ditch Assessment, Diversion Design, Construction</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a:t>
            </a:r>
            <a:r>
              <a:rPr lang="en-US" baseline="0" dirty="0" smtClean="0"/>
              <a:t> be adequate flows to protect environment through ISF or otherwise, but channel barriers prevent </a:t>
            </a:r>
            <a:r>
              <a:rPr lang="en-US" baseline="0" dirty="0" err="1" smtClean="0"/>
              <a:t>int.eractions</a:t>
            </a:r>
            <a:r>
              <a:rPr lang="en-US" baseline="0" dirty="0" smtClean="0"/>
              <a:t> amongst fish meta-populations</a:t>
            </a:r>
          </a:p>
          <a:p>
            <a:r>
              <a:rPr lang="en-US" baseline="0" dirty="0" smtClean="0"/>
              <a:t>Funding Sources – FWRF, WSRA  </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Mining</a:t>
            </a:r>
            <a:r>
              <a:rPr lang="en-US" baseline="0" dirty="0" smtClean="0"/>
              <a:t> legacy, no longer mine gravel/cobble this way.  Material to be removed.  Channel and Floodplain will be constructed.</a:t>
            </a:r>
          </a:p>
          <a:p>
            <a:r>
              <a:rPr lang="en-US" baseline="0" dirty="0" smtClean="0"/>
              <a:t>Who’s problem is it?  Everyone in the watershed, including mining company.</a:t>
            </a:r>
          </a:p>
          <a:p>
            <a:r>
              <a:rPr lang="en-US" baseline="0" dirty="0" smtClean="0"/>
              <a:t>Funding – CWRP (feasibility study), WSRA (25% design and cost </a:t>
            </a:r>
            <a:r>
              <a:rPr lang="en-US" baseline="0" dirty="0" err="1" smtClean="0"/>
              <a:t>est</a:t>
            </a:r>
            <a:r>
              <a:rPr lang="en-US" baseline="0" dirty="0" smtClean="0"/>
              <a:t>), next step – Design/build - $ Construction?</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City of Greeley slide.</a:t>
            </a:r>
            <a:r>
              <a:rPr lang="en-US" baseline="0" dirty="0" smtClean="0"/>
              <a:t> </a:t>
            </a:r>
            <a:r>
              <a:rPr lang="en-US" dirty="0" smtClean="0"/>
              <a:t>      Flight reference</a:t>
            </a:r>
            <a:r>
              <a:rPr lang="en-US" baseline="0" dirty="0" smtClean="0"/>
              <a:t> with  High Park - </a:t>
            </a:r>
            <a:r>
              <a:rPr lang="en-US" dirty="0" smtClean="0"/>
              <a:t>Descending</a:t>
            </a:r>
            <a:r>
              <a:rPr lang="en-US" baseline="0" dirty="0" smtClean="0"/>
              <a:t> into </a:t>
            </a:r>
            <a:r>
              <a:rPr lang="en-US" baseline="0" dirty="0" err="1" smtClean="0"/>
              <a:t>belzebub’s</a:t>
            </a:r>
            <a:r>
              <a:rPr lang="en-US" baseline="0" dirty="0" smtClean="0"/>
              <a:t> cauldron </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Wildfire Hazard – data from CSFS,</a:t>
            </a:r>
            <a:r>
              <a:rPr lang="en-US" baseline="0" dirty="0" smtClean="0"/>
              <a:t> including fuel hazard, disturbance regime, aspect, slope</a:t>
            </a:r>
          </a:p>
          <a:p>
            <a:r>
              <a:rPr lang="en-US" baseline="0" dirty="0" smtClean="0"/>
              <a:t>Flooding/Debris Flow – slope, road density indicators of ruggedness</a:t>
            </a:r>
            <a:endParaRPr lang="en-US" dirty="0" smtClean="0"/>
          </a:p>
          <a:p>
            <a:r>
              <a:rPr lang="en-US" dirty="0" smtClean="0"/>
              <a:t>Soil Erodibility – slope +</a:t>
            </a:r>
            <a:r>
              <a:rPr lang="en-US" baseline="0" dirty="0" smtClean="0"/>
              <a:t> K factor (inherent susceptibility of soil to erosion)</a:t>
            </a:r>
          </a:p>
          <a:p>
            <a:r>
              <a:rPr lang="en-US" baseline="0" dirty="0" smtClean="0"/>
              <a:t>NEED to drill down into smaller units to further prioritize within basins (HUC – 8 or 4</a:t>
            </a:r>
            <a:r>
              <a:rPr lang="en-US" baseline="30000" dirty="0" smtClean="0"/>
              <a:t>th</a:t>
            </a:r>
            <a:r>
              <a:rPr lang="en-US" baseline="0" dirty="0" smtClean="0"/>
              <a:t> level, basin level).</a:t>
            </a:r>
          </a:p>
          <a:p>
            <a:r>
              <a:rPr lang="en-US" baseline="0" dirty="0" smtClean="0"/>
              <a:t>Ideas for the future!  NEPA, pre construction sediment retention designs</a:t>
            </a:r>
          </a:p>
          <a:p>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F12E667D-69BE-419B-B250-580623B37378}" type="slidenum">
              <a:rPr lang="en-US"/>
              <a:pPr>
                <a:defRPr/>
              </a:pPr>
              <a:t>2</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2116F-CFDF-4F9A-A6FE-80334DD96FE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2116F-CFDF-4F9A-A6FE-80334DD96FE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Smaller projects</a:t>
            </a:r>
            <a:r>
              <a:rPr lang="en-US" baseline="0" dirty="0" smtClean="0"/>
              <a:t> have merits, but we are interested in watershed wide efforts.  Multiple stakeholders bring information from all parts of the watershed.  An issue in one location may be caused by something going on in another part of the watershed.  The stakeholder process typically catches this.</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key variables:</a:t>
            </a:r>
            <a:r>
              <a:rPr lang="en-US" baseline="0" dirty="0" smtClean="0"/>
              <a:t>  Sediment Size, Sediment Supply, Slope, Discharge</a:t>
            </a:r>
          </a:p>
          <a:p>
            <a:r>
              <a:rPr lang="en-US" baseline="0" dirty="0" smtClean="0"/>
              <a:t>River is more than water.  River is water and earth.  It moves both from the mountains to the sea (or downstream res.)</a:t>
            </a:r>
          </a:p>
          <a:p>
            <a:r>
              <a:rPr lang="en-US" baseline="0" dirty="0" smtClean="0"/>
              <a:t>Changes in one w/o a response from others will lead to disequilibrium, i.e. undesirable channel form</a:t>
            </a:r>
          </a:p>
          <a:p>
            <a:r>
              <a:rPr lang="en-US" baseline="0" dirty="0" smtClean="0"/>
              <a:t>Increase in sediment supply with no other changes will decrease slope and increase </a:t>
            </a:r>
            <a:r>
              <a:rPr lang="en-US" baseline="0" dirty="0" err="1" smtClean="0"/>
              <a:t>aggradation</a:t>
            </a:r>
            <a:r>
              <a:rPr lang="en-US" baseline="0" dirty="0" smtClean="0"/>
              <a:t>.</a:t>
            </a:r>
          </a:p>
          <a:p>
            <a:r>
              <a:rPr lang="en-US" baseline="0" dirty="0" smtClean="0"/>
              <a:t>Decrease in Q will increase sediment size and </a:t>
            </a:r>
            <a:r>
              <a:rPr lang="en-US" baseline="0" dirty="0" err="1" smtClean="0"/>
              <a:t>aggradation</a:t>
            </a:r>
            <a:endParaRPr lang="en-US" baseline="0" dirty="0" smtClean="0"/>
          </a:p>
          <a:p>
            <a:r>
              <a:rPr lang="en-US" baseline="0" dirty="0" smtClean="0"/>
              <a:t>Natural System – adjustments to one result in balance from the other.  </a:t>
            </a:r>
          </a:p>
          <a:p>
            <a:r>
              <a:rPr lang="en-US" baseline="0" dirty="0" smtClean="0"/>
              <a:t>Dynamic equilibrium – balance rocking back and forth</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Upstream</a:t>
            </a:r>
            <a:r>
              <a:rPr lang="en-US" baseline="0" dirty="0" smtClean="0"/>
              <a:t> diversion sluiced gravel/cobble. </a:t>
            </a:r>
            <a:r>
              <a:rPr lang="en-US" dirty="0" smtClean="0"/>
              <a:t>Lack</a:t>
            </a:r>
            <a:r>
              <a:rPr lang="en-US" baseline="0" dirty="0" smtClean="0"/>
              <a:t> of </a:t>
            </a:r>
            <a:r>
              <a:rPr lang="en-US" baseline="0" dirty="0" err="1" smtClean="0"/>
              <a:t>bankful</a:t>
            </a:r>
            <a:r>
              <a:rPr lang="en-US" baseline="0" dirty="0" smtClean="0"/>
              <a:t> events to transport material. </a:t>
            </a:r>
            <a:r>
              <a:rPr lang="en-US" dirty="0" smtClean="0"/>
              <a:t>Large flood event entrained excess substrate. </a:t>
            </a:r>
            <a:r>
              <a:rPr lang="en-US" baseline="0" dirty="0" smtClean="0"/>
              <a:t>Result – depositional area that subsequently braided.</a:t>
            </a:r>
          </a:p>
          <a:p>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Problem</a:t>
            </a:r>
            <a:r>
              <a:rPr lang="en-US" baseline="0" dirty="0" smtClean="0"/>
              <a:t> – solution   Why is the stream wide, devoid of vegetation, and aggrading sediment?</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Partner</a:t>
            </a:r>
            <a:r>
              <a:rPr lang="en-US" baseline="0" dirty="0" smtClean="0"/>
              <a:t>ship – COL easement, rancher (alternative watering area), WRV, Park County, MRP</a:t>
            </a:r>
          </a:p>
          <a:p>
            <a:r>
              <a:rPr lang="en-US" baseline="0" dirty="0" smtClean="0"/>
              <a:t>Funding – CWRP</a:t>
            </a:r>
            <a:endParaRPr lang="en-US" dirty="0"/>
          </a:p>
        </p:txBody>
      </p:sp>
      <p:sp>
        <p:nvSpPr>
          <p:cNvPr id="4" name="Slide Number Placeholder 3"/>
          <p:cNvSpPr>
            <a:spLocks noGrp="1"/>
          </p:cNvSpPr>
          <p:nvPr>
            <p:ph type="sldNum" sz="quarter" idx="10"/>
          </p:nvPr>
        </p:nvSpPr>
        <p:spPr/>
        <p:txBody>
          <a:bodyPr/>
          <a:lstStyle/>
          <a:p>
            <a:fld id="{71ED1984-EC41-40F5-8D8B-E2ADE2399D67}"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08A06D-6CB1-4B4B-8DA3-2E5BF76ADEDF}" type="datetimeFigureOut">
              <a:rPr lang="en-US" smtClean="0"/>
              <a:pPr/>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08A06D-6CB1-4B4B-8DA3-2E5BF76ADEDF}" type="datetimeFigureOut">
              <a:rPr lang="en-US" smtClean="0"/>
              <a:pPr/>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08A06D-6CB1-4B4B-8DA3-2E5BF76ADEDF}" type="datetimeFigureOut">
              <a:rPr lang="en-US" smtClean="0"/>
              <a:pPr/>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08A06D-6CB1-4B4B-8DA3-2E5BF76ADEDF}" type="datetimeFigureOut">
              <a:rPr lang="en-US" smtClean="0"/>
              <a:pPr/>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08A06D-6CB1-4B4B-8DA3-2E5BF76ADEDF}" type="datetimeFigureOut">
              <a:rPr lang="en-US" smtClean="0"/>
              <a:pPr/>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08A06D-6CB1-4B4B-8DA3-2E5BF76ADEDF}" type="datetimeFigureOut">
              <a:rPr lang="en-US" smtClean="0"/>
              <a:pPr/>
              <a:t>7/25/2013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08A06D-6CB1-4B4B-8DA3-2E5BF76ADEDF}" type="datetimeFigureOut">
              <a:rPr lang="en-US" smtClean="0"/>
              <a:pPr/>
              <a:t>7/25/2013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08A06D-6CB1-4B4B-8DA3-2E5BF76ADEDF}" type="datetimeFigureOut">
              <a:rPr lang="en-US" smtClean="0"/>
              <a:pPr/>
              <a:t>7/25/2013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8A06D-6CB1-4B4B-8DA3-2E5BF76ADEDF}" type="datetimeFigureOut">
              <a:rPr lang="en-US" smtClean="0"/>
              <a:pPr/>
              <a:t>7/25/2013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8A06D-6CB1-4B4B-8DA3-2E5BF76ADEDF}" type="datetimeFigureOut">
              <a:rPr lang="en-US" smtClean="0"/>
              <a:pPr/>
              <a:t>7/25/2013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8A06D-6CB1-4B4B-8DA3-2E5BF76ADEDF}" type="datetimeFigureOut">
              <a:rPr lang="en-US" smtClean="0"/>
              <a:pPr/>
              <a:t>7/25/2013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8996E-8B79-428E-894F-87426509AF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8A06D-6CB1-4B4B-8DA3-2E5BF76ADEDF}" type="datetimeFigureOut">
              <a:rPr lang="en-US" smtClean="0"/>
              <a:pPr/>
              <a:t>7/25/2013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8996E-8B79-428E-894F-87426509AF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2.gif"/><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jpeg"/><Relationship Id="rId7" Type="http://schemas.openxmlformats.org/officeDocument/2006/relationships/diagramData" Target="../diagrams/data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gif"/><Relationship Id="rId11" Type="http://schemas.microsoft.com/office/2007/relationships/diagramDrawing" Target="../diagrams/drawing1.xml"/><Relationship Id="rId5" Type="http://schemas.openxmlformats.org/officeDocument/2006/relationships/image" Target="../media/image9.jpeg"/><Relationship Id="rId10" Type="http://schemas.openxmlformats.org/officeDocument/2006/relationships/diagramColors" Target="../diagrams/colors1.xml"/><Relationship Id="rId4" Type="http://schemas.openxmlformats.org/officeDocument/2006/relationships/hyperlink" Target="http://www.google.com/imgres?imgurl=http://67.199.78.203/Pictures/ist2_3055228-water-ring.jpg&amp;imgrefurl=http://www.btwater.org/water-links.aspx&amp;h=380&amp;w=380&amp;sz=46&amp;tbnid=oxb28kUg4rnzfM:&amp;tbnh=123&amp;tbnw=123&amp;prev=/images?q=epa+water+image&amp;zoom=1&amp;q=epa+water+image&amp;usg=__dRVFAJMcaD0o6Ggx3tPPhq_lWTc=&amp;sa=X&amp;ei=MkV0Tf7GEY_EsAP39oi3Cw&amp;ved=0CCEQ9QEwBA" TargetMode="External"/><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512.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cwcbColor.gif"/>
          <p:cNvPicPr>
            <a:picLocks noChangeAspect="1"/>
          </p:cNvPicPr>
          <p:nvPr/>
        </p:nvPicPr>
        <p:blipFill>
          <a:blip r:embed="rId4" cstate="print"/>
          <a:stretch>
            <a:fillRect/>
          </a:stretch>
        </p:blipFill>
        <p:spPr>
          <a:xfrm>
            <a:off x="228600" y="5791200"/>
            <a:ext cx="914400" cy="914400"/>
          </a:xfrm>
          <a:prstGeom prst="rect">
            <a:avLst/>
          </a:prstGeom>
        </p:spPr>
      </p:pic>
      <p:sp>
        <p:nvSpPr>
          <p:cNvPr id="7" name="Rectangle 6"/>
          <p:cNvSpPr/>
          <p:nvPr/>
        </p:nvSpPr>
        <p:spPr>
          <a:xfrm>
            <a:off x="381000" y="152400"/>
            <a:ext cx="8610600" cy="1138773"/>
          </a:xfrm>
          <a:prstGeom prst="rect">
            <a:avLst/>
          </a:prstGeom>
        </p:spPr>
        <p:txBody>
          <a:bodyPr wrap="square">
            <a:spAutoFit/>
          </a:bodyPr>
          <a:lstStyle/>
          <a:p>
            <a:pPr algn="ctr"/>
            <a:r>
              <a:rPr lang="en-US" sz="3600" b="1" dirty="0" smtClean="0"/>
              <a:t>Colorado Water Conservation Board</a:t>
            </a:r>
          </a:p>
          <a:p>
            <a:pPr algn="ctr"/>
            <a:r>
              <a:rPr lang="en-US" sz="3200" b="1" dirty="0" smtClean="0"/>
              <a:t>Watershed Protection and Restoration Program</a:t>
            </a:r>
            <a:endParaRPr lang="en-US" sz="3200" b="1" dirty="0"/>
          </a:p>
        </p:txBody>
      </p:sp>
      <p:sp>
        <p:nvSpPr>
          <p:cNvPr id="5" name="TextBox 4"/>
          <p:cNvSpPr txBox="1"/>
          <p:nvPr/>
        </p:nvSpPr>
        <p:spPr>
          <a:xfrm>
            <a:off x="2743200" y="5380672"/>
            <a:ext cx="3962400" cy="1477328"/>
          </a:xfrm>
          <a:prstGeom prst="rect">
            <a:avLst/>
          </a:prstGeom>
          <a:solidFill>
            <a:schemeClr val="accent3"/>
          </a:solidFill>
        </p:spPr>
        <p:txBody>
          <a:bodyPr wrap="square" rtlCol="0">
            <a:spAutoFit/>
          </a:bodyPr>
          <a:lstStyle/>
          <a:p>
            <a:pPr algn="ctr"/>
            <a:r>
              <a:rPr lang="en-US" b="1" dirty="0" smtClean="0"/>
              <a:t>Chris Sturm</a:t>
            </a:r>
          </a:p>
          <a:p>
            <a:pPr algn="ctr"/>
            <a:r>
              <a:rPr lang="en-US" b="1" dirty="0" smtClean="0"/>
              <a:t>Colorado Water Conservation Board</a:t>
            </a:r>
          </a:p>
          <a:p>
            <a:pPr algn="ctr"/>
            <a:r>
              <a:rPr lang="en-US" b="1" dirty="0" smtClean="0"/>
              <a:t>Stream Restoration Coordinator</a:t>
            </a:r>
          </a:p>
          <a:p>
            <a:pPr algn="ctr"/>
            <a:r>
              <a:rPr lang="en-US" b="1" dirty="0" smtClean="0"/>
              <a:t>303 866 3441</a:t>
            </a:r>
          </a:p>
          <a:p>
            <a:pPr algn="ctr"/>
            <a:r>
              <a:rPr lang="en-US" b="1" dirty="0" smtClean="0"/>
              <a:t>chris.sturm@state.co.us</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p_slide4.JPG"/>
          <p:cNvPicPr>
            <a:picLocks noChangeAspect="1"/>
          </p:cNvPicPr>
          <p:nvPr/>
        </p:nvPicPr>
        <p:blipFill>
          <a:blip r:embed="rId3" cstate="print"/>
          <a:stretch>
            <a:fillRect/>
          </a:stretch>
        </p:blipFill>
        <p:spPr>
          <a:xfrm>
            <a:off x="0" y="0"/>
            <a:ext cx="10091495" cy="6858000"/>
          </a:xfrm>
          <a:prstGeom prst="rect">
            <a:avLst/>
          </a:prstGeom>
        </p:spPr>
      </p:pic>
      <p:pic>
        <p:nvPicPr>
          <p:cNvPr id="1026" name="Picture 2" descr="DSCN5184"/>
          <p:cNvPicPr>
            <a:picLocks noChangeAspect="1" noChangeArrowheads="1"/>
          </p:cNvPicPr>
          <p:nvPr/>
        </p:nvPicPr>
        <p:blipFill>
          <a:blip r:embed="rId4" cstate="print"/>
          <a:srcRect/>
          <a:stretch>
            <a:fillRect/>
          </a:stretch>
        </p:blipFill>
        <p:spPr bwMode="auto">
          <a:xfrm>
            <a:off x="4419600" y="3352800"/>
            <a:ext cx="4459389" cy="3352800"/>
          </a:xfrm>
          <a:prstGeom prst="rect">
            <a:avLst/>
          </a:prstGeom>
          <a:noFill/>
          <a:ln w="9525">
            <a:noFill/>
            <a:miter lim="800000"/>
            <a:headEnd/>
            <a:tailEnd/>
          </a:ln>
          <a:effectLst>
            <a:outerShdw blurRad="50800" dist="38100" dir="13500000" algn="br" rotWithShape="0">
              <a:schemeClr val="tx2">
                <a:alpha val="40000"/>
              </a:schemeClr>
            </a:outerShdw>
          </a:effectLst>
        </p:spPr>
      </p:pic>
      <p:pic>
        <p:nvPicPr>
          <p:cNvPr id="1028" name="Picture 4" descr="DSCN5119"/>
          <p:cNvPicPr>
            <a:picLocks noChangeAspect="1" noChangeArrowheads="1"/>
          </p:cNvPicPr>
          <p:nvPr/>
        </p:nvPicPr>
        <p:blipFill>
          <a:blip r:embed="rId5" cstate="print"/>
          <a:srcRect/>
          <a:stretch>
            <a:fillRect/>
          </a:stretch>
        </p:blipFill>
        <p:spPr bwMode="auto">
          <a:xfrm>
            <a:off x="152400" y="152400"/>
            <a:ext cx="4495800" cy="338017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Box 6"/>
          <p:cNvSpPr txBox="1"/>
          <p:nvPr/>
        </p:nvSpPr>
        <p:spPr>
          <a:xfrm>
            <a:off x="4953000" y="1295400"/>
            <a:ext cx="3429000" cy="584775"/>
          </a:xfrm>
          <a:prstGeom prst="rect">
            <a:avLst/>
          </a:prstGeom>
          <a:solidFill>
            <a:schemeClr val="bg1">
              <a:lumMod val="65000"/>
            </a:schemeClr>
          </a:solidFill>
        </p:spPr>
        <p:txBody>
          <a:bodyPr wrap="square" rtlCol="0">
            <a:spAutoFit/>
          </a:bodyPr>
          <a:lstStyle/>
          <a:p>
            <a:r>
              <a:rPr lang="en-US" sz="1600" b="1" dirty="0" smtClean="0">
                <a:latin typeface="Arial" pitchFamily="34" charset="0"/>
                <a:cs typeface="Arial" pitchFamily="34" charset="0"/>
              </a:rPr>
              <a:t>Before:  Over wide, braided into 3 channels</a:t>
            </a:r>
            <a:endParaRPr lang="en-US" sz="1600" b="1" dirty="0">
              <a:latin typeface="Arial" pitchFamily="34" charset="0"/>
              <a:cs typeface="Arial" pitchFamily="34" charset="0"/>
            </a:endParaRPr>
          </a:p>
        </p:txBody>
      </p:sp>
      <p:sp>
        <p:nvSpPr>
          <p:cNvPr id="1029" name="Rectangle 5"/>
          <p:cNvSpPr>
            <a:spLocks noChangeArrowheads="1"/>
          </p:cNvSpPr>
          <p:nvPr/>
        </p:nvSpPr>
        <p:spPr bwMode="auto">
          <a:xfrm>
            <a:off x="533400" y="4648200"/>
            <a:ext cx="3429000" cy="584775"/>
          </a:xfrm>
          <a:prstGeom prst="rect">
            <a:avLst/>
          </a:prstGeom>
          <a:solidFill>
            <a:schemeClr val="bg1">
              <a:lumMod val="6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Arial" pitchFamily="34" charset="0"/>
                <a:ea typeface="Times New Roman" pitchFamily="18" charset="0"/>
                <a:cs typeface="Arial" pitchFamily="34" charset="0"/>
              </a:rPr>
              <a:t>AFTER: Single channel with rock bank protection and habitat rock</a:t>
            </a:r>
            <a:endParaRPr kumimoji="0" lang="en-US" sz="16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p_slide.JPG"/>
          <p:cNvPicPr>
            <a:picLocks noChangeAspect="1"/>
          </p:cNvPicPr>
          <p:nvPr/>
        </p:nvPicPr>
        <p:blipFill>
          <a:blip r:embed="rId3" cstate="print">
            <a:lum bright="20000" contrast="-15000"/>
          </a:blip>
          <a:stretch>
            <a:fillRect/>
          </a:stretch>
        </p:blipFill>
        <p:spPr>
          <a:xfrm>
            <a:off x="0" y="0"/>
            <a:ext cx="9144000" cy="6858000"/>
          </a:xfrm>
          <a:prstGeom prst="rect">
            <a:avLst/>
          </a:prstGeom>
        </p:spPr>
      </p:pic>
      <p:pic>
        <p:nvPicPr>
          <p:cNvPr id="4" name="Picture 3" descr="cwcbColor.gif"/>
          <p:cNvPicPr>
            <a:picLocks noChangeAspect="1"/>
          </p:cNvPicPr>
          <p:nvPr/>
        </p:nvPicPr>
        <p:blipFill>
          <a:blip r:embed="rId4" cstate="print"/>
          <a:stretch>
            <a:fillRect/>
          </a:stretch>
        </p:blipFill>
        <p:spPr>
          <a:xfrm>
            <a:off x="304800" y="5791200"/>
            <a:ext cx="914400" cy="914400"/>
          </a:xfrm>
          <a:prstGeom prst="rect">
            <a:avLst/>
          </a:prstGeom>
        </p:spPr>
      </p:pic>
      <p:pic>
        <p:nvPicPr>
          <p:cNvPr id="5" name="Picture 4" descr="cattle_lg.jpg"/>
          <p:cNvPicPr>
            <a:picLocks noChangeAspect="1"/>
          </p:cNvPicPr>
          <p:nvPr/>
        </p:nvPicPr>
        <p:blipFill>
          <a:blip r:embed="rId5" cstate="print"/>
          <a:stretch>
            <a:fillRect/>
          </a:stretch>
        </p:blipFill>
        <p:spPr>
          <a:xfrm>
            <a:off x="304800" y="381000"/>
            <a:ext cx="3886200" cy="2590800"/>
          </a:xfrm>
          <a:prstGeom prst="rect">
            <a:avLst/>
          </a:prstGeom>
        </p:spPr>
      </p:pic>
      <p:pic>
        <p:nvPicPr>
          <p:cNvPr id="6" name="Picture 5" descr="Cattle%20crossing%20and%20streambank%20fencing%20along%20Bald%20Eagle%20Trib,%20York%20Co_small.jpg"/>
          <p:cNvPicPr>
            <a:picLocks noChangeAspect="1"/>
          </p:cNvPicPr>
          <p:nvPr/>
        </p:nvPicPr>
        <p:blipFill>
          <a:blip r:embed="rId6" cstate="print"/>
          <a:stretch>
            <a:fillRect/>
          </a:stretch>
        </p:blipFill>
        <p:spPr>
          <a:xfrm>
            <a:off x="4953000" y="381000"/>
            <a:ext cx="3454400" cy="2590800"/>
          </a:xfrm>
          <a:prstGeom prst="rect">
            <a:avLst/>
          </a:prstGeom>
        </p:spPr>
      </p:pic>
      <p:pic>
        <p:nvPicPr>
          <p:cNvPr id="7" name="Picture 6" descr="Land-management.jpg"/>
          <p:cNvPicPr>
            <a:picLocks noChangeAspect="1"/>
          </p:cNvPicPr>
          <p:nvPr/>
        </p:nvPicPr>
        <p:blipFill>
          <a:blip r:embed="rId7" cstate="print"/>
          <a:stretch>
            <a:fillRect/>
          </a:stretch>
        </p:blipFill>
        <p:spPr>
          <a:xfrm>
            <a:off x="304800" y="3124200"/>
            <a:ext cx="3886200" cy="2594039"/>
          </a:xfrm>
          <a:prstGeom prst="rect">
            <a:avLst/>
          </a:prstGeom>
        </p:spPr>
      </p:pic>
      <p:pic>
        <p:nvPicPr>
          <p:cNvPr id="9" name="Picture 8" descr="IMG_2530.JPG"/>
          <p:cNvPicPr>
            <a:picLocks noChangeAspect="1"/>
          </p:cNvPicPr>
          <p:nvPr/>
        </p:nvPicPr>
        <p:blipFill>
          <a:blip r:embed="rId8" cstate="print"/>
          <a:stretch>
            <a:fillRect/>
          </a:stretch>
        </p:blipFill>
        <p:spPr>
          <a:xfrm>
            <a:off x="4953000" y="3124200"/>
            <a:ext cx="3556000" cy="2667000"/>
          </a:xfrm>
          <a:prstGeom prst="rect">
            <a:avLst/>
          </a:prstGeom>
        </p:spPr>
      </p:pic>
      <p:sp>
        <p:nvSpPr>
          <p:cNvPr id="10" name="Right Arrow 9"/>
          <p:cNvSpPr/>
          <p:nvPr/>
        </p:nvSpPr>
        <p:spPr>
          <a:xfrm>
            <a:off x="4419600" y="1600200"/>
            <a:ext cx="3810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8534400" y="1600200"/>
            <a:ext cx="3810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419600" y="4191000"/>
            <a:ext cx="3810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slide.JPG"/>
          <p:cNvPicPr>
            <a:picLocks noChangeAspect="1"/>
          </p:cNvPicPr>
          <p:nvPr/>
        </p:nvPicPr>
        <p:blipFill>
          <a:blip r:embed="rId3" cstate="print">
            <a:lum bright="20000" contrast="-15000"/>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944562"/>
          </a:xfrm>
        </p:spPr>
        <p:txBody>
          <a:bodyPr>
            <a:normAutofit/>
          </a:bodyPr>
          <a:lstStyle/>
          <a:p>
            <a:endParaRPr lang="en-US" sz="2800" dirty="0"/>
          </a:p>
        </p:txBody>
      </p:sp>
      <p:pic>
        <p:nvPicPr>
          <p:cNvPr id="3" name="Picture 2" descr="cwcbColor.gif"/>
          <p:cNvPicPr>
            <a:picLocks noChangeAspect="1"/>
          </p:cNvPicPr>
          <p:nvPr/>
        </p:nvPicPr>
        <p:blipFill>
          <a:blip r:embed="rId4" cstate="print"/>
          <a:stretch>
            <a:fillRect/>
          </a:stretch>
        </p:blipFill>
        <p:spPr>
          <a:xfrm>
            <a:off x="8001000" y="5791200"/>
            <a:ext cx="914400" cy="914400"/>
          </a:xfrm>
          <a:prstGeom prst="rect">
            <a:avLst/>
          </a:prstGeom>
        </p:spPr>
      </p:pic>
      <p:pic>
        <p:nvPicPr>
          <p:cNvPr id="6" name="Picture 5" descr="Picture 008.jpg"/>
          <p:cNvPicPr>
            <a:picLocks noChangeAspect="1"/>
          </p:cNvPicPr>
          <p:nvPr/>
        </p:nvPicPr>
        <p:blipFill>
          <a:blip r:embed="rId5" cstate="print"/>
          <a:stretch>
            <a:fillRect/>
          </a:stretch>
        </p:blipFill>
        <p:spPr>
          <a:xfrm>
            <a:off x="0" y="0"/>
            <a:ext cx="4064000" cy="3048000"/>
          </a:xfrm>
          <a:prstGeom prst="rect">
            <a:avLst/>
          </a:prstGeom>
        </p:spPr>
      </p:pic>
      <p:pic>
        <p:nvPicPr>
          <p:cNvPr id="9" name="Picture 8" descr="Picture 015.jpg"/>
          <p:cNvPicPr>
            <a:picLocks noChangeAspect="1"/>
          </p:cNvPicPr>
          <p:nvPr/>
        </p:nvPicPr>
        <p:blipFill>
          <a:blip r:embed="rId6" cstate="print"/>
          <a:stretch>
            <a:fillRect/>
          </a:stretch>
        </p:blipFill>
        <p:spPr>
          <a:xfrm>
            <a:off x="4064000" y="0"/>
            <a:ext cx="5080000" cy="3810000"/>
          </a:xfrm>
          <a:prstGeom prst="rect">
            <a:avLst/>
          </a:prstGeom>
        </p:spPr>
      </p:pic>
      <p:pic>
        <p:nvPicPr>
          <p:cNvPr id="10" name="Picture 9" descr="willow stakes.jpg"/>
          <p:cNvPicPr>
            <a:picLocks noChangeAspect="1"/>
          </p:cNvPicPr>
          <p:nvPr/>
        </p:nvPicPr>
        <p:blipFill>
          <a:blip r:embed="rId7" cstate="print"/>
          <a:stretch>
            <a:fillRect/>
          </a:stretch>
        </p:blipFill>
        <p:spPr>
          <a:xfrm>
            <a:off x="228600" y="2445600"/>
            <a:ext cx="3312694" cy="44124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0"/>
            <a:ext cx="9144000" cy="990600"/>
          </a:xfrm>
          <a:solidFill>
            <a:schemeClr val="tx2">
              <a:lumMod val="40000"/>
              <a:lumOff val="60000"/>
            </a:schemeClr>
          </a:solidFill>
          <a:ln w="19050">
            <a:solidFill>
              <a:schemeClr val="tx1"/>
            </a:solidFill>
          </a:ln>
        </p:spPr>
        <p:txBody>
          <a:bodyPr>
            <a:normAutofit fontScale="90000"/>
          </a:bodyPr>
          <a:lstStyle/>
          <a:p>
            <a:pPr algn="l"/>
            <a:r>
              <a:rPr lang="en-US" sz="3200" b="1" dirty="0" smtClean="0"/>
              <a:t>    North Massey Draw at </a:t>
            </a:r>
            <a:br>
              <a:rPr lang="en-US" sz="3200" b="1" dirty="0" smtClean="0"/>
            </a:br>
            <a:r>
              <a:rPr lang="en-US" sz="3200" b="1" dirty="0" smtClean="0"/>
              <a:t>        Ken-</a:t>
            </a:r>
            <a:r>
              <a:rPr lang="en-US" sz="3200" b="1" dirty="0" err="1" smtClean="0"/>
              <a:t>Caryl</a:t>
            </a:r>
            <a:r>
              <a:rPr lang="en-US" sz="3200" b="1" dirty="0" smtClean="0"/>
              <a:t> Ranch</a:t>
            </a:r>
            <a:endParaRPr lang="en-US" sz="3200" b="1" dirty="0"/>
          </a:p>
        </p:txBody>
      </p:sp>
      <p:pic>
        <p:nvPicPr>
          <p:cNvPr id="1026" name="Picture 2"/>
          <p:cNvPicPr>
            <a:picLocks noChangeAspect="1" noChangeArrowheads="1"/>
          </p:cNvPicPr>
          <p:nvPr/>
        </p:nvPicPr>
        <p:blipFill>
          <a:blip r:embed="rId4" cstate="print"/>
          <a:srcRect/>
          <a:stretch>
            <a:fillRect/>
          </a:stretch>
        </p:blipFill>
        <p:spPr bwMode="auto">
          <a:xfrm>
            <a:off x="5867400" y="228600"/>
            <a:ext cx="2947987" cy="2209800"/>
          </a:xfrm>
          <a:prstGeom prst="rect">
            <a:avLst/>
          </a:prstGeom>
          <a:noFill/>
          <a:ln w="25400">
            <a:solidFill>
              <a:schemeClr val="tx1"/>
            </a:solidFill>
            <a:miter lim="800000"/>
            <a:headEnd/>
            <a:tailEnd/>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p_slide4.JPG"/>
          <p:cNvPicPr>
            <a:picLocks noChangeAspect="1"/>
          </p:cNvPicPr>
          <p:nvPr/>
        </p:nvPicPr>
        <p:blipFill>
          <a:blip r:embed="rId3" cstate="print"/>
          <a:stretch>
            <a:fillRect/>
          </a:stretch>
        </p:blipFill>
        <p:spPr>
          <a:xfrm>
            <a:off x="0" y="0"/>
            <a:ext cx="9144000" cy="6858000"/>
          </a:xfrm>
          <a:prstGeom prst="rect">
            <a:avLst/>
          </a:prstGeom>
        </p:spPr>
      </p:pic>
      <p:pic>
        <p:nvPicPr>
          <p:cNvPr id="6" name="Picture 5" descr="IMG_1566.JPG"/>
          <p:cNvPicPr>
            <a:picLocks noChangeAspect="1"/>
          </p:cNvPicPr>
          <p:nvPr/>
        </p:nvPicPr>
        <p:blipFill>
          <a:blip r:embed="rId4" cstate="print"/>
          <a:stretch>
            <a:fillRect/>
          </a:stretch>
        </p:blipFill>
        <p:spPr>
          <a:xfrm>
            <a:off x="4419600" y="3352800"/>
            <a:ext cx="4419600" cy="3314700"/>
          </a:xfrm>
          <a:prstGeom prst="rect">
            <a:avLst/>
          </a:prstGeom>
          <a:effectLst>
            <a:innerShdw blurRad="63500" dist="50800" dir="2700000">
              <a:prstClr val="black">
                <a:alpha val="50000"/>
              </a:prstClr>
            </a:innerShdw>
          </a:effectLst>
        </p:spPr>
      </p:pic>
      <p:pic>
        <p:nvPicPr>
          <p:cNvPr id="7" name="Picture 6" descr="IMG_1567.JPG"/>
          <p:cNvPicPr>
            <a:picLocks noChangeAspect="1"/>
          </p:cNvPicPr>
          <p:nvPr/>
        </p:nvPicPr>
        <p:blipFill>
          <a:blip r:embed="rId5" cstate="print"/>
          <a:stretch>
            <a:fillRect/>
          </a:stretch>
        </p:blipFill>
        <p:spPr>
          <a:xfrm>
            <a:off x="152400" y="152400"/>
            <a:ext cx="4267200" cy="3200400"/>
          </a:xfrm>
          <a:prstGeom prst="rect">
            <a:avLst/>
          </a:prstGeom>
          <a:effectLst>
            <a:innerShdw blurRad="63500" dist="50800" dir="2700000">
              <a:prstClr val="black">
                <a:alpha val="50000"/>
              </a:prstClr>
            </a:innerShdw>
          </a:effectLst>
        </p:spPr>
      </p:pic>
      <p:sp>
        <p:nvSpPr>
          <p:cNvPr id="8" name="TextBox 7"/>
          <p:cNvSpPr txBox="1"/>
          <p:nvPr/>
        </p:nvSpPr>
        <p:spPr>
          <a:xfrm>
            <a:off x="4724400" y="1219200"/>
            <a:ext cx="4191000" cy="830997"/>
          </a:xfrm>
          <a:prstGeom prst="rect">
            <a:avLst/>
          </a:prstGeom>
          <a:noFill/>
        </p:spPr>
        <p:txBody>
          <a:bodyPr wrap="square" rtlCol="0">
            <a:spAutoFit/>
          </a:bodyPr>
          <a:lstStyle/>
          <a:p>
            <a:pPr algn="ctr"/>
            <a:r>
              <a:rPr lang="en-US" sz="2400" b="1" dirty="0" smtClean="0"/>
              <a:t>Beaver Ditch Diversion Reconstruction</a:t>
            </a:r>
            <a:endParaRPr lang="en-US" sz="2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550.JPG"/>
          <p:cNvPicPr>
            <a:picLocks noChangeAspect="1"/>
          </p:cNvPicPr>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0"/>
            <a:ext cx="2819400" cy="830997"/>
          </a:xfrm>
          <a:prstGeom prst="rect">
            <a:avLst/>
          </a:prstGeom>
          <a:noFill/>
        </p:spPr>
        <p:txBody>
          <a:bodyPr wrap="square" rtlCol="0">
            <a:spAutoFit/>
          </a:bodyPr>
          <a:lstStyle/>
          <a:p>
            <a:r>
              <a:rPr lang="en-US" sz="2400" b="1" dirty="0" smtClean="0"/>
              <a:t>Hartland Diversion </a:t>
            </a:r>
          </a:p>
          <a:p>
            <a:r>
              <a:rPr lang="en-US" sz="2400" b="1" dirty="0" smtClean="0"/>
              <a:t>Dam Reconstruction</a:t>
            </a:r>
            <a:endParaRPr lang="en-US" sz="2400" b="1" dirty="0"/>
          </a:p>
        </p:txBody>
      </p:sp>
      <p:pic>
        <p:nvPicPr>
          <p:cNvPr id="7" name="Picture 6"/>
          <p:cNvPicPr/>
          <p:nvPr/>
        </p:nvPicPr>
        <p:blipFill>
          <a:blip r:embed="rId4" cstate="print"/>
          <a:srcRect/>
          <a:stretch>
            <a:fillRect/>
          </a:stretch>
        </p:blipFill>
        <p:spPr bwMode="auto">
          <a:xfrm>
            <a:off x="4419600" y="4953000"/>
            <a:ext cx="4574350" cy="1622898"/>
          </a:xfrm>
          <a:prstGeom prst="rect">
            <a:avLst/>
          </a:prstGeom>
          <a:noFill/>
          <a:ln w="25400">
            <a:solidFill>
              <a:schemeClr val="tx1"/>
            </a:solidFill>
            <a:miter lim="800000"/>
            <a:headEnd/>
            <a:tailEnd/>
          </a:ln>
          <a:effectLst>
            <a:innerShdw blurRad="63500" dist="50800" dir="13500000">
              <a:prstClr val="black">
                <a:alpha val="50000"/>
              </a:prstClr>
            </a:innerShdw>
          </a:effectLst>
        </p:spPr>
      </p:pic>
      <p:pic>
        <p:nvPicPr>
          <p:cNvPr id="8" name="Picture 7"/>
          <p:cNvPicPr/>
          <p:nvPr/>
        </p:nvPicPr>
        <p:blipFill>
          <a:blip r:embed="rId5" cstate="print"/>
          <a:srcRect/>
          <a:stretch>
            <a:fillRect/>
          </a:stretch>
        </p:blipFill>
        <p:spPr bwMode="auto">
          <a:xfrm>
            <a:off x="4343400" y="152400"/>
            <a:ext cx="4698566" cy="1600200"/>
          </a:xfrm>
          <a:prstGeom prst="rect">
            <a:avLst/>
          </a:prstGeom>
          <a:noFill/>
          <a:ln w="25400">
            <a:solidFill>
              <a:schemeClr val="tx1"/>
            </a:solidFill>
            <a:miter lim="800000"/>
            <a:headEnd/>
            <a:tailEnd/>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p_slide4.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Photo_1_Upper Swan Project Photo.JPG"/>
          <p:cNvPicPr>
            <a:picLocks noChangeAspect="1"/>
          </p:cNvPicPr>
          <p:nvPr/>
        </p:nvPicPr>
        <p:blipFill>
          <a:blip r:embed="rId4" cstate="print"/>
          <a:stretch>
            <a:fillRect/>
          </a:stretch>
        </p:blipFill>
        <p:spPr>
          <a:xfrm>
            <a:off x="0" y="1"/>
            <a:ext cx="9144000" cy="6858000"/>
          </a:xfrm>
          <a:prstGeom prst="rect">
            <a:avLst/>
          </a:prstGeom>
        </p:spPr>
      </p:pic>
      <p:sp>
        <p:nvSpPr>
          <p:cNvPr id="4" name="TextBox 3"/>
          <p:cNvSpPr txBox="1"/>
          <p:nvPr/>
        </p:nvSpPr>
        <p:spPr>
          <a:xfrm>
            <a:off x="1905000" y="304800"/>
            <a:ext cx="5486400" cy="461665"/>
          </a:xfrm>
          <a:prstGeom prst="rect">
            <a:avLst/>
          </a:prstGeom>
          <a:noFill/>
        </p:spPr>
        <p:txBody>
          <a:bodyPr wrap="square" rtlCol="0">
            <a:spAutoFit/>
          </a:bodyPr>
          <a:lstStyle/>
          <a:p>
            <a:pPr algn="ctr"/>
            <a:r>
              <a:rPr lang="en-US" sz="2400" b="1" dirty="0" smtClean="0"/>
              <a:t>Swan River Restoration Site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3" cstate="print"/>
          <a:srcRect/>
          <a:stretch>
            <a:fillRect/>
          </a:stretch>
        </p:blipFill>
        <p:spPr bwMode="auto">
          <a:xfrm>
            <a:off x="0" y="83820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
            <a:ext cx="5456966" cy="6857999"/>
          </a:xfrm>
          <a:prstGeom prst="rect">
            <a:avLst/>
          </a:prstGeom>
          <a:noFill/>
          <a:ln w="9525">
            <a:noFill/>
            <a:miter lim="800000"/>
            <a:headEnd/>
            <a:tailEnd/>
          </a:ln>
        </p:spPr>
      </p:pic>
      <p:sp>
        <p:nvSpPr>
          <p:cNvPr id="3" name="TextBox 2"/>
          <p:cNvSpPr txBox="1"/>
          <p:nvPr/>
        </p:nvSpPr>
        <p:spPr>
          <a:xfrm>
            <a:off x="5562600" y="381000"/>
            <a:ext cx="3429000" cy="1754326"/>
          </a:xfrm>
          <a:prstGeom prst="rect">
            <a:avLst/>
          </a:prstGeom>
          <a:noFill/>
        </p:spPr>
        <p:txBody>
          <a:bodyPr wrap="square" rtlCol="0">
            <a:spAutoFit/>
          </a:bodyPr>
          <a:lstStyle/>
          <a:p>
            <a:r>
              <a:rPr lang="en-US" b="1" dirty="0" smtClean="0"/>
              <a:t>Watershed Wildfire Protection                     Group </a:t>
            </a:r>
            <a:r>
              <a:rPr lang="en-US" dirty="0" smtClean="0"/>
              <a:t>- </a:t>
            </a:r>
          </a:p>
          <a:p>
            <a:r>
              <a:rPr lang="en-US" dirty="0" smtClean="0"/>
              <a:t>“Protection Critical Watersheds in Colorado from Wildfire:  A Technical Approach to Watershed Assessment and Prioritization”</a:t>
            </a:r>
            <a:endParaRPr lang="en-US" dirty="0"/>
          </a:p>
        </p:txBody>
      </p:sp>
      <p:sp>
        <p:nvSpPr>
          <p:cNvPr id="6" name="TextBox 5"/>
          <p:cNvSpPr txBox="1"/>
          <p:nvPr/>
        </p:nvSpPr>
        <p:spPr>
          <a:xfrm>
            <a:off x="5715000" y="2362200"/>
            <a:ext cx="3124200" cy="2031325"/>
          </a:xfrm>
          <a:prstGeom prst="rect">
            <a:avLst/>
          </a:prstGeom>
          <a:noFill/>
        </p:spPr>
        <p:txBody>
          <a:bodyPr wrap="square" rtlCol="0">
            <a:spAutoFit/>
          </a:bodyPr>
          <a:lstStyle/>
          <a:p>
            <a:r>
              <a:rPr lang="en-US" b="1" dirty="0" smtClean="0"/>
              <a:t>Composite Hazard Ranking:</a:t>
            </a:r>
          </a:p>
          <a:p>
            <a:pPr>
              <a:buFont typeface="Arial" pitchFamily="34" charset="0"/>
              <a:buChar char="•"/>
            </a:pPr>
            <a:endParaRPr lang="en-US" dirty="0" smtClean="0"/>
          </a:p>
          <a:p>
            <a:pPr>
              <a:buFont typeface="Arial" pitchFamily="34" charset="0"/>
              <a:buChar char="•"/>
            </a:pPr>
            <a:r>
              <a:rPr lang="en-US" dirty="0" smtClean="0"/>
              <a:t>Wildfire Hazard</a:t>
            </a:r>
          </a:p>
          <a:p>
            <a:pPr>
              <a:buFont typeface="Arial" pitchFamily="34" charset="0"/>
              <a:buChar char="•"/>
            </a:pPr>
            <a:endParaRPr lang="en-US" dirty="0" smtClean="0"/>
          </a:p>
          <a:p>
            <a:pPr>
              <a:buFont typeface="Arial" pitchFamily="34" charset="0"/>
              <a:buChar char="•"/>
            </a:pPr>
            <a:r>
              <a:rPr lang="en-US" dirty="0" smtClean="0"/>
              <a:t>Flooding/Debris Flow Risk</a:t>
            </a:r>
          </a:p>
          <a:p>
            <a:pPr>
              <a:buFont typeface="Arial" pitchFamily="34" charset="0"/>
              <a:buChar char="•"/>
            </a:pPr>
            <a:endParaRPr lang="en-US" dirty="0" smtClean="0"/>
          </a:p>
          <a:p>
            <a:pPr>
              <a:buFont typeface="Arial" pitchFamily="34" charset="0"/>
              <a:buChar char="•"/>
            </a:pPr>
            <a:r>
              <a:rPr lang="en-US" dirty="0" smtClean="0"/>
              <a:t>Soil Erodibility</a:t>
            </a:r>
          </a:p>
        </p:txBody>
      </p:sp>
      <p:sp>
        <p:nvSpPr>
          <p:cNvPr id="8" name="TextBox 7"/>
          <p:cNvSpPr txBox="1"/>
          <p:nvPr/>
        </p:nvSpPr>
        <p:spPr>
          <a:xfrm>
            <a:off x="5715000" y="4572000"/>
            <a:ext cx="3124200" cy="1754326"/>
          </a:xfrm>
          <a:prstGeom prst="rect">
            <a:avLst/>
          </a:prstGeom>
          <a:noFill/>
        </p:spPr>
        <p:txBody>
          <a:bodyPr wrap="square" rtlCol="0">
            <a:spAutoFit/>
          </a:bodyPr>
          <a:lstStyle/>
          <a:p>
            <a:r>
              <a:rPr lang="en-US" b="1" dirty="0" smtClean="0"/>
              <a:t>Final Watershed Prioritization:</a:t>
            </a:r>
          </a:p>
          <a:p>
            <a:endParaRPr lang="en-US" dirty="0" smtClean="0"/>
          </a:p>
          <a:p>
            <a:r>
              <a:rPr lang="en-US" dirty="0" smtClean="0"/>
              <a:t>Combines Composite Ranking </a:t>
            </a:r>
          </a:p>
          <a:p>
            <a:r>
              <a:rPr lang="en-US" dirty="0" smtClean="0"/>
              <a:t>+</a:t>
            </a:r>
          </a:p>
          <a:p>
            <a:r>
              <a:rPr lang="en-US" dirty="0" smtClean="0"/>
              <a:t>Water Uses Ranking  (uses SWAP data)</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p.jpg"/>
          <p:cNvPicPr>
            <a:picLocks noChangeAspect="1"/>
          </p:cNvPicPr>
          <p:nvPr/>
        </p:nvPicPr>
        <p:blipFill>
          <a:blip r:embed="rId2" cstate="print"/>
          <a:stretch>
            <a:fillRect/>
          </a:stretch>
        </p:blipFill>
        <p:spPr>
          <a:xfrm>
            <a:off x="0" y="0"/>
            <a:ext cx="4997450" cy="3624968"/>
          </a:xfrm>
          <a:prstGeom prst="rect">
            <a:avLst/>
          </a:prstGeom>
          <a:ln w="19050">
            <a:solidFill>
              <a:schemeClr val="tx1"/>
            </a:solidFill>
          </a:ln>
        </p:spPr>
      </p:pic>
      <p:pic>
        <p:nvPicPr>
          <p:cNvPr id="9" name="Picture 8" descr="IMG_1561.JPG"/>
          <p:cNvPicPr>
            <a:picLocks noChangeAspect="1"/>
          </p:cNvPicPr>
          <p:nvPr/>
        </p:nvPicPr>
        <p:blipFill>
          <a:blip r:embed="rId3" cstate="print"/>
          <a:stretch>
            <a:fillRect/>
          </a:stretch>
        </p:blipFill>
        <p:spPr>
          <a:xfrm>
            <a:off x="0" y="3429000"/>
            <a:ext cx="4572000" cy="3429000"/>
          </a:xfrm>
          <a:prstGeom prst="rect">
            <a:avLst/>
          </a:prstGeom>
          <a:ln w="19050">
            <a:solidFill>
              <a:schemeClr val="tx1"/>
            </a:solidFill>
          </a:ln>
        </p:spPr>
      </p:pic>
      <p:pic>
        <p:nvPicPr>
          <p:cNvPr id="5" name="Picture 4" descr="DSC00516.jpg"/>
          <p:cNvPicPr>
            <a:picLocks noChangeAspect="1"/>
          </p:cNvPicPr>
          <p:nvPr/>
        </p:nvPicPr>
        <p:blipFill>
          <a:blip r:embed="rId4" cstate="print"/>
          <a:stretch>
            <a:fillRect/>
          </a:stretch>
        </p:blipFill>
        <p:spPr>
          <a:xfrm>
            <a:off x="3644442" y="3200400"/>
            <a:ext cx="5499558" cy="3657600"/>
          </a:xfrm>
          <a:prstGeom prst="rect">
            <a:avLst/>
          </a:prstGeom>
          <a:ln w="12700">
            <a:solidFill>
              <a:schemeClr val="tx1"/>
            </a:solidFill>
          </a:ln>
        </p:spPr>
      </p:pic>
      <p:sp>
        <p:nvSpPr>
          <p:cNvPr id="10" name="TextBox 9"/>
          <p:cNvSpPr txBox="1"/>
          <p:nvPr/>
        </p:nvSpPr>
        <p:spPr>
          <a:xfrm>
            <a:off x="5257800" y="609600"/>
            <a:ext cx="3886200" cy="1569660"/>
          </a:xfrm>
          <a:prstGeom prst="rect">
            <a:avLst/>
          </a:prstGeom>
          <a:noFill/>
        </p:spPr>
        <p:txBody>
          <a:bodyPr wrap="square" rtlCol="0">
            <a:spAutoFit/>
          </a:bodyPr>
          <a:lstStyle/>
          <a:p>
            <a:r>
              <a:rPr lang="en-US" sz="2400" b="1" dirty="0" smtClean="0"/>
              <a:t>More Information </a:t>
            </a:r>
          </a:p>
          <a:p>
            <a:r>
              <a:rPr lang="en-US" sz="2400" b="1" dirty="0" smtClean="0"/>
              <a:t>@ cwcb.state.co.us</a:t>
            </a:r>
          </a:p>
          <a:p>
            <a:r>
              <a:rPr lang="en-US" sz="2400" b="1" dirty="0" smtClean="0"/>
              <a:t>or email </a:t>
            </a:r>
          </a:p>
          <a:p>
            <a:r>
              <a:rPr lang="en-US" sz="2400" b="1" dirty="0" smtClean="0"/>
              <a:t>chris.sturm@state.co.us</a:t>
            </a:r>
            <a:endParaRPr lang="en-US" sz="2400" b="1" dirty="0"/>
          </a:p>
        </p:txBody>
      </p:sp>
      <p:pic>
        <p:nvPicPr>
          <p:cNvPr id="3" name="Picture 2" descr="cwcbColor.gif"/>
          <p:cNvPicPr>
            <a:picLocks noChangeAspect="1"/>
          </p:cNvPicPr>
          <p:nvPr/>
        </p:nvPicPr>
        <p:blipFill>
          <a:blip r:embed="rId5" cstate="print"/>
          <a:stretch>
            <a:fillRect/>
          </a:stretch>
        </p:blipFill>
        <p:spPr>
          <a:xfrm>
            <a:off x="7924800" y="228600"/>
            <a:ext cx="1066800" cy="1066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8_pp.JPG"/>
          <p:cNvPicPr>
            <a:picLocks noChangeAspect="1"/>
          </p:cNvPicPr>
          <p:nvPr/>
        </p:nvPicPr>
        <p:blipFill>
          <a:blip r:embed="rId3" cstate="print"/>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266" name="Line 2"/>
          <p:cNvSpPr>
            <a:spLocks noChangeShapeType="1"/>
          </p:cNvSpPr>
          <p:nvPr/>
        </p:nvSpPr>
        <p:spPr bwMode="auto">
          <a:xfrm flipH="1">
            <a:off x="685800" y="3733800"/>
            <a:ext cx="3962400" cy="0"/>
          </a:xfrm>
          <a:prstGeom prst="line">
            <a:avLst/>
          </a:prstGeom>
          <a:noFill/>
          <a:ln w="25400">
            <a:solidFill>
              <a:schemeClr val="tx1"/>
            </a:solidFill>
            <a:round/>
            <a:headEnd/>
            <a:tailEnd/>
          </a:ln>
        </p:spPr>
        <p:txBody>
          <a:bodyPr/>
          <a:lstStyle/>
          <a:p>
            <a:endParaRPr lang="en-US"/>
          </a:p>
        </p:txBody>
      </p:sp>
      <p:sp>
        <p:nvSpPr>
          <p:cNvPr id="11267" name="Line 3"/>
          <p:cNvSpPr>
            <a:spLocks noChangeShapeType="1"/>
          </p:cNvSpPr>
          <p:nvPr/>
        </p:nvSpPr>
        <p:spPr bwMode="auto">
          <a:xfrm flipH="1">
            <a:off x="685800" y="2590800"/>
            <a:ext cx="5791200" cy="0"/>
          </a:xfrm>
          <a:prstGeom prst="line">
            <a:avLst/>
          </a:prstGeom>
          <a:noFill/>
          <a:ln w="25400">
            <a:solidFill>
              <a:schemeClr val="tx1"/>
            </a:solidFill>
            <a:round/>
            <a:headEnd/>
            <a:tailEnd/>
          </a:ln>
        </p:spPr>
        <p:txBody>
          <a:bodyPr/>
          <a:lstStyle/>
          <a:p>
            <a:endParaRPr lang="en-US"/>
          </a:p>
        </p:txBody>
      </p:sp>
      <p:sp>
        <p:nvSpPr>
          <p:cNvPr id="11269" name="Rectangle 5"/>
          <p:cNvSpPr>
            <a:spLocks noChangeArrowheads="1"/>
          </p:cNvSpPr>
          <p:nvPr/>
        </p:nvSpPr>
        <p:spPr bwMode="auto">
          <a:xfrm>
            <a:off x="747713" y="123507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0" name="Rectangle 6"/>
          <p:cNvSpPr>
            <a:spLocks noChangeArrowheads="1"/>
          </p:cNvSpPr>
          <p:nvPr/>
        </p:nvSpPr>
        <p:spPr bwMode="auto">
          <a:xfrm>
            <a:off x="1031875" y="1398588"/>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1" name="Rectangle 7"/>
          <p:cNvSpPr>
            <a:spLocks noChangeArrowheads="1"/>
          </p:cNvSpPr>
          <p:nvPr/>
        </p:nvSpPr>
        <p:spPr bwMode="auto">
          <a:xfrm>
            <a:off x="2366962" y="1398588"/>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2" name="Rectangle 8"/>
          <p:cNvSpPr>
            <a:spLocks noChangeArrowheads="1"/>
          </p:cNvSpPr>
          <p:nvPr/>
        </p:nvSpPr>
        <p:spPr bwMode="auto">
          <a:xfrm>
            <a:off x="3362325" y="1236663"/>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3" name="Rectangle 9"/>
          <p:cNvSpPr>
            <a:spLocks noChangeArrowheads="1"/>
          </p:cNvSpPr>
          <p:nvPr/>
        </p:nvSpPr>
        <p:spPr bwMode="auto">
          <a:xfrm>
            <a:off x="4024312" y="1371600"/>
            <a:ext cx="34925" cy="168275"/>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4" name="Rectangle 10"/>
          <p:cNvSpPr>
            <a:spLocks noChangeArrowheads="1"/>
          </p:cNvSpPr>
          <p:nvPr/>
        </p:nvSpPr>
        <p:spPr bwMode="auto">
          <a:xfrm>
            <a:off x="8397875" y="1231900"/>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5" name="Rectangle 11"/>
          <p:cNvSpPr>
            <a:spLocks noChangeArrowheads="1"/>
          </p:cNvSpPr>
          <p:nvPr/>
        </p:nvSpPr>
        <p:spPr bwMode="auto">
          <a:xfrm>
            <a:off x="7551738" y="1236663"/>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6" name="Rectangle 12"/>
          <p:cNvSpPr>
            <a:spLocks noChangeArrowheads="1"/>
          </p:cNvSpPr>
          <p:nvPr/>
        </p:nvSpPr>
        <p:spPr bwMode="auto">
          <a:xfrm>
            <a:off x="6464300" y="1236663"/>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7" name="Rectangle 13"/>
          <p:cNvSpPr>
            <a:spLocks noChangeArrowheads="1"/>
          </p:cNvSpPr>
          <p:nvPr/>
        </p:nvSpPr>
        <p:spPr bwMode="auto">
          <a:xfrm>
            <a:off x="322263" y="596900"/>
            <a:ext cx="8286750" cy="320675"/>
          </a:xfrm>
          <a:prstGeom prst="rect">
            <a:avLst/>
          </a:prstGeom>
          <a:solidFill>
            <a:srgbClr val="333399"/>
          </a:solidFill>
          <a:ln w="25400">
            <a:solidFill>
              <a:schemeClr val="tx1"/>
            </a:solidFill>
            <a:miter lim="800000"/>
            <a:headEnd/>
            <a:tailEnd/>
          </a:ln>
        </p:spPr>
        <p:txBody>
          <a:bodyPr wrap="none" anchor="ctr"/>
          <a:lstStyle/>
          <a:p>
            <a:pPr algn="ctr"/>
            <a:r>
              <a:rPr lang="en-US" sz="1400" b="1" dirty="0">
                <a:solidFill>
                  <a:schemeClr val="bg1"/>
                </a:solidFill>
              </a:rPr>
              <a:t>DEPARTMENT OF NATURAL RESOURCES</a:t>
            </a:r>
          </a:p>
        </p:txBody>
      </p:sp>
      <p:sp>
        <p:nvSpPr>
          <p:cNvPr id="11278" name="Rectangle 14"/>
          <p:cNvSpPr>
            <a:spLocks noChangeArrowheads="1"/>
          </p:cNvSpPr>
          <p:nvPr/>
        </p:nvSpPr>
        <p:spPr bwMode="auto">
          <a:xfrm>
            <a:off x="5824538" y="647700"/>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79" name="Rectangle 15"/>
          <p:cNvSpPr>
            <a:spLocks noChangeArrowheads="1"/>
          </p:cNvSpPr>
          <p:nvPr/>
        </p:nvSpPr>
        <p:spPr bwMode="auto">
          <a:xfrm>
            <a:off x="3614738" y="173038"/>
            <a:ext cx="1595437" cy="319087"/>
          </a:xfrm>
          <a:prstGeom prst="rect">
            <a:avLst/>
          </a:prstGeom>
          <a:solidFill>
            <a:srgbClr val="333399"/>
          </a:solidFill>
          <a:ln w="14351">
            <a:solidFill>
              <a:schemeClr val="tx1"/>
            </a:solidFill>
            <a:miter lim="800000"/>
            <a:headEnd/>
            <a:tailEnd/>
          </a:ln>
        </p:spPr>
        <p:txBody>
          <a:bodyPr wrap="none" anchor="ctr"/>
          <a:lstStyle/>
          <a:p>
            <a:pPr algn="ctr"/>
            <a:r>
              <a:rPr lang="en-US" sz="1600" b="1" dirty="0">
                <a:solidFill>
                  <a:schemeClr val="bg1"/>
                </a:solidFill>
              </a:rPr>
              <a:t>GOVERNOR</a:t>
            </a:r>
          </a:p>
        </p:txBody>
      </p:sp>
      <p:sp>
        <p:nvSpPr>
          <p:cNvPr id="11280" name="Rectangle 16"/>
          <p:cNvSpPr>
            <a:spLocks noChangeArrowheads="1"/>
          </p:cNvSpPr>
          <p:nvPr/>
        </p:nvSpPr>
        <p:spPr bwMode="auto">
          <a:xfrm>
            <a:off x="1219200" y="3429000"/>
            <a:ext cx="1444625" cy="638175"/>
          </a:xfrm>
          <a:prstGeom prst="rect">
            <a:avLst/>
          </a:prstGeom>
          <a:solidFill>
            <a:srgbClr val="0000FF"/>
          </a:solidFill>
          <a:ln w="25400">
            <a:solidFill>
              <a:schemeClr val="tx1"/>
            </a:solidFill>
            <a:miter lim="800000"/>
            <a:headEnd/>
            <a:tailEnd/>
          </a:ln>
        </p:spPr>
        <p:txBody>
          <a:bodyPr/>
          <a:lstStyle/>
          <a:p>
            <a:pPr algn="ctr"/>
            <a:r>
              <a:rPr lang="en-US" sz="1200" dirty="0" smtClean="0">
                <a:solidFill>
                  <a:schemeClr val="bg1"/>
                </a:solidFill>
              </a:rPr>
              <a:t>Finance</a:t>
            </a:r>
          </a:p>
          <a:p>
            <a:pPr algn="ctr"/>
            <a:r>
              <a:rPr lang="en-US" sz="1200" dirty="0" smtClean="0">
                <a:solidFill>
                  <a:schemeClr val="bg1"/>
                </a:solidFill>
              </a:rPr>
              <a:t>Section</a:t>
            </a:r>
            <a:endParaRPr lang="en-US" sz="1200" dirty="0">
              <a:solidFill>
                <a:schemeClr val="bg1"/>
              </a:solidFill>
            </a:endParaRPr>
          </a:p>
        </p:txBody>
      </p:sp>
      <p:sp>
        <p:nvSpPr>
          <p:cNvPr id="11282" name="Rectangle 18"/>
          <p:cNvSpPr>
            <a:spLocks noChangeArrowheads="1"/>
          </p:cNvSpPr>
          <p:nvPr/>
        </p:nvSpPr>
        <p:spPr bwMode="auto">
          <a:xfrm>
            <a:off x="7092950" y="288607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83" name="Rectangle 19"/>
          <p:cNvSpPr>
            <a:spLocks noChangeArrowheads="1"/>
          </p:cNvSpPr>
          <p:nvPr/>
        </p:nvSpPr>
        <p:spPr bwMode="auto">
          <a:xfrm>
            <a:off x="3200400" y="2286000"/>
            <a:ext cx="1446213" cy="638175"/>
          </a:xfrm>
          <a:prstGeom prst="rect">
            <a:avLst/>
          </a:prstGeom>
          <a:solidFill>
            <a:srgbClr val="0000FF"/>
          </a:solidFill>
          <a:ln w="25400">
            <a:solidFill>
              <a:schemeClr val="tx1"/>
            </a:solidFill>
            <a:miter lim="800000"/>
            <a:headEnd/>
            <a:tailEnd/>
          </a:ln>
        </p:spPr>
        <p:txBody>
          <a:bodyPr wrap="none" anchor="ctr"/>
          <a:lstStyle/>
          <a:p>
            <a:pPr algn="ctr"/>
            <a:r>
              <a:rPr lang="en-US" sz="1200" dirty="0" smtClean="0">
                <a:solidFill>
                  <a:schemeClr val="bg1"/>
                </a:solidFill>
              </a:rPr>
              <a:t>Interstate, Federal</a:t>
            </a:r>
          </a:p>
          <a:p>
            <a:pPr algn="ctr"/>
            <a:r>
              <a:rPr lang="en-US" sz="1200" dirty="0" smtClean="0">
                <a:solidFill>
                  <a:schemeClr val="bg1"/>
                </a:solidFill>
              </a:rPr>
              <a:t>&amp; Water Information</a:t>
            </a:r>
            <a:endParaRPr lang="en-US" sz="1200" dirty="0">
              <a:solidFill>
                <a:schemeClr val="bg1"/>
              </a:solidFill>
            </a:endParaRPr>
          </a:p>
        </p:txBody>
      </p:sp>
      <p:sp>
        <p:nvSpPr>
          <p:cNvPr id="11284" name="Rectangle 20"/>
          <p:cNvSpPr>
            <a:spLocks noChangeArrowheads="1"/>
          </p:cNvSpPr>
          <p:nvPr/>
        </p:nvSpPr>
        <p:spPr bwMode="auto">
          <a:xfrm>
            <a:off x="3884613" y="2719388"/>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85" name="Rectangle 21"/>
          <p:cNvSpPr>
            <a:spLocks noChangeArrowheads="1"/>
          </p:cNvSpPr>
          <p:nvPr/>
        </p:nvSpPr>
        <p:spPr bwMode="auto">
          <a:xfrm>
            <a:off x="4205288" y="288607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86" name="Rectangle 22"/>
          <p:cNvSpPr>
            <a:spLocks noChangeArrowheads="1"/>
          </p:cNvSpPr>
          <p:nvPr/>
        </p:nvSpPr>
        <p:spPr bwMode="auto">
          <a:xfrm>
            <a:off x="1295400" y="2286000"/>
            <a:ext cx="1444625" cy="638175"/>
          </a:xfrm>
          <a:prstGeom prst="rect">
            <a:avLst/>
          </a:prstGeom>
          <a:solidFill>
            <a:srgbClr val="0000FF"/>
          </a:solidFill>
          <a:ln w="25400">
            <a:solidFill>
              <a:schemeClr val="tx1"/>
            </a:solidFill>
            <a:miter lim="800000"/>
            <a:headEnd/>
            <a:tailEnd/>
          </a:ln>
        </p:spPr>
        <p:txBody>
          <a:bodyPr wrap="none" anchor="ctr"/>
          <a:lstStyle/>
          <a:p>
            <a:pPr algn="ctr"/>
            <a:r>
              <a:rPr lang="en-US" sz="1200" b="1" dirty="0" smtClean="0">
                <a:solidFill>
                  <a:schemeClr val="bg1"/>
                </a:solidFill>
              </a:rPr>
              <a:t>Watershed &amp; </a:t>
            </a:r>
            <a:endParaRPr lang="en-US" sz="1200" b="1" dirty="0">
              <a:solidFill>
                <a:schemeClr val="bg1"/>
              </a:solidFill>
            </a:endParaRPr>
          </a:p>
          <a:p>
            <a:pPr algn="ctr"/>
            <a:r>
              <a:rPr lang="en-US" sz="1200" b="1" dirty="0" smtClean="0">
                <a:solidFill>
                  <a:schemeClr val="bg1"/>
                </a:solidFill>
              </a:rPr>
              <a:t>Flood Protection</a:t>
            </a:r>
            <a:endParaRPr lang="en-US" sz="1200" b="1" dirty="0">
              <a:solidFill>
                <a:schemeClr val="bg1"/>
              </a:solidFill>
            </a:endParaRPr>
          </a:p>
        </p:txBody>
      </p:sp>
      <p:sp>
        <p:nvSpPr>
          <p:cNvPr id="11287" name="Rectangle 23"/>
          <p:cNvSpPr>
            <a:spLocks noChangeArrowheads="1"/>
          </p:cNvSpPr>
          <p:nvPr/>
        </p:nvSpPr>
        <p:spPr bwMode="auto">
          <a:xfrm>
            <a:off x="2655888" y="2560638"/>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88" name="Rectangle 24"/>
          <p:cNvSpPr>
            <a:spLocks noChangeArrowheads="1"/>
          </p:cNvSpPr>
          <p:nvPr/>
        </p:nvSpPr>
        <p:spPr bwMode="auto">
          <a:xfrm>
            <a:off x="5181600" y="2286000"/>
            <a:ext cx="1444625" cy="638175"/>
          </a:xfrm>
          <a:prstGeom prst="rect">
            <a:avLst/>
          </a:prstGeom>
          <a:solidFill>
            <a:srgbClr val="0000FF"/>
          </a:solidFill>
          <a:ln w="25400">
            <a:solidFill>
              <a:schemeClr val="tx1"/>
            </a:solidFill>
            <a:miter lim="800000"/>
            <a:headEnd/>
            <a:tailEnd/>
          </a:ln>
        </p:spPr>
        <p:txBody>
          <a:bodyPr wrap="none" anchor="ctr"/>
          <a:lstStyle/>
          <a:p>
            <a:pPr algn="ctr"/>
            <a:r>
              <a:rPr lang="en-US" sz="1200" dirty="0">
                <a:solidFill>
                  <a:schemeClr val="bg1"/>
                </a:solidFill>
              </a:rPr>
              <a:t>Stream &amp; Lake</a:t>
            </a:r>
          </a:p>
          <a:p>
            <a:pPr algn="ctr"/>
            <a:r>
              <a:rPr lang="en-US" sz="1200" dirty="0">
                <a:solidFill>
                  <a:schemeClr val="bg1"/>
                </a:solidFill>
              </a:rPr>
              <a:t>Protection</a:t>
            </a:r>
          </a:p>
          <a:p>
            <a:pPr algn="ctr"/>
            <a:r>
              <a:rPr lang="en-US" sz="1200" dirty="0">
                <a:solidFill>
                  <a:schemeClr val="bg1"/>
                </a:solidFill>
              </a:rPr>
              <a:t>(In-Stream Flows)</a:t>
            </a:r>
          </a:p>
        </p:txBody>
      </p:sp>
      <p:sp>
        <p:nvSpPr>
          <p:cNvPr id="11289" name="Rectangle 25"/>
          <p:cNvSpPr>
            <a:spLocks noChangeArrowheads="1"/>
          </p:cNvSpPr>
          <p:nvPr/>
        </p:nvSpPr>
        <p:spPr bwMode="auto">
          <a:xfrm>
            <a:off x="5257800" y="255587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90" name="Rectangle 26"/>
          <p:cNvSpPr>
            <a:spLocks noChangeArrowheads="1"/>
          </p:cNvSpPr>
          <p:nvPr/>
        </p:nvSpPr>
        <p:spPr bwMode="auto">
          <a:xfrm>
            <a:off x="5557838" y="288607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292" name="Rectangle 28"/>
          <p:cNvSpPr>
            <a:spLocks noChangeArrowheads="1"/>
          </p:cNvSpPr>
          <p:nvPr/>
        </p:nvSpPr>
        <p:spPr bwMode="auto">
          <a:xfrm>
            <a:off x="2624138" y="3413125"/>
            <a:ext cx="47625" cy="230188"/>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294" name="Rectangle 30"/>
          <p:cNvSpPr>
            <a:spLocks noChangeArrowheads="1"/>
          </p:cNvSpPr>
          <p:nvPr/>
        </p:nvSpPr>
        <p:spPr bwMode="auto">
          <a:xfrm>
            <a:off x="2484438" y="3946525"/>
            <a:ext cx="47625" cy="230188"/>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295" name="Rectangle 31"/>
          <p:cNvSpPr>
            <a:spLocks noChangeArrowheads="1"/>
          </p:cNvSpPr>
          <p:nvPr/>
        </p:nvSpPr>
        <p:spPr bwMode="auto">
          <a:xfrm>
            <a:off x="517525" y="4162425"/>
            <a:ext cx="47625" cy="230188"/>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297" name="Rectangle 33"/>
          <p:cNvSpPr>
            <a:spLocks noChangeArrowheads="1"/>
          </p:cNvSpPr>
          <p:nvPr/>
        </p:nvSpPr>
        <p:spPr bwMode="auto">
          <a:xfrm>
            <a:off x="3286125" y="4379913"/>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01" name="Rectangle 37"/>
          <p:cNvSpPr>
            <a:spLocks noChangeArrowheads="1"/>
          </p:cNvSpPr>
          <p:nvPr/>
        </p:nvSpPr>
        <p:spPr bwMode="auto">
          <a:xfrm>
            <a:off x="3927475" y="5249863"/>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02" name="Rectangle 38"/>
          <p:cNvSpPr>
            <a:spLocks noChangeArrowheads="1"/>
          </p:cNvSpPr>
          <p:nvPr/>
        </p:nvSpPr>
        <p:spPr bwMode="auto">
          <a:xfrm>
            <a:off x="517525" y="5465763"/>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06" name="Rectangle 42"/>
          <p:cNvSpPr>
            <a:spLocks noChangeArrowheads="1"/>
          </p:cNvSpPr>
          <p:nvPr/>
        </p:nvSpPr>
        <p:spPr bwMode="auto">
          <a:xfrm>
            <a:off x="7319963" y="3511550"/>
            <a:ext cx="47625" cy="230188"/>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08" name="Rectangle 44"/>
          <p:cNvSpPr>
            <a:spLocks noChangeArrowheads="1"/>
          </p:cNvSpPr>
          <p:nvPr/>
        </p:nvSpPr>
        <p:spPr bwMode="auto">
          <a:xfrm>
            <a:off x="7315200" y="3890963"/>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09" name="Rectangle 45"/>
          <p:cNvSpPr>
            <a:spLocks noChangeArrowheads="1"/>
          </p:cNvSpPr>
          <p:nvPr/>
        </p:nvSpPr>
        <p:spPr bwMode="auto">
          <a:xfrm>
            <a:off x="7061200" y="4108450"/>
            <a:ext cx="47625" cy="230188"/>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10" name="Rectangle 46"/>
          <p:cNvSpPr>
            <a:spLocks noChangeArrowheads="1"/>
          </p:cNvSpPr>
          <p:nvPr/>
        </p:nvSpPr>
        <p:spPr bwMode="auto">
          <a:xfrm>
            <a:off x="7269163" y="4325938"/>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11" name="Rectangle 47"/>
          <p:cNvSpPr>
            <a:spLocks noChangeArrowheads="1"/>
          </p:cNvSpPr>
          <p:nvPr/>
        </p:nvSpPr>
        <p:spPr bwMode="auto">
          <a:xfrm>
            <a:off x="7077075" y="4760913"/>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12" name="Rectangle 48"/>
          <p:cNvSpPr>
            <a:spLocks noChangeArrowheads="1"/>
          </p:cNvSpPr>
          <p:nvPr/>
        </p:nvSpPr>
        <p:spPr bwMode="auto">
          <a:xfrm>
            <a:off x="7418388" y="4976813"/>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13" name="Rectangle 49"/>
          <p:cNvSpPr>
            <a:spLocks noChangeArrowheads="1"/>
          </p:cNvSpPr>
          <p:nvPr/>
        </p:nvSpPr>
        <p:spPr bwMode="auto">
          <a:xfrm>
            <a:off x="7129463" y="5194300"/>
            <a:ext cx="47625" cy="230188"/>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14" name="Rectangle 50"/>
          <p:cNvSpPr>
            <a:spLocks noChangeArrowheads="1"/>
          </p:cNvSpPr>
          <p:nvPr/>
        </p:nvSpPr>
        <p:spPr bwMode="auto">
          <a:xfrm>
            <a:off x="6550025" y="5411788"/>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15" name="Rectangle 51"/>
          <p:cNvSpPr>
            <a:spLocks noChangeArrowheads="1"/>
          </p:cNvSpPr>
          <p:nvPr/>
        </p:nvSpPr>
        <p:spPr bwMode="auto">
          <a:xfrm>
            <a:off x="7540625" y="5411788"/>
            <a:ext cx="47625" cy="230187"/>
          </a:xfrm>
          <a:prstGeom prst="rect">
            <a:avLst/>
          </a:prstGeom>
          <a:noFill/>
          <a:ln w="9525">
            <a:noFill/>
            <a:miter lim="800000"/>
            <a:headEnd/>
            <a:tailEnd/>
          </a:ln>
        </p:spPr>
        <p:txBody>
          <a:bodyPr wrap="none" lIns="0" tIns="0" rIns="0" bIns="0">
            <a:spAutoFit/>
          </a:bodyPr>
          <a:lstStyle/>
          <a:p>
            <a:r>
              <a:rPr lang="en-US" sz="1500" b="1">
                <a:latin typeface="Times New Roman" pitchFamily="18" charset="0"/>
              </a:rPr>
              <a:t> </a:t>
            </a:r>
            <a:endParaRPr lang="en-US" sz="2400">
              <a:latin typeface="Times New Roman" pitchFamily="18" charset="0"/>
            </a:endParaRPr>
          </a:p>
        </p:txBody>
      </p:sp>
      <p:sp>
        <p:nvSpPr>
          <p:cNvPr id="11316" name="Rectangle 52"/>
          <p:cNvSpPr>
            <a:spLocks noChangeArrowheads="1"/>
          </p:cNvSpPr>
          <p:nvPr/>
        </p:nvSpPr>
        <p:spPr bwMode="auto">
          <a:xfrm>
            <a:off x="7050088" y="5678488"/>
            <a:ext cx="34925" cy="169862"/>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317" name="Freeform 53"/>
          <p:cNvSpPr>
            <a:spLocks/>
          </p:cNvSpPr>
          <p:nvPr/>
        </p:nvSpPr>
        <p:spPr bwMode="auto">
          <a:xfrm>
            <a:off x="8183563" y="1679575"/>
            <a:ext cx="1587" cy="298450"/>
          </a:xfrm>
          <a:custGeom>
            <a:avLst/>
            <a:gdLst>
              <a:gd name="T0" fmla="*/ 2518569 w 1"/>
              <a:gd name="T1" fmla="*/ 0 h 188"/>
              <a:gd name="T2" fmla="*/ 0 w 1"/>
              <a:gd name="T3" fmla="*/ 473789420 h 188"/>
              <a:gd name="T4" fmla="*/ 0 60000 65536"/>
              <a:gd name="T5" fmla="*/ 0 60000 65536"/>
              <a:gd name="T6" fmla="*/ 0 w 1"/>
              <a:gd name="T7" fmla="*/ 0 h 188"/>
              <a:gd name="T8" fmla="*/ 1 w 1"/>
              <a:gd name="T9" fmla="*/ 188 h 188"/>
            </a:gdLst>
            <a:ahLst/>
            <a:cxnLst>
              <a:cxn ang="T4">
                <a:pos x="T0" y="T1"/>
              </a:cxn>
              <a:cxn ang="T5">
                <a:pos x="T2" y="T3"/>
              </a:cxn>
            </a:cxnLst>
            <a:rect l="T6" t="T7" r="T8" b="T9"/>
            <a:pathLst>
              <a:path w="1" h="188">
                <a:moveTo>
                  <a:pt x="1" y="0"/>
                </a:moveTo>
                <a:lnTo>
                  <a:pt x="0" y="188"/>
                </a:lnTo>
              </a:path>
            </a:pathLst>
          </a:custGeom>
          <a:solidFill>
            <a:srgbClr val="FFFFFF"/>
          </a:solidFill>
          <a:ln w="25400">
            <a:solidFill>
              <a:schemeClr val="tx1"/>
            </a:solidFill>
            <a:round/>
            <a:headEnd/>
            <a:tailEnd/>
          </a:ln>
        </p:spPr>
        <p:txBody>
          <a:bodyPr/>
          <a:lstStyle/>
          <a:p>
            <a:endParaRPr lang="en-US"/>
          </a:p>
        </p:txBody>
      </p:sp>
      <p:sp>
        <p:nvSpPr>
          <p:cNvPr id="11318" name="Rectangle 54"/>
          <p:cNvSpPr>
            <a:spLocks noChangeArrowheads="1"/>
          </p:cNvSpPr>
          <p:nvPr/>
        </p:nvSpPr>
        <p:spPr bwMode="auto">
          <a:xfrm>
            <a:off x="7239000" y="1838543"/>
            <a:ext cx="1793875" cy="1382713"/>
          </a:xfrm>
          <a:prstGeom prst="rect">
            <a:avLst/>
          </a:prstGeom>
          <a:solidFill>
            <a:srgbClr val="800000"/>
          </a:solidFill>
          <a:ln w="25400">
            <a:solidFill>
              <a:schemeClr val="tx1"/>
            </a:solidFill>
            <a:miter lim="800000"/>
            <a:headEnd/>
            <a:tailEnd/>
          </a:ln>
        </p:spPr>
        <p:txBody>
          <a:bodyPr/>
          <a:lstStyle/>
          <a:p>
            <a:endParaRPr lang="en-US"/>
          </a:p>
        </p:txBody>
      </p:sp>
      <p:sp>
        <p:nvSpPr>
          <p:cNvPr id="11319" name="Rectangle 55"/>
          <p:cNvSpPr>
            <a:spLocks noChangeArrowheads="1"/>
          </p:cNvSpPr>
          <p:nvPr/>
        </p:nvSpPr>
        <p:spPr bwMode="auto">
          <a:xfrm>
            <a:off x="7696200" y="1964412"/>
            <a:ext cx="578300" cy="184666"/>
          </a:xfrm>
          <a:prstGeom prst="rect">
            <a:avLst/>
          </a:prstGeom>
          <a:noFill/>
          <a:ln w="9525">
            <a:noFill/>
            <a:miter lim="800000"/>
            <a:headEnd/>
            <a:tailEnd/>
          </a:ln>
        </p:spPr>
        <p:txBody>
          <a:bodyPr wrap="none" lIns="0" tIns="0" rIns="0" bIns="0">
            <a:spAutoFit/>
          </a:bodyPr>
          <a:lstStyle/>
          <a:p>
            <a:r>
              <a:rPr lang="en-US" sz="1200" dirty="0">
                <a:solidFill>
                  <a:schemeClr val="bg1"/>
                </a:solidFill>
              </a:rPr>
              <a:t>SERVICES</a:t>
            </a:r>
          </a:p>
        </p:txBody>
      </p:sp>
      <p:sp>
        <p:nvSpPr>
          <p:cNvPr id="11320" name="Rectangle 56"/>
          <p:cNvSpPr>
            <a:spLocks noChangeArrowheads="1"/>
          </p:cNvSpPr>
          <p:nvPr/>
        </p:nvSpPr>
        <p:spPr bwMode="auto">
          <a:xfrm>
            <a:off x="7527925" y="218757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321" name="Rectangle 57"/>
          <p:cNvSpPr>
            <a:spLocks noChangeArrowheads="1"/>
          </p:cNvSpPr>
          <p:nvPr/>
        </p:nvSpPr>
        <p:spPr bwMode="auto">
          <a:xfrm>
            <a:off x="7315200" y="2269212"/>
            <a:ext cx="1482970" cy="923330"/>
          </a:xfrm>
          <a:prstGeom prst="rect">
            <a:avLst/>
          </a:prstGeom>
          <a:noFill/>
          <a:ln w="9525">
            <a:noFill/>
            <a:miter lim="800000"/>
            <a:headEnd/>
            <a:tailEnd/>
          </a:ln>
        </p:spPr>
        <p:txBody>
          <a:bodyPr wrap="none" lIns="0" tIns="0" rIns="0" bIns="0">
            <a:spAutoFit/>
          </a:bodyPr>
          <a:lstStyle/>
          <a:p>
            <a:pPr>
              <a:buFontTx/>
              <a:buChar char="•"/>
            </a:pPr>
            <a:r>
              <a:rPr lang="en-US" sz="1100" dirty="0">
                <a:solidFill>
                  <a:schemeClr val="bg1"/>
                </a:solidFill>
              </a:rPr>
              <a:t> </a:t>
            </a:r>
            <a:r>
              <a:rPr lang="en-US" sz="1200" dirty="0">
                <a:solidFill>
                  <a:schemeClr val="bg1"/>
                </a:solidFill>
              </a:rPr>
              <a:t>Dam Safety</a:t>
            </a:r>
          </a:p>
          <a:p>
            <a:pPr>
              <a:buFontTx/>
              <a:buChar char="•"/>
            </a:pPr>
            <a:r>
              <a:rPr lang="en-US" sz="1200" dirty="0">
                <a:solidFill>
                  <a:schemeClr val="bg1"/>
                </a:solidFill>
              </a:rPr>
              <a:t> Water Commissioners</a:t>
            </a:r>
          </a:p>
          <a:p>
            <a:pPr>
              <a:buFontTx/>
              <a:buChar char="•"/>
            </a:pPr>
            <a:r>
              <a:rPr lang="en-US" sz="1200" dirty="0">
                <a:solidFill>
                  <a:schemeClr val="bg1"/>
                </a:solidFill>
              </a:rPr>
              <a:t> Well Inspections</a:t>
            </a:r>
          </a:p>
          <a:p>
            <a:pPr>
              <a:buFontTx/>
              <a:buChar char="•"/>
            </a:pPr>
            <a:r>
              <a:rPr lang="en-US" sz="1200" dirty="0">
                <a:solidFill>
                  <a:schemeClr val="bg1"/>
                </a:solidFill>
              </a:rPr>
              <a:t> Water Rights</a:t>
            </a:r>
          </a:p>
          <a:p>
            <a:pPr>
              <a:buFontTx/>
              <a:buChar char="•"/>
            </a:pPr>
            <a:r>
              <a:rPr lang="en-US" sz="1200" dirty="0">
                <a:solidFill>
                  <a:schemeClr val="bg1"/>
                </a:solidFill>
              </a:rPr>
              <a:t> Augmentation Plans</a:t>
            </a:r>
          </a:p>
        </p:txBody>
      </p:sp>
      <p:sp>
        <p:nvSpPr>
          <p:cNvPr id="11322" name="Rectangle 58"/>
          <p:cNvSpPr>
            <a:spLocks noChangeArrowheads="1"/>
          </p:cNvSpPr>
          <p:nvPr/>
        </p:nvSpPr>
        <p:spPr bwMode="auto">
          <a:xfrm>
            <a:off x="8791575" y="2514600"/>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323" name="Rectangle 59"/>
          <p:cNvSpPr>
            <a:spLocks noChangeArrowheads="1"/>
          </p:cNvSpPr>
          <p:nvPr/>
        </p:nvSpPr>
        <p:spPr bwMode="auto">
          <a:xfrm>
            <a:off x="8428038" y="267652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324" name="Rectangle 60"/>
          <p:cNvSpPr>
            <a:spLocks noChangeArrowheads="1"/>
          </p:cNvSpPr>
          <p:nvPr/>
        </p:nvSpPr>
        <p:spPr bwMode="auto">
          <a:xfrm>
            <a:off x="8680450" y="3006725"/>
            <a:ext cx="34925" cy="169863"/>
          </a:xfrm>
          <a:prstGeom prst="rect">
            <a:avLst/>
          </a:prstGeom>
          <a:noFill/>
          <a:ln w="9525">
            <a:noFill/>
            <a:miter lim="800000"/>
            <a:headEnd/>
            <a:tailEnd/>
          </a:ln>
        </p:spPr>
        <p:txBody>
          <a:bodyPr wrap="none" lIns="0" tIns="0" rIns="0" bIns="0">
            <a:spAutoFit/>
          </a:bodyPr>
          <a:lstStyle/>
          <a:p>
            <a:r>
              <a:rPr lang="en-US" sz="1100">
                <a:latin typeface="Times New Roman" pitchFamily="18" charset="0"/>
              </a:rPr>
              <a:t> </a:t>
            </a:r>
            <a:endParaRPr lang="en-US" sz="2400">
              <a:latin typeface="Times New Roman" pitchFamily="18" charset="0"/>
            </a:endParaRPr>
          </a:p>
        </p:txBody>
      </p:sp>
      <p:sp>
        <p:nvSpPr>
          <p:cNvPr id="11325" name="Line 61"/>
          <p:cNvSpPr>
            <a:spLocks noChangeShapeType="1"/>
          </p:cNvSpPr>
          <p:nvPr/>
        </p:nvSpPr>
        <p:spPr bwMode="auto">
          <a:xfrm>
            <a:off x="4465638" y="490538"/>
            <a:ext cx="1587" cy="106362"/>
          </a:xfrm>
          <a:prstGeom prst="line">
            <a:avLst/>
          </a:prstGeom>
          <a:noFill/>
          <a:ln w="14351">
            <a:solidFill>
              <a:schemeClr val="tx1"/>
            </a:solidFill>
            <a:round/>
            <a:headEnd/>
            <a:tailEnd/>
          </a:ln>
        </p:spPr>
        <p:txBody>
          <a:bodyPr/>
          <a:lstStyle/>
          <a:p>
            <a:endParaRPr lang="en-US"/>
          </a:p>
        </p:txBody>
      </p:sp>
      <p:sp>
        <p:nvSpPr>
          <p:cNvPr id="11326" name="Rectangle 62"/>
          <p:cNvSpPr>
            <a:spLocks noGrp="1" noChangeArrowheads="1"/>
          </p:cNvSpPr>
          <p:nvPr>
            <p:ph type="title" idx="4294967295"/>
          </p:nvPr>
        </p:nvSpPr>
        <p:spPr>
          <a:xfrm>
            <a:off x="0" y="152400"/>
            <a:ext cx="3429000" cy="381000"/>
          </a:xfrm>
        </p:spPr>
        <p:txBody>
          <a:bodyPr/>
          <a:lstStyle/>
          <a:p>
            <a:pPr algn="l" eaLnBrk="1" hangingPunct="1"/>
            <a:r>
              <a:rPr lang="en-US" sz="1800" b="1" dirty="0" smtClean="0">
                <a:latin typeface="Arial" charset="0"/>
              </a:rPr>
              <a:t>ORGANIZATIONAL CHART</a:t>
            </a:r>
          </a:p>
        </p:txBody>
      </p:sp>
      <p:sp>
        <p:nvSpPr>
          <p:cNvPr id="11327" name="Rectangle 63"/>
          <p:cNvSpPr>
            <a:spLocks noChangeArrowheads="1"/>
          </p:cNvSpPr>
          <p:nvPr/>
        </p:nvSpPr>
        <p:spPr bwMode="auto">
          <a:xfrm>
            <a:off x="42863" y="990600"/>
            <a:ext cx="1328737" cy="685800"/>
          </a:xfrm>
          <a:prstGeom prst="rect">
            <a:avLst/>
          </a:prstGeom>
          <a:solidFill>
            <a:srgbClr val="008000"/>
          </a:solidFill>
          <a:ln w="25400">
            <a:solidFill>
              <a:schemeClr val="tx1"/>
            </a:solidFill>
            <a:miter lim="800000"/>
            <a:headEnd/>
            <a:tailEnd/>
          </a:ln>
        </p:spPr>
        <p:txBody>
          <a:bodyPr lIns="18288" rIns="18288"/>
          <a:lstStyle/>
          <a:p>
            <a:pPr algn="ctr"/>
            <a:r>
              <a:rPr lang="en-US" sz="1200" dirty="0" smtClean="0">
                <a:solidFill>
                  <a:schemeClr val="bg1"/>
                </a:solidFill>
              </a:rPr>
              <a:t>COLORADO WATER</a:t>
            </a:r>
            <a:endParaRPr lang="en-US" sz="1200" dirty="0">
              <a:solidFill>
                <a:schemeClr val="bg1"/>
              </a:solidFill>
            </a:endParaRPr>
          </a:p>
          <a:p>
            <a:pPr algn="ctr"/>
            <a:r>
              <a:rPr lang="en-US" sz="1200" dirty="0">
                <a:solidFill>
                  <a:schemeClr val="bg1"/>
                </a:solidFill>
              </a:rPr>
              <a:t>CONSERVATION BOARD</a:t>
            </a:r>
          </a:p>
        </p:txBody>
      </p:sp>
      <p:sp>
        <p:nvSpPr>
          <p:cNvPr id="11328" name="Rectangle 64"/>
          <p:cNvSpPr>
            <a:spLocks noChangeArrowheads="1"/>
          </p:cNvSpPr>
          <p:nvPr/>
        </p:nvSpPr>
        <p:spPr bwMode="auto">
          <a:xfrm>
            <a:off x="6553200" y="990600"/>
            <a:ext cx="914400" cy="685800"/>
          </a:xfrm>
          <a:prstGeom prst="rect">
            <a:avLst/>
          </a:prstGeom>
          <a:solidFill>
            <a:srgbClr val="000080"/>
          </a:solidFill>
          <a:ln w="25400">
            <a:solidFill>
              <a:schemeClr val="tx1"/>
            </a:solidFill>
            <a:miter lim="800000"/>
            <a:headEnd/>
            <a:tailEnd/>
          </a:ln>
        </p:spPr>
        <p:txBody>
          <a:bodyPr wrap="none" anchor="ctr"/>
          <a:lstStyle/>
          <a:p>
            <a:pPr algn="ctr"/>
            <a:r>
              <a:rPr lang="en-US" sz="1200" dirty="0" smtClean="0">
                <a:solidFill>
                  <a:schemeClr val="bg1"/>
                </a:solidFill>
              </a:rPr>
              <a:t>Co. State</a:t>
            </a:r>
          </a:p>
          <a:p>
            <a:pPr algn="ctr"/>
            <a:r>
              <a:rPr lang="en-US" sz="1200" dirty="0" smtClean="0">
                <a:solidFill>
                  <a:schemeClr val="bg1"/>
                </a:solidFill>
              </a:rPr>
              <a:t>Forest</a:t>
            </a:r>
            <a:endParaRPr lang="en-US" sz="1200" dirty="0">
              <a:solidFill>
                <a:schemeClr val="bg1"/>
              </a:solidFill>
            </a:endParaRPr>
          </a:p>
          <a:p>
            <a:pPr algn="ctr"/>
            <a:r>
              <a:rPr lang="en-US" sz="1200" dirty="0">
                <a:solidFill>
                  <a:schemeClr val="bg1"/>
                </a:solidFill>
              </a:rPr>
              <a:t>Service</a:t>
            </a:r>
          </a:p>
        </p:txBody>
      </p:sp>
      <p:sp>
        <p:nvSpPr>
          <p:cNvPr id="11330" name="Rectangle 66"/>
          <p:cNvSpPr>
            <a:spLocks noChangeArrowheads="1"/>
          </p:cNvSpPr>
          <p:nvPr/>
        </p:nvSpPr>
        <p:spPr bwMode="auto">
          <a:xfrm>
            <a:off x="7772400" y="990600"/>
            <a:ext cx="914400" cy="685800"/>
          </a:xfrm>
          <a:prstGeom prst="rect">
            <a:avLst/>
          </a:prstGeom>
          <a:solidFill>
            <a:srgbClr val="800000"/>
          </a:solidFill>
          <a:ln w="25400">
            <a:solidFill>
              <a:schemeClr val="tx1"/>
            </a:solidFill>
            <a:miter lim="800000"/>
            <a:headEnd/>
            <a:tailEnd/>
          </a:ln>
        </p:spPr>
        <p:txBody>
          <a:bodyPr/>
          <a:lstStyle/>
          <a:p>
            <a:pPr algn="ctr"/>
            <a:r>
              <a:rPr lang="en-US" sz="1200" dirty="0">
                <a:solidFill>
                  <a:schemeClr val="bg1"/>
                </a:solidFill>
              </a:rPr>
              <a:t>Division of</a:t>
            </a:r>
          </a:p>
          <a:p>
            <a:pPr algn="ctr"/>
            <a:r>
              <a:rPr lang="en-US" sz="1200" dirty="0">
                <a:solidFill>
                  <a:schemeClr val="bg1"/>
                </a:solidFill>
              </a:rPr>
              <a:t>Water</a:t>
            </a:r>
          </a:p>
          <a:p>
            <a:pPr algn="ctr"/>
            <a:r>
              <a:rPr lang="en-US" sz="1200" dirty="0" smtClean="0">
                <a:solidFill>
                  <a:schemeClr val="bg1"/>
                </a:solidFill>
              </a:rPr>
              <a:t>Resources</a:t>
            </a:r>
            <a:endParaRPr lang="en-US" sz="1200" dirty="0">
              <a:solidFill>
                <a:schemeClr val="bg1"/>
              </a:solidFill>
            </a:endParaRPr>
          </a:p>
        </p:txBody>
      </p:sp>
      <p:sp>
        <p:nvSpPr>
          <p:cNvPr id="11331" name="Rectangle 67"/>
          <p:cNvSpPr>
            <a:spLocks noChangeArrowheads="1"/>
          </p:cNvSpPr>
          <p:nvPr/>
        </p:nvSpPr>
        <p:spPr bwMode="auto">
          <a:xfrm>
            <a:off x="5257800" y="990600"/>
            <a:ext cx="1066800" cy="685800"/>
          </a:xfrm>
          <a:prstGeom prst="rect">
            <a:avLst/>
          </a:prstGeom>
          <a:solidFill>
            <a:srgbClr val="000080"/>
          </a:solidFill>
          <a:ln w="25400">
            <a:solidFill>
              <a:schemeClr val="tx1"/>
            </a:solidFill>
            <a:miter lim="800000"/>
            <a:headEnd/>
            <a:tailEnd/>
          </a:ln>
        </p:spPr>
        <p:txBody>
          <a:bodyPr wrap="none" anchor="ctr"/>
          <a:lstStyle/>
          <a:p>
            <a:pPr algn="ctr"/>
            <a:r>
              <a:rPr lang="en-US" sz="1200" dirty="0" smtClean="0">
                <a:solidFill>
                  <a:schemeClr val="bg1"/>
                </a:solidFill>
              </a:rPr>
              <a:t>Colorado </a:t>
            </a:r>
            <a:r>
              <a:rPr lang="en-US" sz="1200" dirty="0">
                <a:solidFill>
                  <a:schemeClr val="bg1"/>
                </a:solidFill>
              </a:rPr>
              <a:t>Parks</a:t>
            </a:r>
          </a:p>
          <a:p>
            <a:pPr algn="ctr"/>
            <a:r>
              <a:rPr lang="en-US" sz="1200" dirty="0">
                <a:solidFill>
                  <a:schemeClr val="bg1"/>
                </a:solidFill>
              </a:rPr>
              <a:t>&amp; </a:t>
            </a:r>
            <a:r>
              <a:rPr lang="en-US" sz="1200" dirty="0" smtClean="0">
                <a:solidFill>
                  <a:schemeClr val="bg1"/>
                </a:solidFill>
              </a:rPr>
              <a:t>Wildlife</a:t>
            </a:r>
            <a:endParaRPr lang="en-US" sz="1200" dirty="0">
              <a:solidFill>
                <a:schemeClr val="bg1"/>
              </a:solidFill>
            </a:endParaRPr>
          </a:p>
        </p:txBody>
      </p:sp>
      <p:sp>
        <p:nvSpPr>
          <p:cNvPr id="11332" name="Rectangle 68"/>
          <p:cNvSpPr>
            <a:spLocks noChangeArrowheads="1"/>
          </p:cNvSpPr>
          <p:nvPr/>
        </p:nvSpPr>
        <p:spPr bwMode="auto">
          <a:xfrm>
            <a:off x="2743200" y="990600"/>
            <a:ext cx="914400" cy="685800"/>
          </a:xfrm>
          <a:prstGeom prst="rect">
            <a:avLst/>
          </a:prstGeom>
          <a:solidFill>
            <a:srgbClr val="000080"/>
          </a:solidFill>
          <a:ln w="25400">
            <a:solidFill>
              <a:schemeClr val="tx1"/>
            </a:solidFill>
            <a:miter lim="800000"/>
            <a:headEnd/>
            <a:tailEnd/>
          </a:ln>
        </p:spPr>
        <p:txBody>
          <a:bodyPr wrap="none" anchor="ctr"/>
          <a:lstStyle/>
          <a:p>
            <a:pPr algn="ctr"/>
            <a:endParaRPr lang="en-US" sz="1100" dirty="0"/>
          </a:p>
          <a:p>
            <a:pPr algn="ctr"/>
            <a:r>
              <a:rPr lang="en-US" sz="1200" dirty="0">
                <a:solidFill>
                  <a:schemeClr val="bg1"/>
                </a:solidFill>
              </a:rPr>
              <a:t>State</a:t>
            </a:r>
          </a:p>
          <a:p>
            <a:pPr algn="ctr"/>
            <a:r>
              <a:rPr lang="en-US" sz="1200" dirty="0">
                <a:solidFill>
                  <a:schemeClr val="bg1"/>
                </a:solidFill>
              </a:rPr>
              <a:t>Land</a:t>
            </a:r>
          </a:p>
          <a:p>
            <a:pPr algn="ctr"/>
            <a:r>
              <a:rPr lang="en-US" sz="1200" dirty="0">
                <a:solidFill>
                  <a:schemeClr val="bg1"/>
                </a:solidFill>
              </a:rPr>
              <a:t>Board</a:t>
            </a:r>
          </a:p>
          <a:p>
            <a:pPr algn="ctr"/>
            <a:endParaRPr lang="en-US" sz="1200" dirty="0"/>
          </a:p>
        </p:txBody>
      </p:sp>
      <p:sp>
        <p:nvSpPr>
          <p:cNvPr id="11333" name="Rectangle 69"/>
          <p:cNvSpPr>
            <a:spLocks noChangeArrowheads="1"/>
          </p:cNvSpPr>
          <p:nvPr/>
        </p:nvSpPr>
        <p:spPr bwMode="auto">
          <a:xfrm>
            <a:off x="4038600" y="990600"/>
            <a:ext cx="914400" cy="685800"/>
          </a:xfrm>
          <a:prstGeom prst="rect">
            <a:avLst/>
          </a:prstGeom>
          <a:solidFill>
            <a:srgbClr val="000080"/>
          </a:solidFill>
          <a:ln w="25400">
            <a:solidFill>
              <a:schemeClr val="tx1"/>
            </a:solidFill>
            <a:miter lim="800000"/>
            <a:headEnd/>
            <a:tailEnd/>
          </a:ln>
        </p:spPr>
        <p:txBody>
          <a:bodyPr wrap="none" anchor="ctr"/>
          <a:lstStyle/>
          <a:p>
            <a:pPr algn="ctr"/>
            <a:r>
              <a:rPr lang="en-US" sz="1200" dirty="0">
                <a:solidFill>
                  <a:schemeClr val="bg1"/>
                </a:solidFill>
              </a:rPr>
              <a:t>Division of</a:t>
            </a:r>
          </a:p>
          <a:p>
            <a:pPr algn="ctr"/>
            <a:r>
              <a:rPr lang="en-US" sz="1200" dirty="0">
                <a:solidFill>
                  <a:schemeClr val="bg1"/>
                </a:solidFill>
              </a:rPr>
              <a:t>Minerals &amp; </a:t>
            </a:r>
          </a:p>
          <a:p>
            <a:pPr algn="ctr"/>
            <a:r>
              <a:rPr lang="en-US" sz="1200" dirty="0">
                <a:solidFill>
                  <a:schemeClr val="bg1"/>
                </a:solidFill>
              </a:rPr>
              <a:t>Geology</a:t>
            </a:r>
          </a:p>
        </p:txBody>
      </p:sp>
      <p:sp>
        <p:nvSpPr>
          <p:cNvPr id="11334" name="Rectangle 70"/>
          <p:cNvSpPr>
            <a:spLocks noChangeArrowheads="1"/>
          </p:cNvSpPr>
          <p:nvPr/>
        </p:nvSpPr>
        <p:spPr bwMode="auto">
          <a:xfrm>
            <a:off x="1600200" y="990600"/>
            <a:ext cx="914400" cy="685800"/>
          </a:xfrm>
          <a:prstGeom prst="rect">
            <a:avLst/>
          </a:prstGeom>
          <a:solidFill>
            <a:srgbClr val="000080"/>
          </a:solidFill>
          <a:ln w="25400">
            <a:solidFill>
              <a:schemeClr val="tx1"/>
            </a:solidFill>
            <a:miter lim="800000"/>
            <a:headEnd/>
            <a:tailEnd/>
          </a:ln>
        </p:spPr>
        <p:txBody>
          <a:bodyPr wrap="none" lIns="45720" rIns="45720" anchor="ctr"/>
          <a:lstStyle/>
          <a:p>
            <a:pPr algn="ctr"/>
            <a:r>
              <a:rPr lang="en-US" sz="1200" dirty="0">
                <a:solidFill>
                  <a:schemeClr val="bg1"/>
                </a:solidFill>
              </a:rPr>
              <a:t>Oil &amp; Gas</a:t>
            </a:r>
          </a:p>
          <a:p>
            <a:pPr algn="ctr"/>
            <a:r>
              <a:rPr lang="en-US" sz="1200" dirty="0">
                <a:solidFill>
                  <a:schemeClr val="bg1"/>
                </a:solidFill>
              </a:rPr>
              <a:t>Conservation</a:t>
            </a:r>
          </a:p>
          <a:p>
            <a:pPr algn="ctr"/>
            <a:r>
              <a:rPr lang="en-US" sz="1200" dirty="0">
                <a:solidFill>
                  <a:schemeClr val="bg1"/>
                </a:solidFill>
              </a:rPr>
              <a:t>Commission</a:t>
            </a:r>
          </a:p>
        </p:txBody>
      </p:sp>
      <p:sp>
        <p:nvSpPr>
          <p:cNvPr id="11335" name="Line 71"/>
          <p:cNvSpPr>
            <a:spLocks noChangeShapeType="1"/>
          </p:cNvSpPr>
          <p:nvPr/>
        </p:nvSpPr>
        <p:spPr bwMode="auto">
          <a:xfrm>
            <a:off x="3171825" y="914400"/>
            <a:ext cx="0" cy="76200"/>
          </a:xfrm>
          <a:prstGeom prst="line">
            <a:avLst/>
          </a:prstGeom>
          <a:noFill/>
          <a:ln w="25400">
            <a:solidFill>
              <a:schemeClr val="tx1"/>
            </a:solidFill>
            <a:round/>
            <a:headEnd/>
            <a:tailEnd/>
          </a:ln>
        </p:spPr>
        <p:txBody>
          <a:bodyPr/>
          <a:lstStyle/>
          <a:p>
            <a:endParaRPr lang="en-US"/>
          </a:p>
        </p:txBody>
      </p:sp>
      <p:sp>
        <p:nvSpPr>
          <p:cNvPr id="11336" name="Line 72"/>
          <p:cNvSpPr>
            <a:spLocks noChangeShapeType="1"/>
          </p:cNvSpPr>
          <p:nvPr/>
        </p:nvSpPr>
        <p:spPr bwMode="auto">
          <a:xfrm flipV="1">
            <a:off x="1985962" y="914400"/>
            <a:ext cx="0" cy="76200"/>
          </a:xfrm>
          <a:prstGeom prst="line">
            <a:avLst/>
          </a:prstGeom>
          <a:noFill/>
          <a:ln w="25400">
            <a:solidFill>
              <a:schemeClr val="tx1"/>
            </a:solidFill>
            <a:round/>
            <a:headEnd/>
            <a:tailEnd/>
          </a:ln>
        </p:spPr>
        <p:txBody>
          <a:bodyPr/>
          <a:lstStyle/>
          <a:p>
            <a:endParaRPr lang="en-US"/>
          </a:p>
        </p:txBody>
      </p:sp>
      <p:sp>
        <p:nvSpPr>
          <p:cNvPr id="11337" name="Line 73"/>
          <p:cNvSpPr>
            <a:spLocks noChangeShapeType="1"/>
          </p:cNvSpPr>
          <p:nvPr/>
        </p:nvSpPr>
        <p:spPr bwMode="auto">
          <a:xfrm flipV="1">
            <a:off x="685800" y="914400"/>
            <a:ext cx="0" cy="76200"/>
          </a:xfrm>
          <a:prstGeom prst="line">
            <a:avLst/>
          </a:prstGeom>
          <a:noFill/>
          <a:ln w="25400">
            <a:solidFill>
              <a:schemeClr val="tx1"/>
            </a:solidFill>
            <a:round/>
            <a:headEnd/>
            <a:tailEnd/>
          </a:ln>
        </p:spPr>
        <p:txBody>
          <a:bodyPr/>
          <a:lstStyle/>
          <a:p>
            <a:endParaRPr lang="en-US"/>
          </a:p>
        </p:txBody>
      </p:sp>
      <p:sp>
        <p:nvSpPr>
          <p:cNvPr id="11338" name="Line 74"/>
          <p:cNvSpPr>
            <a:spLocks noChangeShapeType="1"/>
          </p:cNvSpPr>
          <p:nvPr/>
        </p:nvSpPr>
        <p:spPr bwMode="auto">
          <a:xfrm flipV="1">
            <a:off x="4481512" y="914400"/>
            <a:ext cx="0" cy="76200"/>
          </a:xfrm>
          <a:prstGeom prst="line">
            <a:avLst/>
          </a:prstGeom>
          <a:noFill/>
          <a:ln w="25400">
            <a:solidFill>
              <a:schemeClr val="tx1"/>
            </a:solidFill>
            <a:round/>
            <a:headEnd/>
            <a:tailEnd/>
          </a:ln>
        </p:spPr>
        <p:txBody>
          <a:bodyPr/>
          <a:lstStyle/>
          <a:p>
            <a:endParaRPr lang="en-US"/>
          </a:p>
        </p:txBody>
      </p:sp>
      <p:sp>
        <p:nvSpPr>
          <p:cNvPr id="11339" name="Line 75"/>
          <p:cNvSpPr>
            <a:spLocks noChangeShapeType="1"/>
          </p:cNvSpPr>
          <p:nvPr/>
        </p:nvSpPr>
        <p:spPr bwMode="auto">
          <a:xfrm flipV="1">
            <a:off x="5791200" y="914400"/>
            <a:ext cx="0" cy="76200"/>
          </a:xfrm>
          <a:prstGeom prst="line">
            <a:avLst/>
          </a:prstGeom>
          <a:noFill/>
          <a:ln w="25400">
            <a:solidFill>
              <a:schemeClr val="tx1"/>
            </a:solidFill>
            <a:round/>
            <a:headEnd/>
            <a:tailEnd/>
          </a:ln>
        </p:spPr>
        <p:txBody>
          <a:bodyPr/>
          <a:lstStyle/>
          <a:p>
            <a:endParaRPr lang="en-US"/>
          </a:p>
        </p:txBody>
      </p:sp>
      <p:sp>
        <p:nvSpPr>
          <p:cNvPr id="11340" name="Line 76"/>
          <p:cNvSpPr>
            <a:spLocks noChangeShapeType="1"/>
          </p:cNvSpPr>
          <p:nvPr/>
        </p:nvSpPr>
        <p:spPr bwMode="auto">
          <a:xfrm flipV="1">
            <a:off x="7010400" y="914400"/>
            <a:ext cx="0" cy="76200"/>
          </a:xfrm>
          <a:prstGeom prst="line">
            <a:avLst/>
          </a:prstGeom>
          <a:noFill/>
          <a:ln w="25400">
            <a:solidFill>
              <a:schemeClr val="tx1"/>
            </a:solidFill>
            <a:round/>
            <a:headEnd/>
            <a:tailEnd/>
          </a:ln>
        </p:spPr>
        <p:txBody>
          <a:bodyPr/>
          <a:lstStyle/>
          <a:p>
            <a:endParaRPr lang="en-US"/>
          </a:p>
        </p:txBody>
      </p:sp>
      <p:sp>
        <p:nvSpPr>
          <p:cNvPr id="11342" name="Line 78"/>
          <p:cNvSpPr>
            <a:spLocks noChangeShapeType="1"/>
          </p:cNvSpPr>
          <p:nvPr/>
        </p:nvSpPr>
        <p:spPr bwMode="auto">
          <a:xfrm flipV="1">
            <a:off x="8229600" y="914400"/>
            <a:ext cx="0" cy="76200"/>
          </a:xfrm>
          <a:prstGeom prst="line">
            <a:avLst/>
          </a:prstGeom>
          <a:noFill/>
          <a:ln w="25400">
            <a:solidFill>
              <a:schemeClr val="tx1"/>
            </a:solidFill>
            <a:round/>
            <a:headEnd/>
            <a:tailEnd/>
          </a:ln>
        </p:spPr>
        <p:txBody>
          <a:bodyPr/>
          <a:lstStyle/>
          <a:p>
            <a:endParaRPr lang="en-US"/>
          </a:p>
        </p:txBody>
      </p:sp>
      <p:sp>
        <p:nvSpPr>
          <p:cNvPr id="11343" name="Line 79"/>
          <p:cNvSpPr>
            <a:spLocks noChangeShapeType="1"/>
          </p:cNvSpPr>
          <p:nvPr/>
        </p:nvSpPr>
        <p:spPr bwMode="auto">
          <a:xfrm>
            <a:off x="685800" y="1676400"/>
            <a:ext cx="0" cy="2057400"/>
          </a:xfrm>
          <a:prstGeom prst="line">
            <a:avLst/>
          </a:prstGeom>
          <a:noFill/>
          <a:ln w="25400">
            <a:solidFill>
              <a:schemeClr val="tx1"/>
            </a:solidFill>
            <a:round/>
            <a:headEnd/>
            <a:tailEnd/>
          </a:ln>
        </p:spPr>
        <p:txBody>
          <a:bodyPr/>
          <a:lstStyle/>
          <a:p>
            <a:endParaRPr lang="en-US"/>
          </a:p>
        </p:txBody>
      </p:sp>
      <p:sp>
        <p:nvSpPr>
          <p:cNvPr id="11344" name="Rectangle 80"/>
          <p:cNvSpPr>
            <a:spLocks noChangeArrowheads="1"/>
          </p:cNvSpPr>
          <p:nvPr/>
        </p:nvSpPr>
        <p:spPr bwMode="auto">
          <a:xfrm>
            <a:off x="3200400" y="3429000"/>
            <a:ext cx="1444625" cy="638175"/>
          </a:xfrm>
          <a:prstGeom prst="rect">
            <a:avLst/>
          </a:prstGeom>
          <a:solidFill>
            <a:srgbClr val="0000FF"/>
          </a:solidFill>
          <a:ln w="25400">
            <a:solidFill>
              <a:schemeClr val="tx1"/>
            </a:solidFill>
            <a:miter lim="800000"/>
            <a:headEnd/>
            <a:tailEnd/>
          </a:ln>
        </p:spPr>
        <p:txBody>
          <a:bodyPr wrap="none" anchor="ctr"/>
          <a:lstStyle/>
          <a:p>
            <a:pPr algn="ctr"/>
            <a:r>
              <a:rPr lang="en-US" sz="1200" dirty="0" smtClean="0">
                <a:solidFill>
                  <a:schemeClr val="bg1"/>
                </a:solidFill>
              </a:rPr>
              <a:t>Water Supply </a:t>
            </a:r>
          </a:p>
          <a:p>
            <a:pPr algn="ctr"/>
            <a:r>
              <a:rPr lang="en-US" sz="1200" dirty="0" smtClean="0">
                <a:solidFill>
                  <a:schemeClr val="bg1"/>
                </a:solidFill>
              </a:rPr>
              <a:t>Planning</a:t>
            </a:r>
            <a:endParaRPr lang="en-US" sz="1200" dirty="0">
              <a:solidFill>
                <a:schemeClr val="bg1"/>
              </a:solidFill>
            </a:endParaRPr>
          </a:p>
        </p:txBody>
      </p:sp>
      <p:sp>
        <p:nvSpPr>
          <p:cNvPr id="86" name="Wave 85"/>
          <p:cNvSpPr/>
          <p:nvPr/>
        </p:nvSpPr>
        <p:spPr>
          <a:xfrm>
            <a:off x="1676400" y="5181600"/>
            <a:ext cx="5334000" cy="1066800"/>
          </a:xfrm>
          <a:prstGeom prst="wav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rial Black" pitchFamily="34" charset="0"/>
              </a:rPr>
              <a:t>http://cwcb.state.co.us</a:t>
            </a:r>
            <a:endParaRPr lang="en-US" sz="2400" b="1"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7474010768_3d679dab88_b.jpg"/>
          <p:cNvPicPr>
            <a:picLocks noChangeAspect="1"/>
          </p:cNvPicPr>
          <p:nvPr/>
        </p:nvPicPr>
        <p:blipFill>
          <a:blip r:embed="rId3" cstate="print">
            <a:lum bright="35000" contrast="-20000"/>
          </a:blip>
          <a:stretch>
            <a:fillRect/>
          </a:stretch>
        </p:blipFill>
        <p:spPr>
          <a:xfrm>
            <a:off x="0" y="0"/>
            <a:ext cx="9144000" cy="6858000"/>
          </a:xfrm>
          <a:prstGeom prst="rect">
            <a:avLst/>
          </a:prstGeom>
        </p:spPr>
      </p:pic>
      <p:sp>
        <p:nvSpPr>
          <p:cNvPr id="2" name="Title 1"/>
          <p:cNvSpPr>
            <a:spLocks noGrp="1"/>
          </p:cNvSpPr>
          <p:nvPr>
            <p:ph type="ctrTitle"/>
          </p:nvPr>
        </p:nvSpPr>
        <p:spPr>
          <a:xfrm>
            <a:off x="533400" y="228600"/>
            <a:ext cx="8229600" cy="1524000"/>
          </a:xfrm>
          <a:ln>
            <a:noFill/>
          </a:ln>
        </p:spPr>
        <p:txBody>
          <a:bodyPr>
            <a:noAutofit/>
          </a:bodyPr>
          <a:lstStyle/>
          <a:p>
            <a:r>
              <a:rPr lang="en-US" sz="3200" b="1" dirty="0" smtClean="0">
                <a:solidFill>
                  <a:schemeClr val="bg2">
                    <a:lumMod val="50000"/>
                  </a:schemeClr>
                </a:solidFill>
                <a:latin typeface="Bookman Old Style" pitchFamily="18" charset="0"/>
              </a:rPr>
              <a:t/>
            </a:r>
            <a:br>
              <a:rPr lang="en-US" sz="3200" b="1" dirty="0" smtClean="0">
                <a:solidFill>
                  <a:schemeClr val="bg2">
                    <a:lumMod val="50000"/>
                  </a:schemeClr>
                </a:solidFill>
                <a:latin typeface="Bookman Old Style" pitchFamily="18" charset="0"/>
              </a:rPr>
            </a:br>
            <a:r>
              <a:rPr lang="en-US" sz="3200" b="1" dirty="0" smtClean="0">
                <a:latin typeface="Bookman Old Style" pitchFamily="18" charset="0"/>
              </a:rPr>
              <a:t>Colorado Water Conservation Board</a:t>
            </a:r>
            <a:br>
              <a:rPr lang="en-US" sz="3200" b="1" dirty="0" smtClean="0">
                <a:latin typeface="Bookman Old Style" pitchFamily="18" charset="0"/>
              </a:rPr>
            </a:br>
            <a:r>
              <a:rPr lang="en-US" sz="3200" b="1" dirty="0" smtClean="0">
                <a:latin typeface="Bookman Old Style" pitchFamily="18" charset="0"/>
              </a:rPr>
              <a:t>Watershed &amp; Flood Protection Section</a:t>
            </a:r>
            <a:r>
              <a:rPr lang="en-US" sz="2400" b="1" dirty="0" smtClean="0">
                <a:solidFill>
                  <a:schemeClr val="bg2">
                    <a:lumMod val="50000"/>
                  </a:schemeClr>
                </a:solidFill>
                <a:latin typeface="Bookman Old Style" pitchFamily="18" charset="0"/>
              </a:rPr>
              <a:t/>
            </a:r>
            <a:br>
              <a:rPr lang="en-US" sz="2400" b="1" dirty="0" smtClean="0">
                <a:solidFill>
                  <a:schemeClr val="bg2">
                    <a:lumMod val="50000"/>
                  </a:schemeClr>
                </a:solidFill>
                <a:latin typeface="Bookman Old Style" pitchFamily="18" charset="0"/>
              </a:rPr>
            </a:br>
            <a:endParaRPr lang="en-US" sz="2400" b="1" dirty="0">
              <a:solidFill>
                <a:schemeClr val="bg2">
                  <a:lumMod val="50000"/>
                </a:schemeClr>
              </a:solidFill>
              <a:latin typeface="Bookman Old Style" pitchFamily="18" charset="0"/>
            </a:endParaRPr>
          </a:p>
        </p:txBody>
      </p:sp>
      <p:sp>
        <p:nvSpPr>
          <p:cNvPr id="5" name="TextBox 4"/>
          <p:cNvSpPr txBox="1"/>
          <p:nvPr/>
        </p:nvSpPr>
        <p:spPr>
          <a:xfrm>
            <a:off x="685800" y="1905000"/>
            <a:ext cx="7924800" cy="4401205"/>
          </a:xfrm>
          <a:prstGeom prst="rect">
            <a:avLst/>
          </a:prstGeom>
          <a:noFill/>
        </p:spPr>
        <p:txBody>
          <a:bodyPr wrap="square" rtlCol="0">
            <a:spAutoFit/>
          </a:bodyPr>
          <a:lstStyle/>
          <a:p>
            <a:r>
              <a:rPr lang="en-US" sz="2800" b="1" dirty="0" smtClean="0">
                <a:latin typeface="Bookman Old Style" pitchFamily="18" charset="0"/>
              </a:rPr>
              <a:t>Grant Programs:</a:t>
            </a:r>
          </a:p>
          <a:p>
            <a:pPr>
              <a:buFont typeface="Wingdings" pitchFamily="2" charset="2"/>
              <a:buChar char="Ø"/>
            </a:pPr>
            <a:r>
              <a:rPr lang="en-US" sz="2800" b="1" dirty="0" smtClean="0">
                <a:latin typeface="Bookman Old Style" pitchFamily="18" charset="0"/>
              </a:rPr>
              <a:t>Invasive Phreatophyte Control Program (IPCP)</a:t>
            </a:r>
          </a:p>
          <a:p>
            <a:pPr>
              <a:buFont typeface="Wingdings" pitchFamily="2" charset="2"/>
              <a:buChar char="Ø"/>
            </a:pPr>
            <a:endParaRPr lang="en-US" sz="2800" b="1" dirty="0" smtClean="0">
              <a:latin typeface="Bookman Old Style" pitchFamily="18" charset="0"/>
            </a:endParaRPr>
          </a:p>
          <a:p>
            <a:pPr>
              <a:buFont typeface="Wingdings" pitchFamily="2" charset="2"/>
              <a:buChar char="Ø"/>
            </a:pPr>
            <a:r>
              <a:rPr lang="en-US" sz="2800" b="1" dirty="0" smtClean="0">
                <a:latin typeface="Bookman Old Style" pitchFamily="18" charset="0"/>
              </a:rPr>
              <a:t>Colorado Watershed Restoration Program (CWRP)</a:t>
            </a:r>
          </a:p>
          <a:p>
            <a:pPr>
              <a:buFont typeface="Wingdings" pitchFamily="2" charset="2"/>
              <a:buChar char="Ø"/>
            </a:pPr>
            <a:endParaRPr lang="en-US" sz="2800" b="1" dirty="0">
              <a:latin typeface="Bookman Old Style" pitchFamily="18" charset="0"/>
            </a:endParaRPr>
          </a:p>
          <a:p>
            <a:pPr>
              <a:buFont typeface="Wingdings" pitchFamily="2" charset="2"/>
              <a:buChar char="Ø"/>
            </a:pPr>
            <a:r>
              <a:rPr lang="en-US" sz="2800" b="1" dirty="0" smtClean="0">
                <a:latin typeface="Bookman Old Style" pitchFamily="18" charset="0"/>
              </a:rPr>
              <a:t>Colorado Healthy Rivers Fund (CHRF)</a:t>
            </a:r>
          </a:p>
          <a:p>
            <a:pPr>
              <a:buFont typeface="Wingdings" pitchFamily="2" charset="2"/>
              <a:buChar char="Ø"/>
            </a:pPr>
            <a:endParaRPr lang="en-US" sz="2800" b="1" dirty="0">
              <a:latin typeface="Bookman Old Style" pitchFamily="18" charset="0"/>
            </a:endParaRPr>
          </a:p>
          <a:p>
            <a:pPr>
              <a:buFont typeface="Wingdings" pitchFamily="2" charset="2"/>
              <a:buChar char="Ø"/>
            </a:pPr>
            <a:r>
              <a:rPr lang="en-US" sz="2800" b="1" dirty="0" smtClean="0">
                <a:latin typeface="Bookman Old Style" pitchFamily="18" charset="0"/>
              </a:rPr>
              <a:t>Fish and Wildlife Resources Fund</a:t>
            </a:r>
            <a:endParaRPr lang="en-US" sz="2800" b="1" dirty="0">
              <a:latin typeface="Bookman Old Style" pitchFamily="18" charset="0"/>
            </a:endParaRPr>
          </a:p>
        </p:txBody>
      </p:sp>
      <p:pic>
        <p:nvPicPr>
          <p:cNvPr id="7" name="Picture 6" descr="transparent cwcb_logo_25-0.gif"/>
          <p:cNvPicPr>
            <a:picLocks noChangeAspect="1"/>
          </p:cNvPicPr>
          <p:nvPr/>
        </p:nvPicPr>
        <p:blipFill>
          <a:blip r:embed="rId4" cstate="print"/>
          <a:stretch>
            <a:fillRect/>
          </a:stretch>
        </p:blipFill>
        <p:spPr>
          <a:xfrm>
            <a:off x="7848600" y="5638800"/>
            <a:ext cx="1143000" cy="1143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omepage.bmp"/>
          <p:cNvPicPr>
            <a:picLocks noChangeAspect="1"/>
          </p:cNvPicPr>
          <p:nvPr/>
        </p:nvPicPr>
        <p:blipFill>
          <a:blip r:embed="rId3" cstate="print"/>
          <a:stretch>
            <a:fillRect/>
          </a:stretch>
        </p:blipFill>
        <p:spPr>
          <a:xfrm>
            <a:off x="0" y="0"/>
            <a:ext cx="9144000" cy="6858000"/>
          </a:xfrm>
          <a:prstGeom prst="rect">
            <a:avLst/>
          </a:prstGeom>
        </p:spPr>
      </p:pic>
      <p:sp>
        <p:nvSpPr>
          <p:cNvPr id="9" name="Rectangular Callout 8" descr="2. Click Here!&#10;"/>
          <p:cNvSpPr/>
          <p:nvPr/>
        </p:nvSpPr>
        <p:spPr>
          <a:xfrm>
            <a:off x="2590800" y="2057400"/>
            <a:ext cx="3048000" cy="838200"/>
          </a:xfrm>
          <a:prstGeom prst="wedgeRectCallout">
            <a:avLst>
              <a:gd name="adj1" fmla="val -100837"/>
              <a:gd name="adj2" fmla="val -63967"/>
            </a:avLst>
          </a:prstGeom>
          <a:solidFill>
            <a:schemeClr val="bg1">
              <a:lumMod val="9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Black" pitchFamily="34" charset="0"/>
              </a:rPr>
              <a:t>2. CLICK HERE</a:t>
            </a:r>
            <a:endParaRPr lang="en-US" b="1" dirty="0">
              <a:solidFill>
                <a:schemeClr val="tx1"/>
              </a:solidFill>
              <a:latin typeface="Arial Black" pitchFamily="34" charset="0"/>
            </a:endParaRPr>
          </a:p>
        </p:txBody>
      </p:sp>
      <p:sp>
        <p:nvSpPr>
          <p:cNvPr id="11" name="Wave 10"/>
          <p:cNvSpPr/>
          <p:nvPr/>
        </p:nvSpPr>
        <p:spPr>
          <a:xfrm>
            <a:off x="1447800" y="3657600"/>
            <a:ext cx="5943600" cy="1371600"/>
          </a:xfrm>
          <a:prstGeom prst="wave">
            <a:avLst/>
          </a:prstGeom>
          <a:solidFill>
            <a:schemeClr val="bg1">
              <a:lumMod val="9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rial Black" pitchFamily="34" charset="0"/>
              </a:rPr>
              <a:t>1. http://cwcb.state.co.us</a:t>
            </a:r>
            <a:endParaRPr lang="en-US" sz="2400" b="1"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0" y="228600"/>
            <a:ext cx="3657600" cy="838199"/>
          </a:xfrm>
        </p:spPr>
        <p:txBody>
          <a:bodyPr>
            <a:normAutofit fontScale="90000"/>
          </a:bodyPr>
          <a:lstStyle/>
          <a:p>
            <a:r>
              <a:rPr lang="en-US" sz="2400" b="1" dirty="0" smtClean="0">
                <a:latin typeface="Bookman Old Style" pitchFamily="18" charset="0"/>
              </a:rPr>
              <a:t/>
            </a:r>
            <a:br>
              <a:rPr lang="en-US" sz="2400" b="1" dirty="0" smtClean="0">
                <a:latin typeface="Bookman Old Style" pitchFamily="18" charset="0"/>
              </a:rPr>
            </a:br>
            <a:r>
              <a:rPr lang="en-US" sz="2700" b="1" dirty="0" smtClean="0">
                <a:latin typeface="Bookman Old Style" pitchFamily="18" charset="0"/>
              </a:rPr>
              <a:t>Colorado Watershed Restoration Program</a:t>
            </a:r>
            <a:r>
              <a:rPr lang="en-US" sz="2000" dirty="0" smtClean="0">
                <a:latin typeface="Bookman Old Style" pitchFamily="18" charset="0"/>
              </a:rPr>
              <a:t/>
            </a:r>
            <a:br>
              <a:rPr lang="en-US" sz="2000" dirty="0" smtClean="0">
                <a:latin typeface="Bookman Old Style" pitchFamily="18" charset="0"/>
              </a:rPr>
            </a:br>
            <a:endParaRPr lang="en-US" sz="2000" dirty="0">
              <a:latin typeface="Bookman Old Style" pitchFamily="18" charset="0"/>
            </a:endParaRPr>
          </a:p>
        </p:txBody>
      </p:sp>
      <p:sp>
        <p:nvSpPr>
          <p:cNvPr id="3" name="Subtitle 2"/>
          <p:cNvSpPr>
            <a:spLocks noGrp="1"/>
          </p:cNvSpPr>
          <p:nvPr>
            <p:ph type="subTitle" idx="1"/>
          </p:nvPr>
        </p:nvSpPr>
        <p:spPr>
          <a:xfrm>
            <a:off x="4724400" y="1219200"/>
            <a:ext cx="4267200" cy="5486400"/>
          </a:xfrm>
        </p:spPr>
        <p:txBody>
          <a:bodyPr>
            <a:normAutofit/>
          </a:bodyPr>
          <a:lstStyle/>
          <a:p>
            <a:pPr algn="l">
              <a:buFontTx/>
              <a:buChar char="-"/>
            </a:pPr>
            <a:r>
              <a:rPr lang="en-US" sz="2400" dirty="0" smtClean="0">
                <a:solidFill>
                  <a:schemeClr val="tx1"/>
                </a:solidFill>
                <a:latin typeface="Bookman Old Style" pitchFamily="18" charset="0"/>
              </a:rPr>
              <a:t>Commitment to collaborative approaches</a:t>
            </a:r>
          </a:p>
          <a:p>
            <a:pPr algn="l">
              <a:buFontTx/>
              <a:buChar char="-"/>
            </a:pPr>
            <a:endParaRPr lang="en-US" sz="2400" dirty="0">
              <a:solidFill>
                <a:schemeClr val="tx1"/>
              </a:solidFill>
              <a:latin typeface="Bookman Old Style" pitchFamily="18" charset="0"/>
            </a:endParaRPr>
          </a:p>
          <a:p>
            <a:pPr algn="l">
              <a:buFontTx/>
              <a:buChar char="-"/>
            </a:pPr>
            <a:r>
              <a:rPr lang="en-US" sz="2400" dirty="0" smtClean="0">
                <a:solidFill>
                  <a:schemeClr val="tx1"/>
                </a:solidFill>
                <a:latin typeface="Bookman Old Style" pitchFamily="18" charset="0"/>
              </a:rPr>
              <a:t>Commitment to protect and/or restore ecological processes that connect land and water</a:t>
            </a:r>
          </a:p>
          <a:p>
            <a:pPr algn="l">
              <a:buFontTx/>
              <a:buChar char="-"/>
            </a:pPr>
            <a:endParaRPr lang="en-US" sz="2400" dirty="0">
              <a:solidFill>
                <a:schemeClr val="tx1"/>
              </a:solidFill>
              <a:latin typeface="Bookman Old Style" pitchFamily="18" charset="0"/>
            </a:endParaRPr>
          </a:p>
          <a:p>
            <a:pPr algn="l">
              <a:buFontTx/>
              <a:buChar char="-"/>
            </a:pPr>
            <a:r>
              <a:rPr lang="en-US" sz="2400" dirty="0" smtClean="0">
                <a:solidFill>
                  <a:schemeClr val="tx1"/>
                </a:solidFill>
                <a:latin typeface="Bookman Old Style" pitchFamily="18" charset="0"/>
              </a:rPr>
              <a:t>Broad based involvement and support </a:t>
            </a:r>
          </a:p>
          <a:p>
            <a:pPr algn="l">
              <a:buFontTx/>
              <a:buChar char="-"/>
            </a:pPr>
            <a:endParaRPr lang="en-US" sz="2400" dirty="0">
              <a:solidFill>
                <a:schemeClr val="tx1"/>
              </a:solidFill>
              <a:latin typeface="Bookman Old Style" pitchFamily="18" charset="0"/>
            </a:endParaRPr>
          </a:p>
          <a:p>
            <a:pPr algn="l">
              <a:buFontTx/>
              <a:buChar char="-"/>
            </a:pPr>
            <a:r>
              <a:rPr lang="en-US" sz="2400" dirty="0" smtClean="0">
                <a:solidFill>
                  <a:schemeClr val="tx1"/>
                </a:solidFill>
                <a:latin typeface="Bookman Old Style" pitchFamily="18" charset="0"/>
              </a:rPr>
              <a:t> Match support (50%)</a:t>
            </a:r>
          </a:p>
          <a:p>
            <a:pPr algn="l">
              <a:buFontTx/>
              <a:buChar char="-"/>
            </a:pPr>
            <a:endParaRPr lang="en-US" sz="2200" b="1" dirty="0">
              <a:solidFill>
                <a:schemeClr val="tx1"/>
              </a:solidFill>
              <a:latin typeface="Bookman Old Style" pitchFamily="18" charset="0"/>
            </a:endParaRPr>
          </a:p>
          <a:p>
            <a:pPr algn="l">
              <a:buFontTx/>
              <a:buChar char="-"/>
            </a:pPr>
            <a:endParaRPr lang="en-US" sz="2200" b="1" dirty="0">
              <a:solidFill>
                <a:schemeClr val="tx1"/>
              </a:solidFill>
              <a:latin typeface="Bookman Old Style" pitchFamily="18" charset="0"/>
            </a:endParaRPr>
          </a:p>
        </p:txBody>
      </p:sp>
      <p:pic>
        <p:nvPicPr>
          <p:cNvPr id="4" name="Picture 3" descr="8_pp.JPG"/>
          <p:cNvPicPr>
            <a:picLocks noChangeAspect="1"/>
          </p:cNvPicPr>
          <p:nvPr/>
        </p:nvPicPr>
        <p:blipFill>
          <a:blip r:embed="rId2" cstate="print"/>
          <a:stretch>
            <a:fillRect/>
          </a:stretch>
        </p:blipFill>
        <p:spPr>
          <a:xfrm>
            <a:off x="0" y="0"/>
            <a:ext cx="4572000" cy="6858000"/>
          </a:xfrm>
          <a:prstGeom prst="rect">
            <a:avLst/>
          </a:prstGeom>
        </p:spPr>
      </p:pic>
      <p:sp>
        <p:nvSpPr>
          <p:cNvPr id="5" name="Rectangle 4"/>
          <p:cNvSpPr/>
          <p:nvPr/>
        </p:nvSpPr>
        <p:spPr>
          <a:xfrm>
            <a:off x="0" y="6396335"/>
            <a:ext cx="4572000" cy="461665"/>
          </a:xfrm>
          <a:prstGeom prst="rect">
            <a:avLst/>
          </a:prstGeom>
        </p:spPr>
        <p:txBody>
          <a:bodyPr>
            <a:spAutoFit/>
          </a:bodyPr>
          <a:lstStyle/>
          <a:p>
            <a:r>
              <a:rPr lang="en-US" sz="1200" b="1" dirty="0" smtClean="0">
                <a:solidFill>
                  <a:schemeClr val="bg1"/>
                </a:solidFill>
                <a:latin typeface="Bookman Old Style" pitchFamily="18" charset="0"/>
              </a:rPr>
              <a:t>Photo Courtesy of Travis Reid     Watercress Stream Uncompahgre Wilderness  www.travisreidphotos.com</a:t>
            </a:r>
            <a:endParaRPr lang="en-US" sz="1200" b="1" dirty="0">
              <a:solidFill>
                <a:schemeClr val="bg1"/>
              </a:solidFill>
              <a:latin typeface="Bookman Old Style"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_slide.JPG"/>
          <p:cNvPicPr>
            <a:picLocks noChangeAspect="1"/>
          </p:cNvPicPr>
          <p:nvPr/>
        </p:nvPicPr>
        <p:blipFill>
          <a:blip r:embed="rId3" cstate="print">
            <a:lum bright="20000" contrast="-15000"/>
          </a:blip>
          <a:stretch>
            <a:fillRect/>
          </a:stretch>
        </p:blipFill>
        <p:spPr>
          <a:xfrm>
            <a:off x="0" y="0"/>
            <a:ext cx="9144000" cy="6858000"/>
          </a:xfrm>
          <a:prstGeom prst="rect">
            <a:avLst/>
          </a:prstGeom>
        </p:spPr>
      </p:pic>
      <p:sp>
        <p:nvSpPr>
          <p:cNvPr id="2" name="Title 1"/>
          <p:cNvSpPr>
            <a:spLocks noGrp="1"/>
          </p:cNvSpPr>
          <p:nvPr>
            <p:ph type="title"/>
          </p:nvPr>
        </p:nvSpPr>
        <p:spPr>
          <a:xfrm>
            <a:off x="-533400" y="0"/>
            <a:ext cx="5334000" cy="1143000"/>
          </a:xfrm>
        </p:spPr>
        <p:txBody>
          <a:bodyPr/>
          <a:lstStyle/>
          <a:p>
            <a:r>
              <a:rPr lang="en-US" dirty="0" smtClean="0"/>
              <a:t>Stakeholders</a:t>
            </a:r>
            <a:endParaRPr lang="en-US" dirty="0"/>
          </a:p>
        </p:txBody>
      </p:sp>
      <p:sp>
        <p:nvSpPr>
          <p:cNvPr id="7170" name="AutoShape 2" descr="data:image/jpg;base64,/9j/4AAQSkZJRgABAQAAAQABAAD/2wBDAAkGBwgHBgkIBwgKCgkLDRYPDQwMDRsUFRAWIB0iIiAdHx8kKDQsJCYxJx8fLT0tMTU3Ojo6Iys/RD84QzQ5Ojf/2wBDAQoKCg0MDRoPDxo3JR8lNzc3Nzc3Nzc3Nzc3Nzc3Nzc3Nzc3Nzc3Nzc3Nzc3Nzc3Nzc3Nzc3Nzc3Nzc3Nzc3Nzf/wAARCABeAF4DASIAAhEBAxEB/8QAHAAAAgIDAQEAAAAAAAAAAAAAAAcFBgECBAMI/8QAORAAAgEDAgQEBQEGBQUAAAAAAQIDAAQRBSEGEjFBE1FhgQciMnGRFEJSYqGxwRUzcuHwU6LC0fH/xAAYAQADAQEAAAAAAAAAAAAAAAAAAgQDAf/EAB8RAAMAAgMBAQEBAAAAAAAAAAABAgMREiExEwQyQf/aAAwDAQACEQMRAD8Anbi5gvYlMD4lGGRkbGMdPerlwnxEurRG1uSq30K5cDpIP3h/cdvelDq1hqvCt4LfUIxljmOePPhyjzHr5jrXXp2oSG5gvrSQQ3MTZUg7e/mDUM1WOuy2pWSeh60VBcN8SW2sxBGxFeKuXhJ6+q+Yqdq1NNbRG009MKKKK6cCiisE4FAGHZUUsxAAGST0Aqi8WcTIIJAjcsA2C9DKfM+np+a6OK+JLdYJY0lXwEBLNn6yP/H+v26rnR9C1zj+6M8bNZ6SGIN3Iv1b7hB+0fXoPPtU107fGSiJULlRX7661LibWhbWVtPeuDtBCpO3r2A9TtTb4M+HtvYxPe8RQW95qE6gGJlDxW69eVQdifM/j1tHDPDmm8M6ctlpcHInWSRjl5W/eY9z/IdsVL1rGNSZ3kdHNqFha6laPa30Ec8DjDRyLkH/AH9aVHE/w81DRpWvuG+e8tBktascyxj+E/tD+f3pwUHemqVXos058ENp2qHwPEVpInTbnU8rKw6fbBplaNxXMLJP8StZpWUbzxKMMPMjOx+1acccO6S1pPrUhS0uIF8R5eblWXHZx3J6A9enXpVZs+IbRLRna5gt4YgCeeTfH2A39Nqnc1jfRSnOVdl2fiiCSVo7flAIUI0mRhjnOQcbADz3z2rR7q4v5Z+S9kMELKji0IwrfVu436Yzg9+o3pQy8S3uq8SWb6Np0txawsOe1EQk5hkKT0PLkHYnpmnxp1iljE0aOzKWJHMAMDsAAAP+edUxW136T5JU10QY1O6UIjXEkdwQzRpcCPlmAxkjHUDzBzg+dRPE3E73ERhs0It8HnJbHieYyOw+9XHUbJLuBsKnjqjCGRh9DEYz/wC6+b9cTXuGb2eyvneCVi2+SyOhP1rnbBxgbZ2rLPya1I+BTvdF14L4Vfiu/ubnU2caPbzYMJclrmTqQx6hBkffOOxpxwQx28KQwRpHFGoVERQAoHQADoKoHweurmTSLk3VusCTzCWIjPzHlww37gKp96YdNjnjKFy1yphRRRWhmFFFBoAWfxO1KS6Se2gVntrAZm5JAMzMp5QQey9c+p8jjn034YWetaJDdajcTW97LyuvgNlI1G2ACO/X02xtUza6f+sv9b8WMYMkhVmbJlIJAOc5GM4AwOmdxg1N8FQx2+kmK3YGBZW5AS5Zc74Ysc53HpWla46OLaez24d4V0fhxGGl2ixu2Q0rHmdgTnBby6fipqiiszp5TO/KywhTIACObOOv/wBqK1fRrXV4IxqFvFeKjEosseeQnbIGRvjz/lvUxIMjlDYJ/PtWsCKkYCAgHfcbn1PrQBC3FnHplrDbWcaxWwIEKouBCQM9B22J++3epeyuFuraOVcfMNwDkAjYj2ORUVxTd+DbLbNaSTJcZUupXCkbjqRv39qirLiWPTDDbX0coicFjMxUlSTuSF675O34pXklPTHWOmtouNFaRyJLGskbq6MMqynIIremECg0UUAVZrVhqD/oyGC3UjSKpKnDbk5z2Y7/AGGPOpKwurWxDWxLxgEsFaIqOu/Lt83tmtdTcWjyPhcSEMrbZUjGdse/fcnp3gtS16OdZLC6tFKyphJWywWTblLgDCjODnO2MiiskrSbGnHTW0XSORZUV42DKwyCO9bVF6DfW1zpEEsDEIkYDiR8shA3DEnqN8n0rutLlLuBZo1cK2cc64P3oFPXAznvWaKxmgCA40gabSlZEZ2SVSFWHxTvkfT1PXtSa1bV4LTU5FCwrKgAdUikiI/1Ke/tTj4j1Ai+gsIwhVE/VXTPnEcYOF6dWLZwO5X89CcPabdxrLqmm2lxMSGxPCsnhbYCgnOwA9zk96yvEqezWMrlaFzovEr22mxSf4lHGp6Irn+n+1TtnxleMnyTRSr2Lrn+hFWa/wCEOH7+3EE+k2iqowjQxCNk+zLgil/rfwj1ET82ha7iEn/LvM8yj/UoOfwKz+Vz/LH+kV6htu6opZ2CgdSTUPqvENrYwO/Ouw6t/Yd6XnFvH8dnzJDJ40o/aY7D7DoK4eF+Gdf41ZdQ1meWx0tt1wMSzj+EHoP4j7A1z63fUI78pju2eeufERWDvIsniljyqCDhe1VhuKTqsqR3MStGT8qzS8sZPqBjP2+1fQOkcOaPo9r+nsNPgjQ/USvMz+rMdz71gcNaEt4t4uj2C3KfTILdAR/KmX516+wf6H4kVXg1Yv0Nsl9NJDLcIf1EbBR4pBPL2+UAYAwcYxnG1XqJ7ePlt4mjUoAqxqQMDGwx9q4LrQbK6uHnmVjIwwGGFZduxAz+Sa47nhvmw1vcESAndyTkYx3zVPXhM229khrWs2mjW6z3rkK7cqBRkscE/wBqVvEHxCu5b9Tb3a2UcPNIiq2cgAHDY2PQ4+9THxH0C4teEpb2O7meW2kWRyWLsF+k/OfmwM58uu1I2/ZzC7qhA8+pP/N6myuuXHfRRiU8d/6fSPCLRa/aRa0fmhuCJjkY55QMbjsExyqPMc3katgqs/DbSJND4K0qynBE/g+JKp/ZZzzEe2ce1WaqCcKKKKAFZwL8K47SRNT4q5bu9yGS1PzRxHzb94+nT700gMDArNFcSSWkdbbe2FFFFdOBRRRQB5XVvFd20tvcIJIZUKOh6MpGCPxSU1fhhre6uNMiQtFZS/M4wGZGAKn8MfcGnhS44/kbTuJ7KZPov7YxSKPONtj/AN+Pasc07nZrhrVaLjwrqDalodtNKwadQYpyP+op5WPuRn3qWpbfDXUpI+JNW0dstG6C6Q+TAhG/OV/FMmnh7lMS1qmgooopxT//2Q==">
            <a:hlinkClick r:id="rId4"/>
          </p:cNvPr>
          <p:cNvSpPr>
            <a:spLocks noChangeAspect="1" noChangeArrowheads="1"/>
          </p:cNvSpPr>
          <p:nvPr/>
        </p:nvSpPr>
        <p:spPr bwMode="auto">
          <a:xfrm>
            <a:off x="74613" y="-427038"/>
            <a:ext cx="895350" cy="895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ist2_3055228-water-ring.jpg"/>
          <p:cNvPicPr>
            <a:picLocks noChangeAspect="1"/>
          </p:cNvPicPr>
          <p:nvPr/>
        </p:nvPicPr>
        <p:blipFill>
          <a:blip r:embed="rId5" cstate="print"/>
          <a:stretch>
            <a:fillRect/>
          </a:stretch>
        </p:blipFill>
        <p:spPr>
          <a:xfrm>
            <a:off x="2514600" y="1524000"/>
            <a:ext cx="3733800" cy="3733800"/>
          </a:xfrm>
          <a:prstGeom prst="rect">
            <a:avLst/>
          </a:prstGeom>
        </p:spPr>
      </p:pic>
      <p:pic>
        <p:nvPicPr>
          <p:cNvPr id="6" name="Picture 5" descr="cwcbColor.gif"/>
          <p:cNvPicPr>
            <a:picLocks noChangeAspect="1"/>
          </p:cNvPicPr>
          <p:nvPr/>
        </p:nvPicPr>
        <p:blipFill>
          <a:blip r:embed="rId6" cstate="print"/>
          <a:stretch>
            <a:fillRect/>
          </a:stretch>
        </p:blipFill>
        <p:spPr>
          <a:xfrm>
            <a:off x="152400" y="5715000"/>
            <a:ext cx="914400" cy="914400"/>
          </a:xfrm>
          <a:prstGeom prst="rect">
            <a:avLst/>
          </a:prstGeom>
        </p:spPr>
      </p:pic>
      <p:graphicFrame>
        <p:nvGraphicFramePr>
          <p:cNvPr id="7" name="Diagram 6"/>
          <p:cNvGraphicFramePr/>
          <p:nvPr/>
        </p:nvGraphicFramePr>
        <p:xfrm>
          <a:off x="533400" y="685800"/>
          <a:ext cx="7772400" cy="5308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0" y="228600"/>
            <a:ext cx="3657600" cy="838199"/>
          </a:xfrm>
        </p:spPr>
        <p:txBody>
          <a:bodyPr>
            <a:normAutofit fontScale="90000"/>
          </a:bodyPr>
          <a:lstStyle/>
          <a:p>
            <a:r>
              <a:rPr lang="en-US" sz="2400" b="1" dirty="0" smtClean="0">
                <a:latin typeface="Bookman Old Style" pitchFamily="18" charset="0"/>
              </a:rPr>
              <a:t/>
            </a:r>
            <a:br>
              <a:rPr lang="en-US" sz="2400" b="1" dirty="0" smtClean="0">
                <a:latin typeface="Bookman Old Style" pitchFamily="18" charset="0"/>
              </a:rPr>
            </a:br>
            <a:r>
              <a:rPr lang="en-US" sz="2700" b="1" dirty="0" smtClean="0">
                <a:latin typeface="Bookman Old Style" pitchFamily="18" charset="0"/>
              </a:rPr>
              <a:t>Colorado Watershed Restoration Program</a:t>
            </a:r>
            <a:r>
              <a:rPr lang="en-US" sz="2000" dirty="0" smtClean="0">
                <a:latin typeface="Bookman Old Style" pitchFamily="18" charset="0"/>
              </a:rPr>
              <a:t/>
            </a:r>
            <a:br>
              <a:rPr lang="en-US" sz="2000" dirty="0" smtClean="0">
                <a:latin typeface="Bookman Old Style" pitchFamily="18" charset="0"/>
              </a:rPr>
            </a:br>
            <a:endParaRPr lang="en-US" sz="2000" dirty="0">
              <a:latin typeface="Bookman Old Style" pitchFamily="18" charset="0"/>
            </a:endParaRPr>
          </a:p>
        </p:txBody>
      </p:sp>
      <p:sp>
        <p:nvSpPr>
          <p:cNvPr id="3" name="Subtitle 2"/>
          <p:cNvSpPr>
            <a:spLocks noGrp="1"/>
          </p:cNvSpPr>
          <p:nvPr>
            <p:ph type="subTitle" idx="1"/>
          </p:nvPr>
        </p:nvSpPr>
        <p:spPr>
          <a:xfrm>
            <a:off x="4724400" y="1219200"/>
            <a:ext cx="4267200" cy="5486400"/>
          </a:xfrm>
        </p:spPr>
        <p:txBody>
          <a:bodyPr>
            <a:normAutofit/>
          </a:bodyPr>
          <a:lstStyle/>
          <a:p>
            <a:pPr>
              <a:spcBef>
                <a:spcPts val="200"/>
              </a:spcBef>
            </a:pPr>
            <a:r>
              <a:rPr lang="en-US" sz="2400" b="1" u="sng" dirty="0" smtClean="0">
                <a:solidFill>
                  <a:schemeClr val="tx1"/>
                </a:solidFill>
                <a:latin typeface="Bookman Old Style" pitchFamily="18" charset="0"/>
              </a:rPr>
              <a:t>Timeline</a:t>
            </a:r>
          </a:p>
          <a:p>
            <a:pPr>
              <a:spcBef>
                <a:spcPts val="200"/>
              </a:spcBef>
            </a:pPr>
            <a:endParaRPr lang="en-US" sz="2400" dirty="0">
              <a:solidFill>
                <a:schemeClr val="tx1"/>
              </a:solidFill>
              <a:latin typeface="Bookman Old Style" pitchFamily="18" charset="0"/>
            </a:endParaRPr>
          </a:p>
          <a:p>
            <a:pPr>
              <a:spcBef>
                <a:spcPts val="200"/>
              </a:spcBef>
              <a:buFontTx/>
              <a:buChar char="-"/>
            </a:pPr>
            <a:r>
              <a:rPr lang="en-US" sz="2200" dirty="0" smtClean="0">
                <a:solidFill>
                  <a:schemeClr val="tx1"/>
                </a:solidFill>
                <a:latin typeface="Bookman Old Style" pitchFamily="18" charset="0"/>
              </a:rPr>
              <a:t>Application Available: July 1</a:t>
            </a:r>
          </a:p>
          <a:p>
            <a:pPr>
              <a:spcBef>
                <a:spcPts val="200"/>
              </a:spcBef>
            </a:pPr>
            <a:endParaRPr lang="en-US" sz="2200" dirty="0">
              <a:solidFill>
                <a:schemeClr val="tx1"/>
              </a:solidFill>
              <a:latin typeface="Bookman Old Style" pitchFamily="18" charset="0"/>
            </a:endParaRPr>
          </a:p>
          <a:p>
            <a:pPr>
              <a:spcBef>
                <a:spcPts val="200"/>
              </a:spcBef>
            </a:pPr>
            <a:r>
              <a:rPr lang="en-US" sz="2200" dirty="0" smtClean="0">
                <a:solidFill>
                  <a:schemeClr val="tx1"/>
                </a:solidFill>
                <a:latin typeface="Bookman Old Style" pitchFamily="18" charset="0"/>
              </a:rPr>
              <a:t>-Due Date: September 30</a:t>
            </a:r>
          </a:p>
          <a:p>
            <a:pPr>
              <a:spcBef>
                <a:spcPts val="200"/>
              </a:spcBef>
            </a:pPr>
            <a:endParaRPr lang="en-US" sz="2200" dirty="0">
              <a:solidFill>
                <a:schemeClr val="tx1"/>
              </a:solidFill>
              <a:latin typeface="Bookman Old Style" pitchFamily="18" charset="0"/>
            </a:endParaRPr>
          </a:p>
          <a:p>
            <a:pPr>
              <a:spcBef>
                <a:spcPts val="200"/>
              </a:spcBef>
            </a:pPr>
            <a:r>
              <a:rPr lang="en-US" sz="2200" dirty="0" smtClean="0">
                <a:solidFill>
                  <a:schemeClr val="tx1"/>
                </a:solidFill>
                <a:latin typeface="Bookman Old Style" pitchFamily="18" charset="0"/>
              </a:rPr>
              <a:t>-Applicant Notification: </a:t>
            </a:r>
          </a:p>
          <a:p>
            <a:pPr>
              <a:spcBef>
                <a:spcPts val="200"/>
              </a:spcBef>
            </a:pPr>
            <a:r>
              <a:rPr lang="en-US" sz="2200" dirty="0" smtClean="0">
                <a:solidFill>
                  <a:schemeClr val="tx1"/>
                </a:solidFill>
                <a:latin typeface="Bookman Old Style" pitchFamily="18" charset="0"/>
              </a:rPr>
              <a:t>December 15</a:t>
            </a:r>
          </a:p>
          <a:p>
            <a:pPr>
              <a:spcBef>
                <a:spcPts val="200"/>
              </a:spcBef>
            </a:pPr>
            <a:endParaRPr lang="en-US" sz="2200" dirty="0">
              <a:solidFill>
                <a:schemeClr val="tx1"/>
              </a:solidFill>
              <a:latin typeface="Bookman Old Style" pitchFamily="18" charset="0"/>
            </a:endParaRPr>
          </a:p>
          <a:p>
            <a:pPr>
              <a:spcBef>
                <a:spcPts val="200"/>
              </a:spcBef>
            </a:pPr>
            <a:r>
              <a:rPr lang="en-US" sz="2200" dirty="0" smtClean="0">
                <a:solidFill>
                  <a:schemeClr val="tx1"/>
                </a:solidFill>
                <a:latin typeface="Bookman Old Style" pitchFamily="18" charset="0"/>
              </a:rPr>
              <a:t>-Grants Awarded:  </a:t>
            </a:r>
          </a:p>
          <a:p>
            <a:pPr>
              <a:spcBef>
                <a:spcPts val="200"/>
              </a:spcBef>
            </a:pPr>
            <a:r>
              <a:rPr lang="en-US" sz="2200" dirty="0" smtClean="0">
                <a:solidFill>
                  <a:schemeClr val="tx1"/>
                </a:solidFill>
                <a:latin typeface="Bookman Old Style" pitchFamily="18" charset="0"/>
              </a:rPr>
              <a:t>December 15</a:t>
            </a:r>
          </a:p>
          <a:p>
            <a:pPr>
              <a:spcBef>
                <a:spcPts val="200"/>
              </a:spcBef>
            </a:pPr>
            <a:endParaRPr lang="en-US" sz="2200" dirty="0">
              <a:solidFill>
                <a:schemeClr val="tx1"/>
              </a:solidFill>
              <a:latin typeface="Bookman Old Style" pitchFamily="18" charset="0"/>
            </a:endParaRPr>
          </a:p>
          <a:p>
            <a:pPr>
              <a:spcBef>
                <a:spcPts val="200"/>
              </a:spcBef>
            </a:pPr>
            <a:r>
              <a:rPr lang="en-US" sz="2200" dirty="0" smtClean="0">
                <a:solidFill>
                  <a:schemeClr val="tx1"/>
                </a:solidFill>
                <a:latin typeface="Bookman Old Style" pitchFamily="18" charset="0"/>
              </a:rPr>
              <a:t>-Progress Reports Due: Annually</a:t>
            </a:r>
          </a:p>
          <a:p>
            <a:endParaRPr lang="en-US" sz="2400" dirty="0" smtClean="0">
              <a:solidFill>
                <a:schemeClr val="tx1"/>
              </a:solidFill>
              <a:latin typeface="Bookman Old Style" pitchFamily="18" charset="0"/>
            </a:endParaRPr>
          </a:p>
          <a:p>
            <a:pPr algn="l">
              <a:buFontTx/>
              <a:buChar char="-"/>
            </a:pPr>
            <a:endParaRPr lang="en-US" sz="2200" b="1" dirty="0">
              <a:solidFill>
                <a:schemeClr val="tx1"/>
              </a:solidFill>
              <a:latin typeface="Bookman Old Style" pitchFamily="18" charset="0"/>
            </a:endParaRPr>
          </a:p>
          <a:p>
            <a:pPr algn="l">
              <a:buFontTx/>
              <a:buChar char="-"/>
            </a:pPr>
            <a:endParaRPr lang="en-US" sz="2200" b="1" dirty="0">
              <a:solidFill>
                <a:schemeClr val="tx1"/>
              </a:solidFill>
              <a:latin typeface="Bookman Old Style" pitchFamily="18" charset="0"/>
            </a:endParaRPr>
          </a:p>
        </p:txBody>
      </p:sp>
      <p:pic>
        <p:nvPicPr>
          <p:cNvPr id="4" name="Picture 3" descr="8_pp.JPG"/>
          <p:cNvPicPr>
            <a:picLocks noChangeAspect="1"/>
          </p:cNvPicPr>
          <p:nvPr/>
        </p:nvPicPr>
        <p:blipFill>
          <a:blip r:embed="rId2" cstate="print"/>
          <a:stretch>
            <a:fillRect/>
          </a:stretch>
        </p:blipFill>
        <p:spPr>
          <a:xfrm>
            <a:off x="0" y="0"/>
            <a:ext cx="4572000" cy="6858000"/>
          </a:xfrm>
          <a:prstGeom prst="rect">
            <a:avLst/>
          </a:prstGeom>
        </p:spPr>
      </p:pic>
      <p:sp>
        <p:nvSpPr>
          <p:cNvPr id="5" name="TextBox 4"/>
          <p:cNvSpPr txBox="1"/>
          <p:nvPr/>
        </p:nvSpPr>
        <p:spPr>
          <a:xfrm>
            <a:off x="0" y="6396335"/>
            <a:ext cx="4572000" cy="461665"/>
          </a:xfrm>
          <a:prstGeom prst="rect">
            <a:avLst/>
          </a:prstGeom>
          <a:noFill/>
        </p:spPr>
        <p:txBody>
          <a:bodyPr wrap="square" rtlCol="0">
            <a:spAutoFit/>
          </a:bodyPr>
          <a:lstStyle/>
          <a:p>
            <a:r>
              <a:rPr lang="en-US" sz="1200" b="1" dirty="0" smtClean="0">
                <a:solidFill>
                  <a:schemeClr val="bg1"/>
                </a:solidFill>
                <a:latin typeface="Bookman Old Style" pitchFamily="18" charset="0"/>
              </a:rPr>
              <a:t>Photo Courtesy of Travis Reid     Watercress Stream Uncompahgre Wilderness  www.travisreidphotos.com</a:t>
            </a:r>
            <a:endParaRPr lang="en-US" sz="1200" b="1" dirty="0">
              <a:solidFill>
                <a:schemeClr val="bg1"/>
              </a:solidFill>
              <a:latin typeface="Bookman Old Style"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wrp_project_history.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es_balance.jpg"/>
          <p:cNvPicPr>
            <a:picLocks noChangeAspect="1"/>
          </p:cNvPicPr>
          <p:nvPr/>
        </p:nvPicPr>
        <p:blipFill>
          <a:blip r:embed="rId3" cstate="print"/>
          <a:stretch>
            <a:fillRect/>
          </a:stretch>
        </p:blipFill>
        <p:spPr>
          <a:xfrm>
            <a:off x="134470" y="0"/>
            <a:ext cx="8875059" cy="6858000"/>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228600" y="762000"/>
            <a:ext cx="8690148" cy="57891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1387</TotalTime>
  <Words>808</Words>
  <Application>Microsoft Office PowerPoint</Application>
  <PresentationFormat>On-screen Show (4:3)</PresentationFormat>
  <Paragraphs>195</Paragraphs>
  <Slides>19</Slides>
  <Notes>15</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Slide 1</vt:lpstr>
      <vt:lpstr>ORGANIZATIONAL CHART</vt:lpstr>
      <vt:lpstr> Colorado Water Conservation Board Watershed &amp; Flood Protection Section </vt:lpstr>
      <vt:lpstr>Slide 4</vt:lpstr>
      <vt:lpstr> Colorado Watershed Restoration Program </vt:lpstr>
      <vt:lpstr>Stakeholders</vt:lpstr>
      <vt:lpstr> Colorado Watershed Restoration Program </vt:lpstr>
      <vt:lpstr>Slide 8</vt:lpstr>
      <vt:lpstr>Slide 9</vt:lpstr>
      <vt:lpstr>Slide 10</vt:lpstr>
      <vt:lpstr>Slide 11</vt:lpstr>
      <vt:lpstr>Slide 12</vt:lpstr>
      <vt:lpstr>    North Massey Draw at          Ken-Caryl Ranch</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cas</dc:creator>
  <cp:lastModifiedBy>cas</cp:lastModifiedBy>
  <cp:revision>181</cp:revision>
  <dcterms:created xsi:type="dcterms:W3CDTF">2012-02-13T21:28:22Z</dcterms:created>
  <dcterms:modified xsi:type="dcterms:W3CDTF">2013-07-25T22:53:49Z</dcterms:modified>
</cp:coreProperties>
</file>