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7"/>
  </p:notesMasterIdLst>
  <p:handoutMasterIdLst>
    <p:handoutMasterId r:id="rId68"/>
  </p:handoutMasterIdLst>
  <p:sldIdLst>
    <p:sldId id="382" r:id="rId2"/>
    <p:sldId id="370" r:id="rId3"/>
    <p:sldId id="281" r:id="rId4"/>
    <p:sldId id="353" r:id="rId5"/>
    <p:sldId id="354" r:id="rId6"/>
    <p:sldId id="340" r:id="rId7"/>
    <p:sldId id="358" r:id="rId8"/>
    <p:sldId id="376" r:id="rId9"/>
    <p:sldId id="356" r:id="rId10"/>
    <p:sldId id="318" r:id="rId11"/>
    <p:sldId id="359" r:id="rId12"/>
    <p:sldId id="360" r:id="rId13"/>
    <p:sldId id="337" r:id="rId14"/>
    <p:sldId id="361" r:id="rId15"/>
    <p:sldId id="357" r:id="rId16"/>
    <p:sldId id="364" r:id="rId17"/>
    <p:sldId id="363" r:id="rId18"/>
    <p:sldId id="339" r:id="rId19"/>
    <p:sldId id="395" r:id="rId20"/>
    <p:sldId id="394" r:id="rId21"/>
    <p:sldId id="389" r:id="rId22"/>
    <p:sldId id="390" r:id="rId23"/>
    <p:sldId id="391" r:id="rId24"/>
    <p:sldId id="392" r:id="rId25"/>
    <p:sldId id="393" r:id="rId26"/>
    <p:sldId id="388" r:id="rId27"/>
    <p:sldId id="365" r:id="rId28"/>
    <p:sldId id="366" r:id="rId29"/>
    <p:sldId id="367" r:id="rId30"/>
    <p:sldId id="352" r:id="rId31"/>
    <p:sldId id="311" r:id="rId32"/>
    <p:sldId id="385" r:id="rId33"/>
    <p:sldId id="338" r:id="rId34"/>
    <p:sldId id="344" r:id="rId35"/>
    <p:sldId id="383" r:id="rId36"/>
    <p:sldId id="345" r:id="rId37"/>
    <p:sldId id="384" r:id="rId38"/>
    <p:sldId id="282" r:id="rId39"/>
    <p:sldId id="386" r:id="rId40"/>
    <p:sldId id="387" r:id="rId41"/>
    <p:sldId id="346" r:id="rId42"/>
    <p:sldId id="348" r:id="rId43"/>
    <p:sldId id="350" r:id="rId44"/>
    <p:sldId id="378" r:id="rId45"/>
    <p:sldId id="368" r:id="rId46"/>
    <p:sldId id="343" r:id="rId47"/>
    <p:sldId id="351" r:id="rId48"/>
    <p:sldId id="373" r:id="rId49"/>
    <p:sldId id="369" r:id="rId50"/>
    <p:sldId id="372" r:id="rId51"/>
    <p:sldId id="381" r:id="rId52"/>
    <p:sldId id="371" r:id="rId53"/>
    <p:sldId id="379" r:id="rId54"/>
    <p:sldId id="380" r:id="rId55"/>
    <p:sldId id="347" r:id="rId56"/>
    <p:sldId id="375" r:id="rId57"/>
    <p:sldId id="402" r:id="rId58"/>
    <p:sldId id="400" r:id="rId59"/>
    <p:sldId id="398" r:id="rId60"/>
    <p:sldId id="404" r:id="rId61"/>
    <p:sldId id="397" r:id="rId62"/>
    <p:sldId id="396" r:id="rId63"/>
    <p:sldId id="403" r:id="rId64"/>
    <p:sldId id="377" r:id="rId65"/>
    <p:sldId id="291" r:id="rId66"/>
  </p:sldIdLst>
  <p:sldSz cx="9144000" cy="6858000" type="screen4x3"/>
  <p:notesSz cx="7023100" cy="9309100"/>
  <p:defaultTextStyle>
    <a:defPPr>
      <a:defRPr lang="en-US"/>
    </a:defPPr>
    <a:lvl1pPr algn="r" rtl="0" fontAlgn="base">
      <a:spcBef>
        <a:spcPct val="0"/>
      </a:spcBef>
      <a:spcAft>
        <a:spcPct val="0"/>
      </a:spcAft>
      <a:defRPr sz="2000" kern="1200">
        <a:solidFill>
          <a:schemeClr val="tx1"/>
        </a:solidFill>
        <a:latin typeface="Arial" charset="0"/>
        <a:ea typeface="+mn-ea"/>
        <a:cs typeface="+mn-cs"/>
      </a:defRPr>
    </a:lvl1pPr>
    <a:lvl2pPr marL="457200" algn="r" rtl="0" fontAlgn="base">
      <a:spcBef>
        <a:spcPct val="0"/>
      </a:spcBef>
      <a:spcAft>
        <a:spcPct val="0"/>
      </a:spcAft>
      <a:defRPr sz="2000" kern="1200">
        <a:solidFill>
          <a:schemeClr val="tx1"/>
        </a:solidFill>
        <a:latin typeface="Arial" charset="0"/>
        <a:ea typeface="+mn-ea"/>
        <a:cs typeface="+mn-cs"/>
      </a:defRPr>
    </a:lvl2pPr>
    <a:lvl3pPr marL="914400" algn="r" rtl="0" fontAlgn="base">
      <a:spcBef>
        <a:spcPct val="0"/>
      </a:spcBef>
      <a:spcAft>
        <a:spcPct val="0"/>
      </a:spcAft>
      <a:defRPr sz="2000" kern="1200">
        <a:solidFill>
          <a:schemeClr val="tx1"/>
        </a:solidFill>
        <a:latin typeface="Arial" charset="0"/>
        <a:ea typeface="+mn-ea"/>
        <a:cs typeface="+mn-cs"/>
      </a:defRPr>
    </a:lvl3pPr>
    <a:lvl4pPr marL="1371600" algn="r" rtl="0" fontAlgn="base">
      <a:spcBef>
        <a:spcPct val="0"/>
      </a:spcBef>
      <a:spcAft>
        <a:spcPct val="0"/>
      </a:spcAft>
      <a:defRPr sz="2000" kern="1200">
        <a:solidFill>
          <a:schemeClr val="tx1"/>
        </a:solidFill>
        <a:latin typeface="Arial" charset="0"/>
        <a:ea typeface="+mn-ea"/>
        <a:cs typeface="+mn-cs"/>
      </a:defRPr>
    </a:lvl4pPr>
    <a:lvl5pPr marL="1828800" algn="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3366CC"/>
    <a:srgbClr val="0000FF"/>
    <a:srgbClr val="C0C0C0"/>
    <a:srgbClr val="FF3300"/>
    <a:srgbClr val="4D4D4D"/>
    <a:srgbClr val="000000"/>
    <a:srgbClr val="CB2E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553" autoAdjust="0"/>
    <p:restoredTop sz="92185" autoAdjust="0"/>
  </p:normalViewPr>
  <p:slideViewPr>
    <p:cSldViewPr>
      <p:cViewPr>
        <p:scale>
          <a:sx n="66" d="100"/>
          <a:sy n="66" d="100"/>
        </p:scale>
        <p:origin x="-1114"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33"/>
    </p:cViewPr>
  </p:sorterViewPr>
  <p:notesViewPr>
    <p:cSldViewPr>
      <p:cViewPr varScale="1">
        <p:scale>
          <a:sx n="56" d="100"/>
          <a:sy n="56" d="100"/>
        </p:scale>
        <p:origin x="-1236"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1"/>
            <a:ext cx="3043649" cy="464839"/>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l">
              <a:defRPr sz="1300"/>
            </a:lvl1pPr>
          </a:lstStyle>
          <a:p>
            <a:pPr>
              <a:defRPr/>
            </a:pPr>
            <a:endParaRPr lang="en-US" dirty="0"/>
          </a:p>
        </p:txBody>
      </p:sp>
      <p:sp>
        <p:nvSpPr>
          <p:cNvPr id="33795" name="Rectangle 3"/>
          <p:cNvSpPr>
            <a:spLocks noGrp="1" noChangeArrowheads="1"/>
          </p:cNvSpPr>
          <p:nvPr>
            <p:ph type="dt" sz="quarter" idx="1"/>
          </p:nvPr>
        </p:nvSpPr>
        <p:spPr bwMode="auto">
          <a:xfrm>
            <a:off x="3977928" y="1"/>
            <a:ext cx="3043649" cy="464839"/>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defRPr sz="1300"/>
            </a:lvl1pPr>
          </a:lstStyle>
          <a:p>
            <a:pPr>
              <a:defRPr/>
            </a:pPr>
            <a:endParaRPr lang="en-US" dirty="0"/>
          </a:p>
        </p:txBody>
      </p:sp>
      <p:sp>
        <p:nvSpPr>
          <p:cNvPr id="33796" name="Rectangle 4"/>
          <p:cNvSpPr>
            <a:spLocks noGrp="1" noChangeArrowheads="1"/>
          </p:cNvSpPr>
          <p:nvPr>
            <p:ph type="ftr" sz="quarter" idx="2"/>
          </p:nvPr>
        </p:nvSpPr>
        <p:spPr bwMode="auto">
          <a:xfrm>
            <a:off x="0" y="8842723"/>
            <a:ext cx="3043649" cy="464839"/>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l">
              <a:defRPr sz="1300"/>
            </a:lvl1pPr>
          </a:lstStyle>
          <a:p>
            <a:pPr>
              <a:defRPr/>
            </a:pPr>
            <a:endParaRPr lang="en-US" dirty="0"/>
          </a:p>
        </p:txBody>
      </p:sp>
      <p:sp>
        <p:nvSpPr>
          <p:cNvPr id="33797" name="Rectangle 5"/>
          <p:cNvSpPr>
            <a:spLocks noGrp="1" noChangeArrowheads="1"/>
          </p:cNvSpPr>
          <p:nvPr>
            <p:ph type="sldNum" sz="quarter" idx="3"/>
          </p:nvPr>
        </p:nvSpPr>
        <p:spPr bwMode="auto">
          <a:xfrm>
            <a:off x="3977928" y="8842723"/>
            <a:ext cx="3043649" cy="464839"/>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defRPr sz="1300"/>
            </a:lvl1pPr>
          </a:lstStyle>
          <a:p>
            <a:pPr>
              <a:defRPr/>
            </a:pPr>
            <a:fld id="{A8EA9228-A222-4358-80B7-861A0D14A321}" type="slidenum">
              <a:rPr lang="en-US"/>
              <a:pPr>
                <a:defRPr/>
              </a:pPr>
              <a:t>‹#›</a:t>
            </a:fld>
            <a:endParaRPr lang="en-US" dirty="0"/>
          </a:p>
        </p:txBody>
      </p:sp>
    </p:spTree>
    <p:extLst>
      <p:ext uri="{BB962C8B-B14F-4D97-AF65-F5344CB8AC3E}">
        <p14:creationId xmlns:p14="http://schemas.microsoft.com/office/powerpoint/2010/main" val="1716019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3043649" cy="464839"/>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l">
              <a:defRPr sz="1300"/>
            </a:lvl1pPr>
          </a:lstStyle>
          <a:p>
            <a:pPr>
              <a:defRPr/>
            </a:pPr>
            <a:endParaRPr lang="en-US" dirty="0"/>
          </a:p>
        </p:txBody>
      </p:sp>
      <p:sp>
        <p:nvSpPr>
          <p:cNvPr id="58371" name="Rectangle 3"/>
          <p:cNvSpPr>
            <a:spLocks noGrp="1" noChangeArrowheads="1"/>
          </p:cNvSpPr>
          <p:nvPr>
            <p:ph type="dt" idx="1"/>
          </p:nvPr>
        </p:nvSpPr>
        <p:spPr bwMode="auto">
          <a:xfrm>
            <a:off x="3977928" y="1"/>
            <a:ext cx="3043649" cy="464839"/>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defRPr sz="1300"/>
            </a:lvl1pPr>
          </a:lstStyle>
          <a:p>
            <a:pPr>
              <a:defRPr/>
            </a:pPr>
            <a:endParaRPr lang="en-US" dirty="0"/>
          </a:p>
        </p:txBody>
      </p:sp>
      <p:sp>
        <p:nvSpPr>
          <p:cNvPr id="50180"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702616" y="4422131"/>
            <a:ext cx="5617870" cy="4188171"/>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842723"/>
            <a:ext cx="3043649" cy="464839"/>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l">
              <a:defRPr sz="1300"/>
            </a:lvl1pPr>
          </a:lstStyle>
          <a:p>
            <a:pPr>
              <a:defRPr/>
            </a:pPr>
            <a:endParaRPr lang="en-US" dirty="0"/>
          </a:p>
        </p:txBody>
      </p:sp>
      <p:sp>
        <p:nvSpPr>
          <p:cNvPr id="58375" name="Rectangle 7"/>
          <p:cNvSpPr>
            <a:spLocks noGrp="1" noChangeArrowheads="1"/>
          </p:cNvSpPr>
          <p:nvPr>
            <p:ph type="sldNum" sz="quarter" idx="5"/>
          </p:nvPr>
        </p:nvSpPr>
        <p:spPr bwMode="auto">
          <a:xfrm>
            <a:off x="3977928" y="8842723"/>
            <a:ext cx="3043649" cy="464839"/>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defRPr sz="1300"/>
            </a:lvl1pPr>
          </a:lstStyle>
          <a:p>
            <a:pPr>
              <a:defRPr/>
            </a:pPr>
            <a:fld id="{A954FE76-8AA4-4E48-813B-8AA297333238}" type="slidenum">
              <a:rPr lang="en-US"/>
              <a:pPr>
                <a:defRPr/>
              </a:pPr>
              <a:t>‹#›</a:t>
            </a:fld>
            <a:endParaRPr lang="en-US" dirty="0"/>
          </a:p>
        </p:txBody>
      </p:sp>
    </p:spTree>
    <p:extLst>
      <p:ext uri="{BB962C8B-B14F-4D97-AF65-F5344CB8AC3E}">
        <p14:creationId xmlns:p14="http://schemas.microsoft.com/office/powerpoint/2010/main" val="2816399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01223DB9-89C2-4A77-9214-502042140498}" type="slidenum">
              <a:rPr lang="en-US" sz="1300"/>
              <a:pPr eaLnBrk="1" hangingPunct="1"/>
              <a:t>1</a:t>
            </a:fld>
            <a:endParaRPr lang="en-US" sz="13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6B58F53A-6B63-498F-BD9B-A5B45953F7EF}" type="slidenum">
              <a:rPr lang="en-US" sz="1300"/>
              <a:pPr eaLnBrk="1" hangingPunct="1"/>
              <a:t>11</a:t>
            </a:fld>
            <a:endParaRPr lang="en-US" sz="13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71B88181-E6CD-4AB1-96DD-88EE898E6B39}" type="slidenum">
              <a:rPr lang="en-US" sz="1300"/>
              <a:pPr eaLnBrk="1" hangingPunct="1"/>
              <a:t>12</a:t>
            </a:fld>
            <a:endParaRPr lang="en-US" sz="13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DFD8152F-DC1B-4D00-8F56-9F1552731C5C}" type="slidenum">
              <a:rPr lang="en-US" sz="1300"/>
              <a:pPr eaLnBrk="1" hangingPunct="1"/>
              <a:t>13</a:t>
            </a:fld>
            <a:endParaRPr lang="en-US" sz="13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a result of the Lower North Fork Fire, Governor John Hickenlooper and Colorado State University President Tony Frank requested a thorough examination of the state’s emergency response capabilities. The team was directed to review the structure of the emergency coordination between the State Forest Service and the Division of Emergency Management—and their processes and communication systems—in order to improve the state’s response to fires and protect people and property.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9CB77FFF-FF2C-4222-9445-6A472A474D39}" type="slidenum">
              <a:rPr lang="en-US" sz="1300"/>
              <a:pPr eaLnBrk="1" hangingPunct="1"/>
              <a:t>14</a:t>
            </a:fld>
            <a:endParaRPr lang="en-US" sz="13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After careful analysis, the review team recommended that the prescribed fire and wildfire management portions of the Colorado State Forest Service (CSFS) in CSU be moved into the Division of Fire Safety, within the Colorado Department of Public Safety (CDPS), and the Division of Emergency Management (DEM), within the Department of Local Affairs (DOLA), be moved into the CDPS.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580245D1-9F7D-4ACE-BA19-6D4DF9F5E317}" type="slidenum">
              <a:rPr lang="en-US" sz="1300"/>
              <a:pPr eaLnBrk="1" hangingPunct="1"/>
              <a:t>15</a:t>
            </a:fld>
            <a:endParaRPr lang="en-US" sz="13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reorganization was codified in HB12-1283, Concerning the Department of Public Safety, and, in Connection Therewith, Renaming and Reorganizing Certain Existing Entities, and Making and Reducing Appropriations.  The purpose of HB12-1283 is to enhance Colorado's ability to prepare for and respond to fire and other emergencies by creating a single point of authority for fire and consolidating the State's homeland security and emergency management functions in the CDPS.</a:t>
            </a:r>
          </a:p>
          <a:p>
            <a:r>
              <a:rPr lang="en-US" dirty="0" smtClean="0"/>
              <a:t> </a:t>
            </a:r>
          </a:p>
          <a:p>
            <a:r>
              <a:rPr lang="en-US" dirty="0" smtClean="0"/>
              <a:t>HB12-1283, which was signed by Gov. Hickenlooper on June 4, 2012, created the Division of Fire Prevention and Control (DFPC) from the former Division of Fire Safety and transferring the fire responsibilities from CSU/CSFS effective July 1, 2012.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To accomplish the orderly transfer of responsibilities from CSU/CSFS, a Transition Advisory Committees (TAC) was established from employees of the two agencies and representatives of federal, state, local and private sector stakeholder organizations.</a:t>
            </a:r>
          </a:p>
          <a:p>
            <a:r>
              <a:rPr lang="en-US" dirty="0" smtClean="0"/>
              <a:t> </a:t>
            </a:r>
          </a:p>
          <a:p>
            <a:r>
              <a:rPr lang="en-US" dirty="0" smtClean="0"/>
              <a:t>The inaugural meeting of the TAC was held on May 25, 2012 at the CSFS facilities on the CSU Foothills Campus in Fort Collins.  At this meeting the TAC embarked on the historic task of creating a new model of “Cooperative Fire Protection” in Colorado, by taking this organization, born from the ashes of tragedy, and guiding its transformation.</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886E0682-4F8B-4E84-BF4C-775F1679E809}" type="slidenum">
              <a:rPr lang="en-US" sz="1300"/>
              <a:pPr eaLnBrk="1" hangingPunct="1"/>
              <a:t>16</a:t>
            </a:fld>
            <a:endParaRPr lang="en-US" sz="13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Over the course of the next several weeks, during one of the worst wildland fire seasons in Colorado's history, the TAC and its subcommittees met many times to make recommendations concerning the transition.  The principal goal of the TAC during this time was to ensure that when the transition occurred on July 1</a:t>
            </a:r>
            <a:r>
              <a:rPr lang="en-US" baseline="30000" dirty="0" smtClean="0"/>
              <a:t>st</a:t>
            </a:r>
            <a:r>
              <a:rPr lang="en-US" dirty="0" smtClean="0"/>
              <a:t>, the new organization was capable of fulfilling the state's responsibilities with respect to wildland fires, to assist with fires that exceed local capabilities.</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AE0479C9-3BBA-4056-B8FA-1648E2F18D2B}" type="slidenum">
              <a:rPr lang="en-US" sz="1300"/>
              <a:pPr eaLnBrk="1" hangingPunct="1"/>
              <a:t>17</a:t>
            </a:fld>
            <a:endParaRPr lang="en-US" sz="13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D109C433-CCAE-4DF3-9F2F-E9D0F1EC5D2F}" type="slidenum">
              <a:rPr lang="en-US" sz="1300"/>
              <a:pPr eaLnBrk="1" hangingPunct="1"/>
              <a:t>18</a:t>
            </a:fld>
            <a:endParaRPr lang="en-US" sz="13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D109C433-CCAE-4DF3-9F2F-E9D0F1EC5D2F}" type="slidenum">
              <a:rPr lang="en-US" sz="1300"/>
              <a:pPr eaLnBrk="1" hangingPunct="1"/>
              <a:t>19</a:t>
            </a:fld>
            <a:endParaRPr lang="en-US" sz="13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D109C433-CCAE-4DF3-9F2F-E9D0F1EC5D2F}" type="slidenum">
              <a:rPr lang="en-US" sz="1300"/>
              <a:pPr eaLnBrk="1" hangingPunct="1"/>
              <a:t>20</a:t>
            </a:fld>
            <a:endParaRPr lang="en-US" sz="13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60404507-E5F6-42A0-9A90-88250297A5A7}" type="slidenum">
              <a:rPr lang="en-US" sz="1300"/>
              <a:pPr eaLnBrk="1" hangingPunct="1"/>
              <a:t>2</a:t>
            </a:fld>
            <a:endParaRPr lang="en-US" sz="13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D109C433-CCAE-4DF3-9F2F-E9D0F1EC5D2F}" type="slidenum">
              <a:rPr lang="en-US" sz="1300"/>
              <a:pPr eaLnBrk="1" hangingPunct="1"/>
              <a:t>21</a:t>
            </a:fld>
            <a:endParaRPr lang="en-US" sz="13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D109C433-CCAE-4DF3-9F2F-E9D0F1EC5D2F}" type="slidenum">
              <a:rPr lang="en-US" sz="1300"/>
              <a:pPr eaLnBrk="1" hangingPunct="1"/>
              <a:t>22</a:t>
            </a:fld>
            <a:endParaRPr lang="en-US" sz="13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D109C433-CCAE-4DF3-9F2F-E9D0F1EC5D2F}" type="slidenum">
              <a:rPr lang="en-US" sz="1300"/>
              <a:pPr eaLnBrk="1" hangingPunct="1"/>
              <a:t>23</a:t>
            </a:fld>
            <a:endParaRPr lang="en-US" sz="13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D109C433-CCAE-4DF3-9F2F-E9D0F1EC5D2F}" type="slidenum">
              <a:rPr lang="en-US" sz="1300"/>
              <a:pPr eaLnBrk="1" hangingPunct="1"/>
              <a:t>24</a:t>
            </a:fld>
            <a:endParaRPr lang="en-US" sz="13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D109C433-CCAE-4DF3-9F2F-E9D0F1EC5D2F}" type="slidenum">
              <a:rPr lang="en-US" sz="1300"/>
              <a:pPr eaLnBrk="1" hangingPunct="1"/>
              <a:t>25</a:t>
            </a:fld>
            <a:endParaRPr lang="en-US" sz="13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D109C433-CCAE-4DF3-9F2F-E9D0F1EC5D2F}" type="slidenum">
              <a:rPr lang="en-US" sz="1300"/>
              <a:pPr eaLnBrk="1" hangingPunct="1"/>
              <a:t>26</a:t>
            </a:fld>
            <a:endParaRPr lang="en-US" sz="13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255DBDF1-D4B3-4C24-A628-43F313E32BEB}" type="slidenum">
              <a:rPr lang="en-US" sz="1300"/>
              <a:pPr eaLnBrk="1" hangingPunct="1"/>
              <a:t>27</a:t>
            </a:fld>
            <a:endParaRPr lang="en-US" sz="13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State of Colorado Emergency Operations Line is the new “point of contact for counties to report wildland fires and/or request assistance with wildland fires, the Wildfire Emergency Response Fund, or for assistance with Emergency Fire Fund (EFF) analysis or designation”</a:t>
            </a:r>
          </a:p>
          <a:p>
            <a:endParaRPr lang="en-US" dirty="0" smtClean="0"/>
          </a:p>
          <a:p>
            <a:r>
              <a:rPr lang="en-US" dirty="0" smtClean="0"/>
              <a:t>Upon request, the on-duty communications personnel of the Colorado Department of Public Safety will dispatch the closest available resource that is capable of providing rapid technical assistance and support to local agencies and facilitate the Emergency Fire Fund (EFF) assessment and application process.  In addition to providing technical assistance and support to local authorities, the individuals will be qualified to assist in the completion of severity assessments on wildfires and assisting in the identification of resource needs, developing assumption of duty forms, completing delegations of authority, negotiating and signing cost share agreements, and providing direction and oversight to assigned Incident Management Teams.</a:t>
            </a:r>
          </a:p>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D4809ED5-43FA-4FEC-A9DF-80F30325CB7B}" type="slidenum">
              <a:rPr lang="en-US" sz="1300"/>
              <a:pPr eaLnBrk="1" hangingPunct="1"/>
              <a:t>28</a:t>
            </a:fld>
            <a:endParaRPr lang="en-US" sz="1300"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State of Colorado Emergency Operations Line is the new “point of contact for counties to report wildland fires and/or request assistance with wildland fires, the Wildfire Emergency Response Fund, or for assistance with Emergency Fire Fund (EFF) analysis or designation”</a:t>
            </a:r>
          </a:p>
          <a:p>
            <a:endParaRPr lang="en-US" dirty="0" smtClean="0"/>
          </a:p>
          <a:p>
            <a:r>
              <a:rPr lang="en-US" dirty="0" smtClean="0"/>
              <a:t>Upon request, the on-duty communications personnel of the Colorado Department of Public Safety will dispatch the closest available resource that is capable of providing rapid technical assistance and support to local agencies and facilitate the Emergency Fire Fund (EFF) assessment and application process.  In addition to providing technical assistance and support to local authorities, the individuals will be qualified to assist in the completion of severity assessments on wildfires and assisting in the identification of resource needs, developing assumption of duty forms, completing delegations of authority, negotiating and signing cost share agreements, and providing direction and oversight to assigned Incident Management Teams.</a:t>
            </a:r>
          </a:p>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6A68D830-68DF-4169-9694-9C00E648F3FE}" type="slidenum">
              <a:rPr lang="en-US" sz="1300"/>
              <a:pPr eaLnBrk="1" hangingPunct="1"/>
              <a:t>29</a:t>
            </a:fld>
            <a:endParaRPr lang="en-US" sz="1300"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State of Colorado Emergency Operations Line is the new “point of contact for counties to report wildland fires and/or request assistance with wildland fires, the Wildfire Emergency Response Fund, or for assistance with Emergency Fire Fund (EFF) analysis or designation”</a:t>
            </a:r>
          </a:p>
          <a:p>
            <a:endParaRPr lang="en-US" dirty="0" smtClean="0"/>
          </a:p>
          <a:p>
            <a:r>
              <a:rPr lang="en-US" dirty="0" smtClean="0"/>
              <a:t>Upon request, the on-duty communications personnel of the Colorado Department of Public Safety will dispatch the closest available resource that is capable of providing rapid technical assistance and support to local agencies and facilitate the Emergency Fire Fund (EFF) assessment and application process.  In addition to providing technical assistance and support to local authorities, the individuals will be qualified to assist in the completion of severity assessments on wildfires and assisting in the identification of resource needs, developing assumption of duty forms, completing delegations of authority, negotiating and signing cost share agreements, and providing direction and oversight to assigned Incident Management Teams.</a:t>
            </a:r>
          </a:p>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C492E4B1-5150-4989-B681-633554818688}" type="slidenum">
              <a:rPr lang="en-US" sz="1300"/>
              <a:pPr eaLnBrk="1" hangingPunct="1"/>
              <a:t>31</a:t>
            </a:fld>
            <a:endParaRPr lang="en-US" sz="130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866B6F37-B711-4AA5-B171-26E8688EA87A}" type="slidenum">
              <a:rPr lang="en-US" sz="1300"/>
              <a:pPr eaLnBrk="1" hangingPunct="1"/>
              <a:t>3</a:t>
            </a:fld>
            <a:endParaRPr lang="en-US" sz="13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Throughout history much of the legislation that is drafted and passed into law is as the result of tragedy.  Such is the case of the legislation that created the Division of Fire Prevention and Control (DFPC).  HB12-1283 created the Division of Fire Prevention and Control from the former Division of Fire Safety and transfers the fire responsibilities from CSU/Colorado State Forest Service (CSFS).  This session will examine how the transition of wildland fire programs was accomplished during time of crisis, will look at the current organization, and services of the DFPC, and will offer a glimpse into the future of the programs and services of the DFPC.</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C492E4B1-5150-4989-B681-633554818688}" type="slidenum">
              <a:rPr lang="en-US" sz="1300"/>
              <a:pPr eaLnBrk="1" hangingPunct="1"/>
              <a:t>32</a:t>
            </a:fld>
            <a:endParaRPr lang="en-US" sz="130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AFEB56EB-45CC-4FF5-B3EA-75C1CD2FC3F4}" type="slidenum">
              <a:rPr lang="en-US" sz="1300"/>
              <a:pPr eaLnBrk="1" hangingPunct="1"/>
              <a:t>33</a:t>
            </a:fld>
            <a:endParaRPr lang="en-US" sz="1300"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D446E91A-DD78-4402-AB8D-51767238C55E}" type="slidenum">
              <a:rPr lang="en-US" sz="1300"/>
              <a:pPr eaLnBrk="1" hangingPunct="1"/>
              <a:t>34</a:t>
            </a:fld>
            <a:endParaRPr lang="en-US" sz="13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129A3EC7-6C7F-43EF-987C-54C445ECD1B5}" type="slidenum">
              <a:rPr lang="en-US" sz="1300"/>
              <a:pPr eaLnBrk="1" hangingPunct="1"/>
              <a:t>35</a:t>
            </a:fld>
            <a:endParaRPr lang="en-US" sz="1300"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E4ED7267-3B24-4AE1-AF0A-F00230BD8D04}" type="slidenum">
              <a:rPr lang="en-US" sz="1300"/>
              <a:pPr eaLnBrk="1" hangingPunct="1"/>
              <a:t>36</a:t>
            </a:fld>
            <a:endParaRPr lang="en-US" sz="1300"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solidFill>
                  <a:schemeClr val="accent2"/>
                </a:solidFill>
              </a:rPr>
              <a:t>The goal is reduced suppression costs by attacking fires quickly to keep them small.</a:t>
            </a:r>
            <a:endParaRPr lang="en-US" sz="800" dirty="0">
              <a:solidFill>
                <a:schemeClr val="accent2"/>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98DA0887-7476-470D-A689-8F8A3E81945E}" type="slidenum">
              <a:rPr lang="en-US" sz="1300"/>
              <a:pPr eaLnBrk="1" hangingPunct="1"/>
              <a:t>37</a:t>
            </a:fld>
            <a:endParaRPr lang="en-US" sz="1300"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B888B6C7-2FBF-4D7D-AB23-7A3D8DB6D420}" type="slidenum">
              <a:rPr lang="en-US" sz="1300"/>
              <a:pPr eaLnBrk="1" hangingPunct="1"/>
              <a:t>38</a:t>
            </a:fld>
            <a:endParaRPr lang="en-US" sz="1300"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3A98242B-5DA0-4271-AC0A-0AB226F5D1B4}" type="slidenum">
              <a:rPr lang="en-US" sz="1300"/>
              <a:pPr eaLnBrk="1" hangingPunct="1"/>
              <a:t>39</a:t>
            </a:fld>
            <a:endParaRPr lang="en-US" sz="1300"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3A98242B-5DA0-4271-AC0A-0AB226F5D1B4}" type="slidenum">
              <a:rPr lang="en-US" sz="1300"/>
              <a:pPr eaLnBrk="1" hangingPunct="1"/>
              <a:t>40</a:t>
            </a:fld>
            <a:endParaRPr lang="en-US" sz="1300"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D95FFF02-6910-479E-9BFA-88630AD22147}" type="slidenum">
              <a:rPr lang="en-US" sz="1300"/>
              <a:pPr eaLnBrk="1" hangingPunct="1"/>
              <a:t>41</a:t>
            </a:fld>
            <a:endParaRPr lang="en-US" sz="1300"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046C183B-9D85-437B-97A0-F58E55434F30}" type="slidenum">
              <a:rPr lang="en-US" sz="1300"/>
              <a:pPr eaLnBrk="1" hangingPunct="1"/>
              <a:t>5</a:t>
            </a:fld>
            <a:endParaRPr lang="en-US" sz="13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On March 26, 2012, a wildfire fire occurred in the foothills of Jefferson County, Colorado.  This fire, called the Lower North Fork fire, burned for a week and resulted in the tragic deaths of three people and the loss of 24 structures and the scorching of 4,140 acres in a populated area near Conifer, Colorado.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3341A24D-088D-405E-8B7C-ABC79D13A5C2}" type="slidenum">
              <a:rPr lang="en-US" sz="1300"/>
              <a:pPr eaLnBrk="1" hangingPunct="1"/>
              <a:t>42</a:t>
            </a:fld>
            <a:endParaRPr lang="en-US" sz="1300"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7B78BD8C-5F08-43B1-AE00-5B1903BB7C3C}" type="slidenum">
              <a:rPr lang="en-US" sz="1300"/>
              <a:pPr eaLnBrk="1" hangingPunct="1"/>
              <a:t>43</a:t>
            </a:fld>
            <a:endParaRPr lang="en-US" sz="13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1E386C9B-0CD2-4614-85D7-F97EE3C3649D}" type="slidenum">
              <a:rPr lang="en-US" sz="1300"/>
              <a:pPr eaLnBrk="1" hangingPunct="1"/>
              <a:t>44</a:t>
            </a:fld>
            <a:endParaRPr lang="en-US" sz="1300"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AFC14855-460C-4314-99BF-26731C14BF51}" type="slidenum">
              <a:rPr lang="en-US" sz="1300"/>
              <a:pPr eaLnBrk="1" hangingPunct="1"/>
              <a:t>45</a:t>
            </a:fld>
            <a:endParaRPr lang="en-US" sz="1300"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88BF0C11-DC64-41C9-890F-A843477229FA}" type="slidenum">
              <a:rPr lang="en-US" sz="1300"/>
              <a:pPr eaLnBrk="1" hangingPunct="1"/>
              <a:t>46</a:t>
            </a:fld>
            <a:endParaRPr lang="en-US" sz="1300"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47FF8AF2-9636-4094-98F5-6AF53E7EFCC3}" type="slidenum">
              <a:rPr lang="en-US" sz="1300"/>
              <a:pPr eaLnBrk="1" hangingPunct="1"/>
              <a:t>47</a:t>
            </a:fld>
            <a:endParaRPr lang="en-US" sz="1300"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39B22917-ECA2-496A-82FC-0A48C655CDD1}" type="slidenum">
              <a:rPr lang="en-US" sz="1300"/>
              <a:pPr eaLnBrk="1" hangingPunct="1"/>
              <a:t>48</a:t>
            </a:fld>
            <a:endParaRPr lang="en-US" sz="1300"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5D7B9F14-8362-42F3-9E95-2E9C25E73C30}" type="slidenum">
              <a:rPr lang="en-US" sz="1300"/>
              <a:pPr eaLnBrk="1" hangingPunct="1"/>
              <a:t>49</a:t>
            </a:fld>
            <a:endParaRPr lang="en-US" sz="1300"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316D70BC-B6E4-4345-B384-10BCFDF72A39}" type="slidenum">
              <a:rPr lang="en-US" sz="1300"/>
              <a:pPr eaLnBrk="1" hangingPunct="1"/>
              <a:t>50</a:t>
            </a:fld>
            <a:endParaRPr lang="en-US" sz="1300"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FE6B569E-9013-489A-869F-780878EB590E}" type="slidenum">
              <a:rPr lang="en-US" sz="1300"/>
              <a:pPr eaLnBrk="1" hangingPunct="1"/>
              <a:t>51</a:t>
            </a:fld>
            <a:endParaRPr lang="en-US" sz="1300"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1C69A66E-CABC-48BD-9236-8BF2301A526E}" type="slidenum">
              <a:rPr lang="en-US" sz="1300"/>
              <a:pPr eaLnBrk="1" hangingPunct="1"/>
              <a:t>6</a:t>
            </a:fld>
            <a:endParaRPr lang="en-US" sz="130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C3465B77-2DB3-4306-99FE-AF6C9A695C18}" type="slidenum">
              <a:rPr lang="en-US" sz="1300"/>
              <a:pPr eaLnBrk="1" hangingPunct="1"/>
              <a:t>52</a:t>
            </a:fld>
            <a:endParaRPr lang="en-US" sz="1300"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0BC5D0F4-AEC2-4928-B919-47355736F13A}" type="slidenum">
              <a:rPr lang="en-US" sz="1300"/>
              <a:pPr eaLnBrk="1" hangingPunct="1"/>
              <a:t>53</a:t>
            </a:fld>
            <a:endParaRPr lang="en-US" sz="1300" dirty="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FDC8FE02-E129-4808-BA63-FD6F65BCC68C}" type="slidenum">
              <a:rPr lang="en-US" sz="1300"/>
              <a:pPr eaLnBrk="1" hangingPunct="1"/>
              <a:t>54</a:t>
            </a:fld>
            <a:endParaRPr lang="en-US" sz="1300"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42763503-1816-4D3B-9F1E-1038C5B6C420}" type="slidenum">
              <a:rPr lang="en-US" sz="1300"/>
              <a:pPr eaLnBrk="1" hangingPunct="1"/>
              <a:t>55</a:t>
            </a:fld>
            <a:endParaRPr lang="en-US" sz="1300"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3A98242B-5DA0-4271-AC0A-0AB226F5D1B4}" type="slidenum">
              <a:rPr lang="en-US" sz="1300"/>
              <a:pPr eaLnBrk="1" hangingPunct="1"/>
              <a:t>56</a:t>
            </a:fld>
            <a:endParaRPr lang="en-US" sz="1300"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3A98242B-5DA0-4271-AC0A-0AB226F5D1B4}" type="slidenum">
              <a:rPr lang="en-US" sz="1300">
                <a:solidFill>
                  <a:prstClr val="black"/>
                </a:solidFill>
              </a:rPr>
              <a:pPr eaLnBrk="1" hangingPunct="1"/>
              <a:t>57</a:t>
            </a:fld>
            <a:endParaRPr lang="en-US" sz="1300" dirty="0">
              <a:solidFill>
                <a:prstClr val="black"/>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3A98242B-5DA0-4271-AC0A-0AB226F5D1B4}" type="slidenum">
              <a:rPr lang="en-US" sz="1300">
                <a:solidFill>
                  <a:prstClr val="black"/>
                </a:solidFill>
              </a:rPr>
              <a:pPr eaLnBrk="1" hangingPunct="1"/>
              <a:t>58</a:t>
            </a:fld>
            <a:endParaRPr lang="en-US" sz="1300" dirty="0">
              <a:solidFill>
                <a:prstClr val="black"/>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3A98242B-5DA0-4271-AC0A-0AB226F5D1B4}" type="slidenum">
              <a:rPr lang="en-US" sz="1300">
                <a:solidFill>
                  <a:prstClr val="black"/>
                </a:solidFill>
              </a:rPr>
              <a:pPr eaLnBrk="1" hangingPunct="1"/>
              <a:t>59</a:t>
            </a:fld>
            <a:endParaRPr lang="en-US" sz="1300" dirty="0">
              <a:solidFill>
                <a:prstClr val="black"/>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3A98242B-5DA0-4271-AC0A-0AB226F5D1B4}" type="slidenum">
              <a:rPr lang="en-US" sz="1300"/>
              <a:pPr eaLnBrk="1" hangingPunct="1"/>
              <a:t>60</a:t>
            </a:fld>
            <a:endParaRPr lang="en-US" sz="1300"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3A98242B-5DA0-4271-AC0A-0AB226F5D1B4}" type="slidenum">
              <a:rPr lang="en-US" sz="1300">
                <a:solidFill>
                  <a:prstClr val="black"/>
                </a:solidFill>
              </a:rPr>
              <a:pPr eaLnBrk="1" hangingPunct="1"/>
              <a:t>61</a:t>
            </a:fld>
            <a:endParaRPr lang="en-US" sz="1300" dirty="0">
              <a:solidFill>
                <a:prstClr val="black"/>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DE7CA8BB-B91B-4FC2-8C2B-7AC3564CA3E3}" type="slidenum">
              <a:rPr lang="en-US" sz="1300"/>
              <a:pPr eaLnBrk="1" hangingPunct="1"/>
              <a:t>7</a:t>
            </a:fld>
            <a:endParaRPr lang="en-US" sz="13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3A98242B-5DA0-4271-AC0A-0AB226F5D1B4}" type="slidenum">
              <a:rPr lang="en-US" sz="1300">
                <a:solidFill>
                  <a:prstClr val="black"/>
                </a:solidFill>
              </a:rPr>
              <a:pPr eaLnBrk="1" hangingPunct="1"/>
              <a:t>62</a:t>
            </a:fld>
            <a:endParaRPr lang="en-US" sz="1300" dirty="0">
              <a:solidFill>
                <a:prstClr val="black"/>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3A98242B-5DA0-4271-AC0A-0AB226F5D1B4}" type="slidenum">
              <a:rPr lang="en-US" sz="1300">
                <a:solidFill>
                  <a:prstClr val="black"/>
                </a:solidFill>
              </a:rPr>
              <a:pPr eaLnBrk="1" hangingPunct="1"/>
              <a:t>63</a:t>
            </a:fld>
            <a:endParaRPr lang="en-US" sz="1300" dirty="0">
              <a:solidFill>
                <a:prstClr val="black"/>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ECF302C8-3670-47FF-8474-26E3E8AFFB17}" type="slidenum">
              <a:rPr lang="en-US" sz="1300"/>
              <a:pPr eaLnBrk="1" hangingPunct="1"/>
              <a:t>64</a:t>
            </a:fld>
            <a:endParaRPr lang="en-US" sz="1300"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4DC88F27-8CAD-4576-BD00-7604BE9D5EA4}" type="slidenum">
              <a:rPr lang="en-US" sz="1300"/>
              <a:pPr eaLnBrk="1" hangingPunct="1"/>
              <a:t>65</a:t>
            </a:fld>
            <a:endParaRPr lang="en-US" sz="1300"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Subsequent to the blow-up of the South Canyon Fire on July 6, 1994, the Colorado Division of Fire Safety (DFS) was requested by the Incident Commander to secure ten, Type 1 Engines for structural protection.  These engines had previously been requested through the National Interagency Wildland Fire Dispatch System, but the order was still pending some six hours later.   Since DFS did not have a resource database, individual phone calls had to be placed to 18 different fire departments to obtain the needed engines.  In addition, because there was no statewide mutual aid plan, most of the departments contacted had to obtain permission before they could dispatch the engines.  This process took nearly two hours, and it took in excess of four hours for these engines to arrive on the incident.</a:t>
            </a:r>
          </a:p>
          <a:p>
            <a:endParaRPr lang="en-US" dirty="0"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7E4DF6C5-5292-4E71-90C2-D49C2BAE9994}" type="slidenum">
              <a:rPr lang="en-US" sz="1300"/>
              <a:pPr eaLnBrk="1" hangingPunct="1"/>
              <a:t>8</a:t>
            </a:fld>
            <a:endParaRPr lang="en-US" sz="13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87FC0CE3-D263-4190-B2A4-8217E59C20F5}" type="slidenum">
              <a:rPr lang="en-US" sz="1300"/>
              <a:pPr eaLnBrk="1" hangingPunct="1"/>
              <a:t>9</a:t>
            </a:fld>
            <a:endParaRPr lang="en-US" sz="1300"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In 1997, the Colorado State Fire Chiefs Association published its “Five Point Plan for a Fire Safe Colorado” which was written in order to assist the legislature, the executive branch and other stakeholders to formulate and execute public policy on the topic of fire protection in Colorado.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defRPr>
            </a:lvl1pPr>
            <a:lvl2pPr marL="717244" indent="-275863" eaLnBrk="0" hangingPunct="0">
              <a:defRPr sz="1900">
                <a:solidFill>
                  <a:schemeClr val="tx1"/>
                </a:solidFill>
                <a:latin typeface="Arial" charset="0"/>
              </a:defRPr>
            </a:lvl2pPr>
            <a:lvl3pPr marL="1103452" indent="-220690" eaLnBrk="0" hangingPunct="0">
              <a:defRPr sz="1900">
                <a:solidFill>
                  <a:schemeClr val="tx1"/>
                </a:solidFill>
                <a:latin typeface="Arial" charset="0"/>
              </a:defRPr>
            </a:lvl3pPr>
            <a:lvl4pPr marL="1544833" indent="-220690" eaLnBrk="0" hangingPunct="0">
              <a:defRPr sz="1900">
                <a:solidFill>
                  <a:schemeClr val="tx1"/>
                </a:solidFill>
                <a:latin typeface="Arial" charset="0"/>
              </a:defRPr>
            </a:lvl4pPr>
            <a:lvl5pPr marL="1986214" indent="-220690" eaLnBrk="0" hangingPunct="0">
              <a:defRPr sz="1900">
                <a:solidFill>
                  <a:schemeClr val="tx1"/>
                </a:solidFill>
                <a:latin typeface="Arial" charset="0"/>
              </a:defRPr>
            </a:lvl5pPr>
            <a:lvl6pPr marL="2427595" indent="-220690" algn="r" eaLnBrk="0" fontAlgn="base" hangingPunct="0">
              <a:spcBef>
                <a:spcPct val="0"/>
              </a:spcBef>
              <a:spcAft>
                <a:spcPct val="0"/>
              </a:spcAft>
              <a:defRPr sz="1900">
                <a:solidFill>
                  <a:schemeClr val="tx1"/>
                </a:solidFill>
                <a:latin typeface="Arial" charset="0"/>
              </a:defRPr>
            </a:lvl6pPr>
            <a:lvl7pPr marL="2868976" indent="-220690" algn="r" eaLnBrk="0" fontAlgn="base" hangingPunct="0">
              <a:spcBef>
                <a:spcPct val="0"/>
              </a:spcBef>
              <a:spcAft>
                <a:spcPct val="0"/>
              </a:spcAft>
              <a:defRPr sz="1900">
                <a:solidFill>
                  <a:schemeClr val="tx1"/>
                </a:solidFill>
                <a:latin typeface="Arial" charset="0"/>
              </a:defRPr>
            </a:lvl7pPr>
            <a:lvl8pPr marL="3310357" indent="-220690" algn="r" eaLnBrk="0" fontAlgn="base" hangingPunct="0">
              <a:spcBef>
                <a:spcPct val="0"/>
              </a:spcBef>
              <a:spcAft>
                <a:spcPct val="0"/>
              </a:spcAft>
              <a:defRPr sz="1900">
                <a:solidFill>
                  <a:schemeClr val="tx1"/>
                </a:solidFill>
                <a:latin typeface="Arial" charset="0"/>
              </a:defRPr>
            </a:lvl8pPr>
            <a:lvl9pPr marL="3751737" indent="-220690" algn="r" eaLnBrk="0" fontAlgn="base" hangingPunct="0">
              <a:spcBef>
                <a:spcPct val="0"/>
              </a:spcBef>
              <a:spcAft>
                <a:spcPct val="0"/>
              </a:spcAft>
              <a:defRPr sz="1900">
                <a:solidFill>
                  <a:schemeClr val="tx1"/>
                </a:solidFill>
                <a:latin typeface="Arial" charset="0"/>
              </a:defRPr>
            </a:lvl9pPr>
          </a:lstStyle>
          <a:p>
            <a:pPr eaLnBrk="1" hangingPunct="1"/>
            <a:fld id="{D08D2AE5-2D73-4966-A882-A208DD6856A8}" type="slidenum">
              <a:rPr lang="en-US" sz="1300"/>
              <a:pPr eaLnBrk="1" hangingPunct="1"/>
              <a:t>10</a:t>
            </a:fld>
            <a:endParaRPr lang="en-US" sz="1300"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In 1997, the Colorado State Fire Chiefs Association published its “Five Point Plan for a Fire Safe Colorado” which was written in order to assist the legislature, the executive branch and other stakeholders to formulate and execute public policy on the topic of fire protection in Colorado.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880B584-2711-4FF7-94E6-9D3F5839B2FE}" type="slidenum">
              <a:rPr lang="en-US"/>
              <a:pPr>
                <a:defRPr/>
              </a:pPr>
              <a:t>‹#›</a:t>
            </a:fld>
            <a:endParaRPr lang="en-US" dirty="0"/>
          </a:p>
        </p:txBody>
      </p:sp>
    </p:spTree>
    <p:extLst>
      <p:ext uri="{BB962C8B-B14F-4D97-AF65-F5344CB8AC3E}">
        <p14:creationId xmlns:p14="http://schemas.microsoft.com/office/powerpoint/2010/main" val="1465338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0261F79-22A1-4C90-B6DD-2563871D6602}" type="slidenum">
              <a:rPr lang="en-US"/>
              <a:pPr>
                <a:defRPr/>
              </a:pPr>
              <a:t>‹#›</a:t>
            </a:fld>
            <a:endParaRPr lang="en-US" dirty="0"/>
          </a:p>
        </p:txBody>
      </p:sp>
    </p:spTree>
    <p:extLst>
      <p:ext uri="{BB962C8B-B14F-4D97-AF65-F5344CB8AC3E}">
        <p14:creationId xmlns:p14="http://schemas.microsoft.com/office/powerpoint/2010/main" val="271489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DECE2F1-4CA6-4E51-BFB0-865244DE7603}" type="slidenum">
              <a:rPr lang="en-US"/>
              <a:pPr>
                <a:defRPr/>
              </a:pPr>
              <a:t>‹#›</a:t>
            </a:fld>
            <a:endParaRPr lang="en-US" dirty="0"/>
          </a:p>
        </p:txBody>
      </p:sp>
    </p:spTree>
    <p:extLst>
      <p:ext uri="{BB962C8B-B14F-4D97-AF65-F5344CB8AC3E}">
        <p14:creationId xmlns:p14="http://schemas.microsoft.com/office/powerpoint/2010/main" val="122443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09800" y="274638"/>
            <a:ext cx="64770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CB9ECDD-22B3-4262-A83F-35C8BA84EFB8}" type="slidenum">
              <a:rPr lang="en-US"/>
              <a:pPr>
                <a:defRPr/>
              </a:pPr>
              <a:t>‹#›</a:t>
            </a:fld>
            <a:endParaRPr lang="en-US" dirty="0"/>
          </a:p>
        </p:txBody>
      </p:sp>
    </p:spTree>
    <p:extLst>
      <p:ext uri="{BB962C8B-B14F-4D97-AF65-F5344CB8AC3E}">
        <p14:creationId xmlns:p14="http://schemas.microsoft.com/office/powerpoint/2010/main" val="4284961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2C0366E-EC32-48BE-BB23-BA2F511D61D0}" type="slidenum">
              <a:rPr lang="en-US"/>
              <a:pPr>
                <a:defRPr/>
              </a:pPr>
              <a:t>‹#›</a:t>
            </a:fld>
            <a:endParaRPr lang="en-US" dirty="0"/>
          </a:p>
        </p:txBody>
      </p:sp>
    </p:spTree>
    <p:extLst>
      <p:ext uri="{BB962C8B-B14F-4D97-AF65-F5344CB8AC3E}">
        <p14:creationId xmlns:p14="http://schemas.microsoft.com/office/powerpoint/2010/main" val="1037524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22CF835-0D7E-49C6-A750-DF71E159AA8B}" type="slidenum">
              <a:rPr lang="en-US"/>
              <a:pPr>
                <a:defRPr/>
              </a:pPr>
              <a:t>‹#›</a:t>
            </a:fld>
            <a:endParaRPr lang="en-US" dirty="0"/>
          </a:p>
        </p:txBody>
      </p:sp>
    </p:spTree>
    <p:extLst>
      <p:ext uri="{BB962C8B-B14F-4D97-AF65-F5344CB8AC3E}">
        <p14:creationId xmlns:p14="http://schemas.microsoft.com/office/powerpoint/2010/main" val="255163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76E5719-54FC-4E2A-AE9A-7CD2C08E2F15}" type="slidenum">
              <a:rPr lang="en-US"/>
              <a:pPr>
                <a:defRPr/>
              </a:pPr>
              <a:t>‹#›</a:t>
            </a:fld>
            <a:endParaRPr lang="en-US" dirty="0"/>
          </a:p>
        </p:txBody>
      </p:sp>
    </p:spTree>
    <p:extLst>
      <p:ext uri="{BB962C8B-B14F-4D97-AF65-F5344CB8AC3E}">
        <p14:creationId xmlns:p14="http://schemas.microsoft.com/office/powerpoint/2010/main" val="843818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AB1D7B0-EC5A-497E-838C-88DD80D0ECC4}" type="slidenum">
              <a:rPr lang="en-US"/>
              <a:pPr>
                <a:defRPr/>
              </a:pPr>
              <a:t>‹#›</a:t>
            </a:fld>
            <a:endParaRPr lang="en-US" dirty="0"/>
          </a:p>
        </p:txBody>
      </p:sp>
    </p:spTree>
    <p:extLst>
      <p:ext uri="{BB962C8B-B14F-4D97-AF65-F5344CB8AC3E}">
        <p14:creationId xmlns:p14="http://schemas.microsoft.com/office/powerpoint/2010/main" val="3466389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91453D1-A17E-431D-A120-44E9388DA853}" type="slidenum">
              <a:rPr lang="en-US"/>
              <a:pPr>
                <a:defRPr/>
              </a:pPr>
              <a:t>‹#›</a:t>
            </a:fld>
            <a:endParaRPr lang="en-US" dirty="0"/>
          </a:p>
        </p:txBody>
      </p:sp>
    </p:spTree>
    <p:extLst>
      <p:ext uri="{BB962C8B-B14F-4D97-AF65-F5344CB8AC3E}">
        <p14:creationId xmlns:p14="http://schemas.microsoft.com/office/powerpoint/2010/main" val="247766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1F7548C-81BB-478A-9418-1D36C46C2370}" type="slidenum">
              <a:rPr lang="en-US"/>
              <a:pPr>
                <a:defRPr/>
              </a:pPr>
              <a:t>‹#›</a:t>
            </a:fld>
            <a:endParaRPr lang="en-US" dirty="0"/>
          </a:p>
        </p:txBody>
      </p:sp>
    </p:spTree>
    <p:extLst>
      <p:ext uri="{BB962C8B-B14F-4D97-AF65-F5344CB8AC3E}">
        <p14:creationId xmlns:p14="http://schemas.microsoft.com/office/powerpoint/2010/main" val="86499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0B125DF-A8CB-45BB-A3CE-48A44F48E244}" type="slidenum">
              <a:rPr lang="en-US"/>
              <a:pPr>
                <a:defRPr/>
              </a:pPr>
              <a:t>‹#›</a:t>
            </a:fld>
            <a:endParaRPr lang="en-US" dirty="0"/>
          </a:p>
        </p:txBody>
      </p:sp>
    </p:spTree>
    <p:extLst>
      <p:ext uri="{BB962C8B-B14F-4D97-AF65-F5344CB8AC3E}">
        <p14:creationId xmlns:p14="http://schemas.microsoft.com/office/powerpoint/2010/main" val="1503382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8B2BD01-C932-4CE2-82A6-5EF8907F1D5A}" type="slidenum">
              <a:rPr lang="en-US"/>
              <a:pPr>
                <a:defRPr/>
              </a:pPr>
              <a:t>‹#›</a:t>
            </a:fld>
            <a:endParaRPr lang="en-US" dirty="0"/>
          </a:p>
        </p:txBody>
      </p:sp>
    </p:spTree>
    <p:extLst>
      <p:ext uri="{BB962C8B-B14F-4D97-AF65-F5344CB8AC3E}">
        <p14:creationId xmlns:p14="http://schemas.microsoft.com/office/powerpoint/2010/main" val="103797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09800" y="274638"/>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dirty="0"/>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01F7B9C3-B0A1-4F7E-B0F2-34312B4FD73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3600">
          <a:solidFill>
            <a:srgbClr val="FFCC00"/>
          </a:solidFill>
          <a:latin typeface="+mj-lt"/>
          <a:ea typeface="+mj-ea"/>
          <a:cs typeface="+mj-cs"/>
        </a:defRPr>
      </a:lvl1pPr>
      <a:lvl2pPr algn="ctr" rtl="0" eaLnBrk="0" fontAlgn="base" hangingPunct="0">
        <a:spcBef>
          <a:spcPct val="0"/>
        </a:spcBef>
        <a:spcAft>
          <a:spcPct val="0"/>
        </a:spcAft>
        <a:defRPr sz="3600">
          <a:solidFill>
            <a:srgbClr val="FFCC00"/>
          </a:solidFill>
          <a:latin typeface="Arial Black" pitchFamily="34" charset="0"/>
        </a:defRPr>
      </a:lvl2pPr>
      <a:lvl3pPr algn="ctr" rtl="0" eaLnBrk="0" fontAlgn="base" hangingPunct="0">
        <a:spcBef>
          <a:spcPct val="0"/>
        </a:spcBef>
        <a:spcAft>
          <a:spcPct val="0"/>
        </a:spcAft>
        <a:defRPr sz="3600">
          <a:solidFill>
            <a:srgbClr val="FFCC00"/>
          </a:solidFill>
          <a:latin typeface="Arial Black" pitchFamily="34" charset="0"/>
        </a:defRPr>
      </a:lvl3pPr>
      <a:lvl4pPr algn="ctr" rtl="0" eaLnBrk="0" fontAlgn="base" hangingPunct="0">
        <a:spcBef>
          <a:spcPct val="0"/>
        </a:spcBef>
        <a:spcAft>
          <a:spcPct val="0"/>
        </a:spcAft>
        <a:defRPr sz="3600">
          <a:solidFill>
            <a:srgbClr val="FFCC00"/>
          </a:solidFill>
          <a:latin typeface="Arial Black" pitchFamily="34" charset="0"/>
        </a:defRPr>
      </a:lvl4pPr>
      <a:lvl5pPr algn="ctr" rtl="0" eaLnBrk="0" fontAlgn="base" hangingPunct="0">
        <a:spcBef>
          <a:spcPct val="0"/>
        </a:spcBef>
        <a:spcAft>
          <a:spcPct val="0"/>
        </a:spcAft>
        <a:defRPr sz="3600">
          <a:solidFill>
            <a:srgbClr val="FFCC00"/>
          </a:solidFill>
          <a:latin typeface="Arial Black" pitchFamily="34" charset="0"/>
        </a:defRPr>
      </a:lvl5pPr>
      <a:lvl6pPr marL="457200" algn="ctr" rtl="0" fontAlgn="base">
        <a:spcBef>
          <a:spcPct val="0"/>
        </a:spcBef>
        <a:spcAft>
          <a:spcPct val="0"/>
        </a:spcAft>
        <a:defRPr sz="3600">
          <a:solidFill>
            <a:srgbClr val="FFCC00"/>
          </a:solidFill>
          <a:latin typeface="Arial Black" pitchFamily="34" charset="0"/>
        </a:defRPr>
      </a:lvl6pPr>
      <a:lvl7pPr marL="914400" algn="ctr" rtl="0" fontAlgn="base">
        <a:spcBef>
          <a:spcPct val="0"/>
        </a:spcBef>
        <a:spcAft>
          <a:spcPct val="0"/>
        </a:spcAft>
        <a:defRPr sz="3600">
          <a:solidFill>
            <a:srgbClr val="FFCC00"/>
          </a:solidFill>
          <a:latin typeface="Arial Black" pitchFamily="34" charset="0"/>
        </a:defRPr>
      </a:lvl7pPr>
      <a:lvl8pPr marL="1371600" algn="ctr" rtl="0" fontAlgn="base">
        <a:spcBef>
          <a:spcPct val="0"/>
        </a:spcBef>
        <a:spcAft>
          <a:spcPct val="0"/>
        </a:spcAft>
        <a:defRPr sz="3600">
          <a:solidFill>
            <a:srgbClr val="FFCC00"/>
          </a:solidFill>
          <a:latin typeface="Arial Black" pitchFamily="34" charset="0"/>
        </a:defRPr>
      </a:lvl8pPr>
      <a:lvl9pPr marL="1828800" algn="ctr" rtl="0" fontAlgn="base">
        <a:spcBef>
          <a:spcPct val="0"/>
        </a:spcBef>
        <a:spcAft>
          <a:spcPct val="0"/>
        </a:spcAft>
        <a:defRPr sz="3600">
          <a:solidFill>
            <a:srgbClr val="FFCC00"/>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23.w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26.gif"/></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26.gif"/></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g"/><Relationship Id="rId4" Type="http://schemas.openxmlformats.org/officeDocument/2006/relationships/image" Target="../media/image43.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dirty="0" smtClean="0"/>
          </a:p>
        </p:txBody>
      </p:sp>
      <p:sp>
        <p:nvSpPr>
          <p:cNvPr id="4099" name="Rectangle 3"/>
          <p:cNvSpPr>
            <a:spLocks noGrp="1" noChangeArrowheads="1"/>
          </p:cNvSpPr>
          <p:nvPr>
            <p:ph type="body" idx="1"/>
          </p:nvPr>
        </p:nvSpPr>
        <p:spPr/>
        <p:txBody>
          <a:bodyPr/>
          <a:lstStyle/>
          <a:p>
            <a:pPr eaLnBrk="1" hangingPunct="1"/>
            <a:endParaRPr lang="en-US" dirty="0" smtClean="0"/>
          </a:p>
        </p:txBody>
      </p:sp>
      <p:sp>
        <p:nvSpPr>
          <p:cNvPr id="4100"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4101"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4102"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4103"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4104" name="Rectangle 14"/>
          <p:cNvSpPr>
            <a:spLocks noChangeArrowheads="1"/>
          </p:cNvSpPr>
          <p:nvPr/>
        </p:nvSpPr>
        <p:spPr bwMode="auto">
          <a:xfrm>
            <a:off x="152400" y="609600"/>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600" b="1" dirty="0">
                <a:solidFill>
                  <a:schemeClr val="accent2"/>
                </a:solidFill>
                <a:latin typeface="Arial Rounded MT Bold" pitchFamily="34" charset="0"/>
              </a:rPr>
              <a:t>Division of Fire Prevention &amp; Control </a:t>
            </a:r>
            <a:endParaRPr lang="en-US" sz="3600" b="1" dirty="0">
              <a:solidFill>
                <a:schemeClr val="accent2"/>
              </a:solidFill>
              <a:latin typeface="Arial Black" pitchFamily="34" charset="0"/>
            </a:endParaRPr>
          </a:p>
        </p:txBody>
      </p:sp>
      <p:pic>
        <p:nvPicPr>
          <p:cNvPr id="410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1538288"/>
            <a:ext cx="3316287" cy="448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dirty="0" smtClean="0"/>
          </a:p>
        </p:txBody>
      </p:sp>
      <p:sp>
        <p:nvSpPr>
          <p:cNvPr id="11267" name="Rectangle 3"/>
          <p:cNvSpPr>
            <a:spLocks noGrp="1" noChangeArrowheads="1"/>
          </p:cNvSpPr>
          <p:nvPr>
            <p:ph type="body" idx="1"/>
          </p:nvPr>
        </p:nvSpPr>
        <p:spPr/>
        <p:txBody>
          <a:bodyPr/>
          <a:lstStyle/>
          <a:p>
            <a:pPr eaLnBrk="1" hangingPunct="1"/>
            <a:endParaRPr lang="en-US" dirty="0" smtClean="0"/>
          </a:p>
        </p:txBody>
      </p:sp>
      <p:sp>
        <p:nvSpPr>
          <p:cNvPr id="11268"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1269" name="Rectangle 5"/>
          <p:cNvSpPr>
            <a:spLocks noChangeArrowheads="1"/>
          </p:cNvSpPr>
          <p:nvPr/>
        </p:nvSpPr>
        <p:spPr bwMode="auto">
          <a:xfrm>
            <a:off x="0" y="1601788"/>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11270"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1271"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9224" name="Rectangle 14"/>
          <p:cNvSpPr>
            <a:spLocks noChangeArrowheads="1"/>
          </p:cNvSpPr>
          <p:nvPr/>
        </p:nvSpPr>
        <p:spPr bwMode="auto">
          <a:xfrm>
            <a:off x="1600200" y="685800"/>
            <a:ext cx="731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2800" b="1" kern="0" dirty="0">
                <a:solidFill>
                  <a:srgbClr val="333399"/>
                </a:solidFill>
                <a:latin typeface="Arial Rounded MT Bold" pitchFamily="34" charset="0"/>
              </a:rPr>
              <a:t>Efforts to Change Colorado Fire Policy</a:t>
            </a:r>
            <a:endParaRPr lang="en-US" sz="2800" b="1" dirty="0">
              <a:solidFill>
                <a:schemeClr val="accent2"/>
              </a:solidFill>
              <a:latin typeface="Arial Black" pitchFamily="34" charset="0"/>
            </a:endParaRPr>
          </a:p>
        </p:txBody>
      </p:sp>
      <p:sp>
        <p:nvSpPr>
          <p:cNvPr id="14" name="Rectangle 3"/>
          <p:cNvSpPr txBox="1">
            <a:spLocks noChangeArrowheads="1"/>
          </p:cNvSpPr>
          <p:nvPr/>
        </p:nvSpPr>
        <p:spPr bwMode="auto">
          <a:xfrm>
            <a:off x="254000" y="1828800"/>
            <a:ext cx="5232400" cy="4114800"/>
          </a:xfrm>
          <a:prstGeom prst="rect">
            <a:avLst/>
          </a:prstGeom>
          <a:noFill/>
          <a:ln w="9525">
            <a:noFill/>
            <a:miter lim="800000"/>
            <a:headEnd/>
            <a:tailEnd/>
          </a:ln>
        </p:spPr>
        <p:txBody>
          <a:bodyPr/>
          <a:lstStyle/>
          <a:p>
            <a:pPr marL="233363" indent="-233363" algn="ctr" eaLnBrk="0" hangingPunct="0">
              <a:lnSpc>
                <a:spcPct val="80000"/>
              </a:lnSpc>
              <a:spcBef>
                <a:spcPct val="60000"/>
              </a:spcBef>
              <a:buClr>
                <a:srgbClr val="B0B1B3"/>
              </a:buClr>
              <a:buFont typeface="Wingdings" pitchFamily="2" charset="2"/>
              <a:buNone/>
              <a:defRPr/>
            </a:pPr>
            <a:r>
              <a:rPr lang="en-US" sz="3000" b="1" u="sng" kern="0" dirty="0">
                <a:solidFill>
                  <a:srgbClr val="333399"/>
                </a:solidFill>
                <a:latin typeface="Arial Rounded MT Bold" pitchFamily="34" charset="0"/>
              </a:rPr>
              <a:t>Policy Papers</a:t>
            </a:r>
          </a:p>
          <a:p>
            <a:pPr marL="233363" indent="-233363" algn="ctr" eaLnBrk="0" hangingPunct="0">
              <a:spcBef>
                <a:spcPts val="0"/>
              </a:spcBef>
              <a:buClr>
                <a:srgbClr val="B0B1B3"/>
              </a:buClr>
              <a:buFont typeface="Wingdings" pitchFamily="2" charset="2"/>
              <a:buNone/>
              <a:defRPr/>
            </a:pPr>
            <a:endParaRPr lang="en-US" sz="1200" b="1" kern="0" dirty="0">
              <a:solidFill>
                <a:srgbClr val="333399"/>
              </a:solidFill>
              <a:latin typeface="Arial Rounded MT Bold" pitchFamily="34" charset="0"/>
            </a:endParaRPr>
          </a:p>
          <a:p>
            <a:pPr marL="233363" indent="-233363" algn="ctr" eaLnBrk="0" hangingPunct="0">
              <a:spcBef>
                <a:spcPts val="0"/>
              </a:spcBef>
              <a:buClr>
                <a:srgbClr val="B0B1B3"/>
              </a:buClr>
              <a:buFont typeface="Wingdings" pitchFamily="2" charset="2"/>
              <a:buNone/>
              <a:defRPr/>
            </a:pPr>
            <a:r>
              <a:rPr lang="en-US" sz="1600" b="1" kern="0" dirty="0">
                <a:solidFill>
                  <a:srgbClr val="333399"/>
                </a:solidFill>
                <a:latin typeface="Arial Rounded MT Bold" pitchFamily="34" charset="0"/>
              </a:rPr>
              <a:t>A Five Point Plan for a Fire Safe Colorado (1997)</a:t>
            </a:r>
          </a:p>
          <a:p>
            <a:pPr marL="233363" indent="-233363" algn="ctr" eaLnBrk="0" hangingPunct="0">
              <a:spcBef>
                <a:spcPts val="0"/>
              </a:spcBef>
              <a:buClr>
                <a:srgbClr val="B0B1B3"/>
              </a:buClr>
              <a:buFont typeface="Wingdings" pitchFamily="2" charset="2"/>
              <a:buNone/>
              <a:defRPr/>
            </a:pPr>
            <a:r>
              <a:rPr lang="en-US" sz="1200" kern="0" dirty="0">
                <a:solidFill>
                  <a:srgbClr val="333399"/>
                </a:solidFill>
                <a:latin typeface="Arial Rounded MT Bold" pitchFamily="34" charset="0"/>
              </a:rPr>
              <a:t>“The CSFCA recommends the consolidation of all fire safety activities administered by the various state agencies”</a:t>
            </a:r>
          </a:p>
          <a:p>
            <a:pPr marL="233363" indent="-233363" algn="ctr" eaLnBrk="0" hangingPunct="0">
              <a:spcBef>
                <a:spcPts val="0"/>
              </a:spcBef>
              <a:buClr>
                <a:srgbClr val="B0B1B3"/>
              </a:buClr>
              <a:buFont typeface="Wingdings" pitchFamily="2" charset="2"/>
              <a:buNone/>
              <a:defRPr/>
            </a:pPr>
            <a:endParaRPr lang="en-US" sz="1600" b="1" kern="0" dirty="0">
              <a:solidFill>
                <a:srgbClr val="333399"/>
              </a:solidFill>
              <a:latin typeface="Arial Rounded MT Bold" pitchFamily="34" charset="0"/>
            </a:endParaRPr>
          </a:p>
          <a:p>
            <a:pPr marL="233363" indent="-233363" algn="ctr" eaLnBrk="0" hangingPunct="0">
              <a:spcBef>
                <a:spcPts val="0"/>
              </a:spcBef>
              <a:buClr>
                <a:srgbClr val="B0B1B3"/>
              </a:buClr>
              <a:buFont typeface="Wingdings" pitchFamily="2" charset="2"/>
              <a:buNone/>
              <a:defRPr/>
            </a:pPr>
            <a:r>
              <a:rPr lang="en-US" sz="1600" b="1" kern="0" dirty="0">
                <a:solidFill>
                  <a:srgbClr val="333399"/>
                </a:solidFill>
                <a:latin typeface="Arial Rounded MT Bold" pitchFamily="34" charset="0"/>
              </a:rPr>
              <a:t>“Wildland Urban Interface Issues – A Fire Service Perspective” presented to the Interim Committee on Wildfire Issues in Wildland-Urban Interface Areas (August 2008)</a:t>
            </a:r>
          </a:p>
          <a:p>
            <a:pPr marL="233363" indent="-233363" algn="ctr" eaLnBrk="0" hangingPunct="0">
              <a:spcBef>
                <a:spcPts val="0"/>
              </a:spcBef>
              <a:buClr>
                <a:srgbClr val="B0B1B3"/>
              </a:buClr>
              <a:buFont typeface="Wingdings" pitchFamily="2" charset="2"/>
              <a:buNone/>
              <a:defRPr/>
            </a:pPr>
            <a:endParaRPr lang="en-US" sz="1600" b="1" kern="0" dirty="0">
              <a:solidFill>
                <a:srgbClr val="333399"/>
              </a:solidFill>
              <a:latin typeface="Arial Rounded MT Bold" pitchFamily="34" charset="0"/>
            </a:endParaRPr>
          </a:p>
          <a:p>
            <a:pPr marL="233363" indent="-233363" algn="ctr" eaLnBrk="0" hangingPunct="0">
              <a:spcBef>
                <a:spcPts val="0"/>
              </a:spcBef>
              <a:buClr>
                <a:srgbClr val="B0B1B3"/>
              </a:buClr>
              <a:buFont typeface="Wingdings" pitchFamily="2" charset="2"/>
              <a:buNone/>
              <a:defRPr/>
            </a:pPr>
            <a:r>
              <a:rPr lang="en-US" sz="1600" b="1" kern="0" dirty="0">
                <a:solidFill>
                  <a:srgbClr val="333399"/>
                </a:solidFill>
                <a:latin typeface="Arial Rounded MT Bold" pitchFamily="34" charset="0"/>
              </a:rPr>
              <a:t>Issue Brief: Colorado State Forest Service – Indirect Cost Assessment  (December 2009)</a:t>
            </a:r>
          </a:p>
          <a:p>
            <a:pPr marL="233363" indent="-233363" algn="ctr" eaLnBrk="0" hangingPunct="0">
              <a:spcBef>
                <a:spcPts val="0"/>
              </a:spcBef>
              <a:buClr>
                <a:srgbClr val="B0B1B3"/>
              </a:buClr>
              <a:buFont typeface="Wingdings" pitchFamily="2" charset="2"/>
              <a:buNone/>
              <a:defRPr/>
            </a:pPr>
            <a:endParaRPr lang="en-US" sz="1600" b="1" kern="0" dirty="0">
              <a:solidFill>
                <a:srgbClr val="333399"/>
              </a:solidFill>
              <a:latin typeface="Arial Rounded MT Bold" pitchFamily="34" charset="0"/>
            </a:endParaRPr>
          </a:p>
          <a:p>
            <a:pPr marL="233363" indent="-233363" algn="ctr" eaLnBrk="0" hangingPunct="0">
              <a:spcBef>
                <a:spcPts val="0"/>
              </a:spcBef>
              <a:buClr>
                <a:srgbClr val="B0B1B3"/>
              </a:buClr>
              <a:buFont typeface="Wingdings" pitchFamily="2" charset="2"/>
              <a:buNone/>
              <a:defRPr/>
            </a:pPr>
            <a:r>
              <a:rPr lang="en-US" sz="1600" b="1" kern="0" dirty="0">
                <a:solidFill>
                  <a:srgbClr val="333399"/>
                </a:solidFill>
                <a:latin typeface="Arial Rounded MT Bold" pitchFamily="34" charset="0"/>
              </a:rPr>
              <a:t>Issue Brief: Colorado’s Dysfunctional Emergency</a:t>
            </a:r>
          </a:p>
          <a:p>
            <a:pPr marL="233363" indent="-233363" algn="ctr" eaLnBrk="0" hangingPunct="0">
              <a:spcBef>
                <a:spcPts val="0"/>
              </a:spcBef>
              <a:buClr>
                <a:srgbClr val="B0B1B3"/>
              </a:buClr>
              <a:buFont typeface="Wingdings" pitchFamily="2" charset="2"/>
              <a:buNone/>
              <a:defRPr/>
            </a:pPr>
            <a:r>
              <a:rPr lang="en-US" sz="1600" b="1" kern="0" dirty="0">
                <a:solidFill>
                  <a:srgbClr val="333399"/>
                </a:solidFill>
                <a:latin typeface="Arial Rounded MT Bold" pitchFamily="34" charset="0"/>
              </a:rPr>
              <a:t>Resource Mobilization Systems (April 2012)</a:t>
            </a:r>
          </a:p>
          <a:p>
            <a:pPr marL="233363" indent="-233363" algn="ctr" eaLnBrk="0" hangingPunct="0">
              <a:spcBef>
                <a:spcPts val="0"/>
              </a:spcBef>
              <a:buClr>
                <a:srgbClr val="B0B1B3"/>
              </a:buClr>
              <a:buFont typeface="Wingdings" pitchFamily="2" charset="2"/>
              <a:buNone/>
              <a:defRPr/>
            </a:pPr>
            <a:endParaRPr lang="en-US" sz="1600" b="1" kern="0" dirty="0">
              <a:solidFill>
                <a:srgbClr val="333399"/>
              </a:solidFill>
              <a:latin typeface="Arial Rounded MT Bold" pitchFamily="34" charset="0"/>
            </a:endParaRPr>
          </a:p>
          <a:p>
            <a:pPr marL="233363" indent="-233363" algn="l" eaLnBrk="0" hangingPunct="0">
              <a:lnSpc>
                <a:spcPct val="80000"/>
              </a:lnSpc>
              <a:spcBef>
                <a:spcPct val="60000"/>
              </a:spcBef>
              <a:buClr>
                <a:srgbClr val="B0B1B3"/>
              </a:buClr>
              <a:defRPr/>
            </a:pPr>
            <a:r>
              <a:rPr lang="en-US" sz="3000" kern="0" dirty="0">
                <a:solidFill>
                  <a:srgbClr val="333399"/>
                </a:solidFill>
                <a:latin typeface="Arial Rounded MT Bold" pitchFamily="34" charset="0"/>
              </a:rPr>
              <a:t>	</a:t>
            </a:r>
          </a:p>
          <a:p>
            <a:pPr marL="233363" indent="-233363" algn="l" eaLnBrk="0" hangingPunct="0">
              <a:lnSpc>
                <a:spcPct val="80000"/>
              </a:lnSpc>
              <a:spcBef>
                <a:spcPct val="60000"/>
              </a:spcBef>
              <a:buClr>
                <a:srgbClr val="B0B1B3"/>
              </a:buClr>
              <a:defRPr/>
            </a:pPr>
            <a:endParaRPr lang="en-US" sz="3000" kern="0" dirty="0">
              <a:solidFill>
                <a:srgbClr val="333399"/>
              </a:solidFill>
              <a:latin typeface="Arial Rounded MT Bold" pitchFamily="34" charset="0"/>
            </a:endParaRPr>
          </a:p>
        </p:txBody>
      </p:sp>
      <p:pic>
        <p:nvPicPr>
          <p:cNvPr id="11274" name="Picture 10" descr="Five Point Plan P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150" y="1831975"/>
            <a:ext cx="3117850" cy="40354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75"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CSFCA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1876425"/>
            <a:ext cx="3800475" cy="3854450"/>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dirty="0" smtClean="0"/>
          </a:p>
        </p:txBody>
      </p:sp>
      <p:sp>
        <p:nvSpPr>
          <p:cNvPr id="12291" name="Rectangle 3"/>
          <p:cNvSpPr>
            <a:spLocks noGrp="1" noChangeArrowheads="1"/>
          </p:cNvSpPr>
          <p:nvPr>
            <p:ph type="body" idx="1"/>
          </p:nvPr>
        </p:nvSpPr>
        <p:spPr/>
        <p:txBody>
          <a:bodyPr/>
          <a:lstStyle/>
          <a:p>
            <a:pPr eaLnBrk="1" hangingPunct="1"/>
            <a:endParaRPr lang="en-US" dirty="0" smtClean="0"/>
          </a:p>
        </p:txBody>
      </p:sp>
      <p:sp>
        <p:nvSpPr>
          <p:cNvPr id="12292"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2293"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12294"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2295"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12296" name="Rectangle 14"/>
          <p:cNvSpPr>
            <a:spLocks noChangeArrowheads="1"/>
          </p:cNvSpPr>
          <p:nvPr/>
        </p:nvSpPr>
        <p:spPr bwMode="auto">
          <a:xfrm>
            <a:off x="1676400" y="38100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a:solidFill>
                  <a:schemeClr val="accent2"/>
                </a:solidFill>
                <a:latin typeface="Arial Rounded MT Bold" pitchFamily="34" charset="0"/>
              </a:rPr>
              <a:t>Lower North Fork Rx Fire Review (Bass Report)</a:t>
            </a:r>
            <a:endParaRPr lang="en-US" sz="3600" b="1" dirty="0">
              <a:solidFill>
                <a:schemeClr val="accent2"/>
              </a:solidFill>
              <a:latin typeface="Arial Black" pitchFamily="34" charset="0"/>
            </a:endParaRPr>
          </a:p>
        </p:txBody>
      </p:sp>
      <p:pic>
        <p:nvPicPr>
          <p:cNvPr id="12297"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2"/>
          <p:cNvSpPr txBox="1">
            <a:spLocks noChangeArrowheads="1"/>
          </p:cNvSpPr>
          <p:nvPr/>
        </p:nvSpPr>
        <p:spPr bwMode="auto">
          <a:xfrm>
            <a:off x="228600" y="2895600"/>
            <a:ext cx="5257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pPr algn="l" eaLnBrk="1" hangingPunct="1">
              <a:spcBef>
                <a:spcPct val="50000"/>
              </a:spcBef>
              <a:buFontTx/>
              <a:buChar char="•"/>
            </a:pPr>
            <a:r>
              <a:rPr lang="en-US" sz="2200" dirty="0">
                <a:solidFill>
                  <a:srgbClr val="333399"/>
                </a:solidFill>
                <a:latin typeface="Arial Rounded MT Bold" pitchFamily="34" charset="0"/>
              </a:rPr>
              <a:t>A rapidly escalating wind event with persisting hot spots at the interior of the burn area was the catalyst that set the outcome in motion.  Spot fires at multiple locations quickly exceeded the capacity of the patrol crew.</a:t>
            </a:r>
          </a:p>
        </p:txBody>
      </p:sp>
      <p:sp>
        <p:nvSpPr>
          <p:cNvPr id="12299" name="Rectangle 13"/>
          <p:cNvSpPr>
            <a:spLocks noChangeArrowheads="1"/>
          </p:cNvSpPr>
          <p:nvPr/>
        </p:nvSpPr>
        <p:spPr bwMode="auto">
          <a:xfrm>
            <a:off x="304800" y="1928813"/>
            <a:ext cx="53403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l"/>
            <a:r>
              <a:rPr lang="en-US" sz="2400" b="1" dirty="0">
                <a:solidFill>
                  <a:schemeClr val="accent2"/>
                </a:solidFill>
                <a:latin typeface="Arial Rounded MT Bold" pitchFamily="34" charset="0"/>
              </a:rPr>
              <a:t>The Review Team found that four factors contributed to the escape:</a:t>
            </a:r>
            <a:endParaRPr lang="en-US" sz="2400" b="1" dirty="0">
              <a:solidFill>
                <a:schemeClr val="accent2"/>
              </a:solidFill>
            </a:endParaRPr>
          </a:p>
        </p:txBody>
      </p:sp>
      <p:pic>
        <p:nvPicPr>
          <p:cNvPr id="3" name="Picture 2"/>
          <p:cNvPicPr>
            <a:picLocks noChangeAspect="1"/>
          </p:cNvPicPr>
          <p:nvPr/>
        </p:nvPicPr>
        <p:blipFill>
          <a:blip r:embed="rId4"/>
          <a:stretch>
            <a:fillRect/>
          </a:stretch>
        </p:blipFill>
        <p:spPr>
          <a:xfrm>
            <a:off x="5645150" y="1824038"/>
            <a:ext cx="3186113" cy="4119562"/>
          </a:xfrm>
          <a:prstGeom prst="rect">
            <a:avLst/>
          </a:prstGeom>
          <a:ln>
            <a:solidFill>
              <a:schemeClr val="accent6"/>
            </a:solidFill>
          </a:ln>
        </p:spPr>
      </p:pic>
      <p:sp>
        <p:nvSpPr>
          <p:cNvPr id="14"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dirty="0" smtClean="0"/>
          </a:p>
        </p:txBody>
      </p:sp>
      <p:sp>
        <p:nvSpPr>
          <p:cNvPr id="13315" name="Rectangle 3"/>
          <p:cNvSpPr>
            <a:spLocks noGrp="1" noChangeArrowheads="1"/>
          </p:cNvSpPr>
          <p:nvPr>
            <p:ph type="body" idx="1"/>
          </p:nvPr>
        </p:nvSpPr>
        <p:spPr/>
        <p:txBody>
          <a:bodyPr/>
          <a:lstStyle/>
          <a:p>
            <a:pPr eaLnBrk="1" hangingPunct="1"/>
            <a:endParaRPr lang="en-US" dirty="0" smtClean="0"/>
          </a:p>
        </p:txBody>
      </p:sp>
      <p:sp>
        <p:nvSpPr>
          <p:cNvPr id="13316"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3317"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13318"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3319"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13320" name="Rectangle 14"/>
          <p:cNvSpPr>
            <a:spLocks noChangeArrowheads="1"/>
          </p:cNvSpPr>
          <p:nvPr/>
        </p:nvSpPr>
        <p:spPr bwMode="auto">
          <a:xfrm>
            <a:off x="1676400" y="38100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a:solidFill>
                  <a:schemeClr val="accent2"/>
                </a:solidFill>
                <a:latin typeface="Arial Rounded MT Bold" pitchFamily="34" charset="0"/>
              </a:rPr>
              <a:t>Lower North Fork Rx Fire Review (Bass Report)</a:t>
            </a:r>
            <a:endParaRPr lang="en-US" sz="3600" b="1" dirty="0">
              <a:solidFill>
                <a:schemeClr val="accent2"/>
              </a:solidFill>
              <a:latin typeface="Arial Black" pitchFamily="34" charset="0"/>
            </a:endParaRPr>
          </a:p>
        </p:txBody>
      </p:sp>
      <p:pic>
        <p:nvPicPr>
          <p:cNvPr id="13321"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 Box 2"/>
          <p:cNvSpPr txBox="1">
            <a:spLocks noChangeArrowheads="1"/>
          </p:cNvSpPr>
          <p:nvPr/>
        </p:nvSpPr>
        <p:spPr bwMode="auto">
          <a:xfrm>
            <a:off x="228600" y="2590800"/>
            <a:ext cx="525780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pPr algn="l" eaLnBrk="1" hangingPunct="1">
              <a:spcBef>
                <a:spcPct val="50000"/>
              </a:spcBef>
              <a:buFontTx/>
              <a:buChar char="•"/>
            </a:pPr>
            <a:r>
              <a:rPr lang="en-US" sz="2200" dirty="0">
                <a:solidFill>
                  <a:srgbClr val="333399"/>
                </a:solidFill>
                <a:latin typeface="Arial Rounded MT Bold" pitchFamily="34" charset="0"/>
              </a:rPr>
              <a:t>Unburned fuel and residual heat in the burn unit at the time of the wind event.</a:t>
            </a:r>
          </a:p>
          <a:p>
            <a:pPr algn="l" eaLnBrk="1" hangingPunct="1">
              <a:spcBef>
                <a:spcPct val="50000"/>
              </a:spcBef>
              <a:buFontTx/>
              <a:buChar char="•"/>
            </a:pPr>
            <a:r>
              <a:rPr lang="en-US" sz="2200" dirty="0">
                <a:solidFill>
                  <a:srgbClr val="333399"/>
                </a:solidFill>
                <a:latin typeface="Arial Rounded MT Bold" pitchFamily="34" charset="0"/>
              </a:rPr>
              <a:t>200 foot mop-up buffer was insufficient.</a:t>
            </a:r>
          </a:p>
          <a:p>
            <a:pPr algn="l" eaLnBrk="1" hangingPunct="1">
              <a:spcBef>
                <a:spcPct val="50000"/>
              </a:spcBef>
              <a:buFontTx/>
              <a:buChar char="•"/>
            </a:pPr>
            <a:r>
              <a:rPr lang="en-US" sz="2200" dirty="0">
                <a:solidFill>
                  <a:srgbClr val="333399"/>
                </a:solidFill>
                <a:latin typeface="Arial Rounded MT Bold" pitchFamily="34" charset="0"/>
              </a:rPr>
              <a:t>Weather and fire behavior projections failed to predict the circumstances that occurred.</a:t>
            </a:r>
          </a:p>
          <a:p>
            <a:pPr algn="l" eaLnBrk="1" hangingPunct="1">
              <a:spcBef>
                <a:spcPct val="50000"/>
              </a:spcBef>
              <a:buFontTx/>
              <a:buChar char="•"/>
            </a:pPr>
            <a:endParaRPr lang="en-US" sz="2200" dirty="0">
              <a:solidFill>
                <a:srgbClr val="333399"/>
              </a:solidFill>
              <a:latin typeface="Arial Rounded MT Bold" pitchFamily="34" charset="0"/>
            </a:endParaRPr>
          </a:p>
        </p:txBody>
      </p:sp>
      <p:sp>
        <p:nvSpPr>
          <p:cNvPr id="13323" name="Rectangle 13"/>
          <p:cNvSpPr>
            <a:spLocks noChangeArrowheads="1"/>
          </p:cNvSpPr>
          <p:nvPr/>
        </p:nvSpPr>
        <p:spPr bwMode="auto">
          <a:xfrm>
            <a:off x="304800" y="2112963"/>
            <a:ext cx="5340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l"/>
            <a:r>
              <a:rPr lang="en-US" sz="2400" b="1" dirty="0">
                <a:solidFill>
                  <a:schemeClr val="accent2"/>
                </a:solidFill>
                <a:latin typeface="Arial Rounded MT Bold" pitchFamily="34" charset="0"/>
              </a:rPr>
              <a:t>Other factors :</a:t>
            </a:r>
            <a:endParaRPr lang="en-US" sz="2400" b="1" dirty="0">
              <a:solidFill>
                <a:schemeClr val="accent2"/>
              </a:solidFill>
            </a:endParaRPr>
          </a:p>
        </p:txBody>
      </p:sp>
      <p:pic>
        <p:nvPicPr>
          <p:cNvPr id="3" name="Picture 2"/>
          <p:cNvPicPr>
            <a:picLocks noChangeAspect="1"/>
          </p:cNvPicPr>
          <p:nvPr/>
        </p:nvPicPr>
        <p:blipFill>
          <a:blip r:embed="rId4"/>
          <a:stretch>
            <a:fillRect/>
          </a:stretch>
        </p:blipFill>
        <p:spPr>
          <a:xfrm>
            <a:off x="5645150" y="1824038"/>
            <a:ext cx="3186113" cy="4119562"/>
          </a:xfrm>
          <a:prstGeom prst="rect">
            <a:avLst/>
          </a:prstGeom>
          <a:ln>
            <a:solidFill>
              <a:schemeClr val="accent6"/>
            </a:solidFill>
          </a:ln>
        </p:spPr>
      </p:pic>
      <p:sp>
        <p:nvSpPr>
          <p:cNvPr id="14"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dirty="0" smtClean="0"/>
          </a:p>
        </p:txBody>
      </p:sp>
      <p:sp>
        <p:nvSpPr>
          <p:cNvPr id="14339" name="Rectangle 3"/>
          <p:cNvSpPr>
            <a:spLocks noGrp="1" noChangeArrowheads="1"/>
          </p:cNvSpPr>
          <p:nvPr>
            <p:ph type="body" idx="1"/>
          </p:nvPr>
        </p:nvSpPr>
        <p:spPr/>
        <p:txBody>
          <a:bodyPr/>
          <a:lstStyle/>
          <a:p>
            <a:pPr eaLnBrk="1" hangingPunct="1"/>
            <a:endParaRPr lang="en-US" dirty="0" smtClean="0"/>
          </a:p>
        </p:txBody>
      </p:sp>
      <p:sp>
        <p:nvSpPr>
          <p:cNvPr id="14340"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4341"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14342"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4343" name="Rectangle 12"/>
          <p:cNvSpPr>
            <a:spLocks noChangeArrowheads="1"/>
          </p:cNvSpPr>
          <p:nvPr/>
        </p:nvSpPr>
        <p:spPr bwMode="auto">
          <a:xfrm>
            <a:off x="2590800" y="457200"/>
            <a:ext cx="6172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dirty="0">
                <a:solidFill>
                  <a:schemeClr val="accent2"/>
                </a:solidFill>
                <a:latin typeface="Arial Rounded MT Bold" pitchFamily="34" charset="0"/>
              </a:rPr>
              <a:t>SB09-020 Wildland Fire Chain of Command</a:t>
            </a:r>
            <a:r>
              <a:rPr lang="en-US" sz="2800" b="1" dirty="0">
                <a:solidFill>
                  <a:schemeClr val="accent2"/>
                </a:solidFill>
                <a:latin typeface="Arial Black" pitchFamily="34" charset="0"/>
              </a:rPr>
              <a:t/>
            </a:r>
            <a:br>
              <a:rPr lang="en-US" sz="2800" b="1" dirty="0">
                <a:solidFill>
                  <a:schemeClr val="accent2"/>
                </a:solidFill>
                <a:latin typeface="Arial Black" pitchFamily="34" charset="0"/>
              </a:rPr>
            </a:br>
            <a:r>
              <a:rPr lang="en-US" sz="2800" b="1" dirty="0">
                <a:solidFill>
                  <a:schemeClr val="accent2"/>
                </a:solidFill>
                <a:latin typeface="Arial Black" pitchFamily="34" charset="0"/>
              </a:rPr>
              <a:t> </a:t>
            </a:r>
          </a:p>
        </p:txBody>
      </p:sp>
      <p:sp>
        <p:nvSpPr>
          <p:cNvPr id="15" name="Rectangle 2"/>
          <p:cNvSpPr txBox="1">
            <a:spLocks noChangeArrowheads="1"/>
          </p:cNvSpPr>
          <p:nvPr/>
        </p:nvSpPr>
        <p:spPr>
          <a:xfrm>
            <a:off x="457200" y="6096000"/>
            <a:ext cx="8458200" cy="728239"/>
          </a:xfrm>
          <a:prstGeom prst="rect">
            <a:avLst/>
          </a:prstGeom>
        </p:spPr>
        <p:txBody>
          <a:bodyPr>
            <a:normAutofit/>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eaLnBrk="1" fontAlgn="auto" hangingPunct="1">
              <a:spcAft>
                <a:spcPts val="0"/>
              </a:spcAft>
              <a:defRPr/>
            </a:pPr>
            <a:r>
              <a:rPr lang="en-US" sz="4000" b="1" dirty="0" smtClean="0">
                <a:solidFill>
                  <a:srgbClr val="C0C0C0"/>
                </a:solidFill>
                <a:latin typeface="Franklin Gothic Medium"/>
              </a:rPr>
              <a:t>Fire Leadership Challenge 2012</a:t>
            </a:r>
            <a:endParaRPr lang="en-US" sz="4000" b="1" dirty="0">
              <a:solidFill>
                <a:srgbClr val="C0C0C0"/>
              </a:solidFill>
              <a:latin typeface="Franklin Gothic Medium"/>
            </a:endParaRPr>
          </a:p>
        </p:txBody>
      </p:sp>
      <p:sp>
        <p:nvSpPr>
          <p:cNvPr id="14345" name="Rectangle 12"/>
          <p:cNvSpPr>
            <a:spLocks noChangeArrowheads="1"/>
          </p:cNvSpPr>
          <p:nvPr/>
        </p:nvSpPr>
        <p:spPr bwMode="auto">
          <a:xfrm>
            <a:off x="1600200" y="609600"/>
            <a:ext cx="716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4000" b="1" dirty="0">
                <a:solidFill>
                  <a:schemeClr val="accent2"/>
                </a:solidFill>
                <a:latin typeface="Arial Rounded MT Bold" pitchFamily="34" charset="0"/>
              </a:rPr>
              <a:t>The Environment</a:t>
            </a:r>
          </a:p>
        </p:txBody>
      </p:sp>
      <p:pic>
        <p:nvPicPr>
          <p:cNvPr id="1434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09700"/>
            <a:ext cx="9209088" cy="5448300"/>
          </a:xfrm>
          <a:prstGeom prst="rect">
            <a:avLst/>
          </a:prstGeom>
          <a:noFill/>
          <a:ln w="9525">
            <a:solidFill>
              <a:srgbClr val="3366CC"/>
            </a:solidFill>
            <a:miter lim="800000"/>
            <a:headEnd/>
            <a:tailEnd/>
          </a:ln>
          <a:extLst>
            <a:ext uri="{909E8E84-426E-40DD-AFC4-6F175D3DCCD1}">
              <a14:hiddenFill xmlns:a14="http://schemas.microsoft.com/office/drawing/2010/main">
                <a:solidFill>
                  <a:srgbClr val="FFFFFF"/>
                </a:solidFill>
              </a14:hiddenFill>
            </a:ext>
          </a:extLst>
        </p:spPr>
      </p:pic>
      <p:sp>
        <p:nvSpPr>
          <p:cNvPr id="14347"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pic>
        <p:nvPicPr>
          <p:cNvPr id="14348"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Rectangle 12"/>
          <p:cNvSpPr>
            <a:spLocks noChangeArrowheads="1"/>
          </p:cNvSpPr>
          <p:nvPr/>
        </p:nvSpPr>
        <p:spPr bwMode="auto">
          <a:xfrm>
            <a:off x="1752600" y="609600"/>
            <a:ext cx="716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4000" b="1" dirty="0">
                <a:solidFill>
                  <a:schemeClr val="accent2"/>
                </a:solidFill>
                <a:latin typeface="Arial Rounded MT Bold" pitchFamily="34" charset="0"/>
              </a:rPr>
              <a:t>Governor’s Review Team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dirty="0" smtClean="0"/>
          </a:p>
        </p:txBody>
      </p:sp>
      <p:sp>
        <p:nvSpPr>
          <p:cNvPr id="15363" name="Rectangle 3"/>
          <p:cNvSpPr>
            <a:spLocks noGrp="1" noChangeArrowheads="1"/>
          </p:cNvSpPr>
          <p:nvPr>
            <p:ph type="body" idx="1"/>
          </p:nvPr>
        </p:nvSpPr>
        <p:spPr/>
        <p:txBody>
          <a:bodyPr/>
          <a:lstStyle/>
          <a:p>
            <a:pPr eaLnBrk="1" hangingPunct="1"/>
            <a:endParaRPr lang="en-US" dirty="0" smtClean="0"/>
          </a:p>
        </p:txBody>
      </p:sp>
      <p:sp>
        <p:nvSpPr>
          <p:cNvPr id="15364"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5365"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15366"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5367"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15368" name="Rectangle 14"/>
          <p:cNvSpPr>
            <a:spLocks noChangeArrowheads="1"/>
          </p:cNvSpPr>
          <p:nvPr/>
        </p:nvSpPr>
        <p:spPr bwMode="auto">
          <a:xfrm>
            <a:off x="1676400" y="38100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a:solidFill>
                  <a:schemeClr val="accent2"/>
                </a:solidFill>
                <a:latin typeface="Arial Rounded MT Bold" pitchFamily="34" charset="0"/>
              </a:rPr>
              <a:t>Governor’s Review Team Report</a:t>
            </a:r>
            <a:endParaRPr lang="en-US" sz="3600" b="1" dirty="0">
              <a:solidFill>
                <a:schemeClr val="accent2"/>
              </a:solidFill>
              <a:latin typeface="Arial Black" pitchFamily="34" charset="0"/>
            </a:endParaRPr>
          </a:p>
        </p:txBody>
      </p:sp>
      <p:pic>
        <p:nvPicPr>
          <p:cNvPr id="15369"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2"/>
          <p:cNvSpPr txBox="1">
            <a:spLocks noChangeArrowheads="1"/>
          </p:cNvSpPr>
          <p:nvPr/>
        </p:nvSpPr>
        <p:spPr bwMode="auto">
          <a:xfrm>
            <a:off x="228600" y="2819400"/>
            <a:ext cx="5257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pPr algn="l" eaLnBrk="1" hangingPunct="1">
              <a:spcBef>
                <a:spcPct val="50000"/>
              </a:spcBef>
              <a:buFontTx/>
              <a:buChar char="•"/>
            </a:pPr>
            <a:r>
              <a:rPr lang="en-US" sz="2400" dirty="0">
                <a:solidFill>
                  <a:srgbClr val="333399"/>
                </a:solidFill>
                <a:latin typeface="Arial Rounded MT Bold" pitchFamily="34" charset="0"/>
              </a:rPr>
              <a:t>that the prescribed fire and wildfire management portions of the CSFS be moved into the CDPS (Division of Fire Safety), and DOLA’s Division of Emergency Management be moved into the CDPS (Division of Homeland Security).</a:t>
            </a:r>
          </a:p>
        </p:txBody>
      </p:sp>
      <p:sp>
        <p:nvSpPr>
          <p:cNvPr id="15371" name="Rectangle 13"/>
          <p:cNvSpPr>
            <a:spLocks noChangeArrowheads="1"/>
          </p:cNvSpPr>
          <p:nvPr/>
        </p:nvSpPr>
        <p:spPr bwMode="auto">
          <a:xfrm>
            <a:off x="304800" y="1928813"/>
            <a:ext cx="53403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l"/>
            <a:r>
              <a:rPr lang="en-US" sz="2400" b="1" dirty="0">
                <a:solidFill>
                  <a:schemeClr val="accent2"/>
                </a:solidFill>
                <a:latin typeface="Arial Rounded MT Bold" pitchFamily="34" charset="0"/>
              </a:rPr>
              <a:t>The Governor’s Review Team recommended:</a:t>
            </a:r>
            <a:endParaRPr lang="en-US" sz="2400" b="1" dirty="0">
              <a:solidFill>
                <a:schemeClr val="accent2"/>
              </a:solidFill>
            </a:endParaRPr>
          </a:p>
        </p:txBody>
      </p:sp>
      <p:pic>
        <p:nvPicPr>
          <p:cNvPr id="2" name="Picture 1"/>
          <p:cNvPicPr>
            <a:picLocks noChangeAspect="1"/>
          </p:cNvPicPr>
          <p:nvPr/>
        </p:nvPicPr>
        <p:blipFill>
          <a:blip r:embed="rId4"/>
          <a:stretch>
            <a:fillRect/>
          </a:stretch>
        </p:blipFill>
        <p:spPr>
          <a:xfrm>
            <a:off x="5599113" y="1828800"/>
            <a:ext cx="3240087" cy="4114800"/>
          </a:xfrm>
          <a:prstGeom prst="rect">
            <a:avLst/>
          </a:prstGeom>
          <a:ln>
            <a:solidFill>
              <a:schemeClr val="accent6"/>
            </a:solidFill>
          </a:ln>
        </p:spPr>
      </p:pic>
      <p:sp>
        <p:nvSpPr>
          <p:cNvPr id="14"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dirty="0" smtClean="0"/>
          </a:p>
        </p:txBody>
      </p:sp>
      <p:sp>
        <p:nvSpPr>
          <p:cNvPr id="16387" name="Rectangle 3"/>
          <p:cNvSpPr>
            <a:spLocks noGrp="1" noChangeArrowheads="1"/>
          </p:cNvSpPr>
          <p:nvPr>
            <p:ph type="body" idx="1"/>
          </p:nvPr>
        </p:nvSpPr>
        <p:spPr/>
        <p:txBody>
          <a:bodyPr/>
          <a:lstStyle/>
          <a:p>
            <a:pPr eaLnBrk="1" hangingPunct="1"/>
            <a:endParaRPr lang="en-US" dirty="0" smtClean="0"/>
          </a:p>
        </p:txBody>
      </p:sp>
      <p:sp>
        <p:nvSpPr>
          <p:cNvPr id="16388"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6389"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16390"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6391"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16392" name="Rectangle 16"/>
          <p:cNvSpPr>
            <a:spLocks noChangeArrowheads="1"/>
          </p:cNvSpPr>
          <p:nvPr/>
        </p:nvSpPr>
        <p:spPr bwMode="auto">
          <a:xfrm>
            <a:off x="381000" y="1981200"/>
            <a:ext cx="4953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2400" dirty="0">
                <a:solidFill>
                  <a:schemeClr val="accent2"/>
                </a:solidFill>
                <a:latin typeface="Arial Rounded MT Bold" pitchFamily="34" charset="0"/>
              </a:rPr>
              <a:t>HB12-1283 creates the Division of Fire Prevention and Control in the Department of Public Safety from the former Division of Fire Safety and transfers the fire responsibilities from CSU/Colorado State Forest Service.</a:t>
            </a:r>
          </a:p>
          <a:p>
            <a:pPr algn="l"/>
            <a:endParaRPr lang="en-US" dirty="0">
              <a:solidFill>
                <a:schemeClr val="accent2"/>
              </a:solidFill>
              <a:latin typeface="Arial Rounded MT Bold" pitchFamily="34" charset="0"/>
            </a:endParaRPr>
          </a:p>
          <a:p>
            <a:pPr algn="l"/>
            <a:r>
              <a:rPr lang="en-US" sz="2400" dirty="0">
                <a:solidFill>
                  <a:schemeClr val="accent2"/>
                </a:solidFill>
                <a:latin typeface="Arial Rounded MT Bold" pitchFamily="34" charset="0"/>
              </a:rPr>
              <a:t>Signed by Gov. Hickenlooper on June 4, 2012</a:t>
            </a:r>
          </a:p>
          <a:p>
            <a:pPr algn="l"/>
            <a:endParaRPr lang="en-US" sz="2400" dirty="0">
              <a:solidFill>
                <a:schemeClr val="accent2"/>
              </a:solidFill>
              <a:latin typeface="Arial Rounded MT Bold" pitchFamily="34" charset="0"/>
            </a:endParaRPr>
          </a:p>
          <a:p>
            <a:pPr algn="l"/>
            <a:endParaRPr lang="en-US" sz="2400" dirty="0">
              <a:solidFill>
                <a:schemeClr val="accent2"/>
              </a:solidFill>
              <a:latin typeface="Arial Rounded MT Bold" pitchFamily="34" charset="0"/>
            </a:endParaRPr>
          </a:p>
        </p:txBody>
      </p:sp>
      <p:pic>
        <p:nvPicPr>
          <p:cNvPr id="4" name="Picture 3"/>
          <p:cNvPicPr>
            <a:picLocks noChangeAspect="1"/>
          </p:cNvPicPr>
          <p:nvPr/>
        </p:nvPicPr>
        <p:blipFill>
          <a:blip r:embed="rId3"/>
          <a:stretch>
            <a:fillRect/>
          </a:stretch>
        </p:blipFill>
        <p:spPr>
          <a:xfrm>
            <a:off x="5753100" y="1752600"/>
            <a:ext cx="3009900" cy="4187825"/>
          </a:xfrm>
          <a:prstGeom prst="rect">
            <a:avLst/>
          </a:prstGeom>
          <a:ln>
            <a:solidFill>
              <a:schemeClr val="accent6"/>
            </a:solidFill>
          </a:ln>
        </p:spPr>
      </p:pic>
      <p:sp>
        <p:nvSpPr>
          <p:cNvPr id="16394" name="Rectangle 14"/>
          <p:cNvSpPr>
            <a:spLocks noChangeArrowheads="1"/>
          </p:cNvSpPr>
          <p:nvPr/>
        </p:nvSpPr>
        <p:spPr bwMode="auto">
          <a:xfrm>
            <a:off x="1676400" y="6858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a:solidFill>
                  <a:schemeClr val="accent2"/>
                </a:solidFill>
                <a:latin typeface="Arial Rounded MT Bold" pitchFamily="34" charset="0"/>
              </a:rPr>
              <a:t>House Bill 12-1283</a:t>
            </a:r>
            <a:endParaRPr lang="en-US" sz="3600" b="1" dirty="0">
              <a:solidFill>
                <a:schemeClr val="accent2"/>
              </a:solidFill>
              <a:latin typeface="Arial Black" pitchFamily="34" charset="0"/>
            </a:endParaRPr>
          </a:p>
        </p:txBody>
      </p:sp>
      <p:pic>
        <p:nvPicPr>
          <p:cNvPr id="16395"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 y="-33338"/>
            <a:ext cx="918845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6"/>
          <p:cNvSpPr>
            <a:spLocks noChangeArrowheads="1"/>
          </p:cNvSpPr>
          <p:nvPr/>
        </p:nvSpPr>
        <p:spPr bwMode="auto">
          <a:xfrm>
            <a:off x="-76200" y="6096000"/>
            <a:ext cx="92202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7412" name="Rectangle 4"/>
          <p:cNvSpPr>
            <a:spLocks noChangeArrowheads="1"/>
          </p:cNvSpPr>
          <p:nvPr/>
        </p:nvSpPr>
        <p:spPr bwMode="auto">
          <a:xfrm>
            <a:off x="-76200" y="0"/>
            <a:ext cx="92202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7413" name="Rectangle 7"/>
          <p:cNvSpPr>
            <a:spLocks noChangeArrowheads="1"/>
          </p:cNvSpPr>
          <p:nvPr/>
        </p:nvSpPr>
        <p:spPr bwMode="auto">
          <a:xfrm>
            <a:off x="-76200" y="228600"/>
            <a:ext cx="92202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pic>
        <p:nvPicPr>
          <p:cNvPr id="17414"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12"/>
          <p:cNvSpPr>
            <a:spLocks noChangeArrowheads="1"/>
          </p:cNvSpPr>
          <p:nvPr/>
        </p:nvSpPr>
        <p:spPr bwMode="auto">
          <a:xfrm>
            <a:off x="1752600" y="609600"/>
            <a:ext cx="716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a:solidFill>
                  <a:schemeClr val="accent2"/>
                </a:solidFill>
                <a:latin typeface="Arial Rounded MT Bold" pitchFamily="34" charset="0"/>
              </a:rPr>
              <a:t>Transition Advisory Committee</a:t>
            </a:r>
          </a:p>
        </p:txBody>
      </p:sp>
      <p:sp>
        <p:nvSpPr>
          <p:cNvPr id="9"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938"/>
            <a:ext cx="8382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dirty="0" smtClean="0"/>
          </a:p>
        </p:txBody>
      </p:sp>
      <p:sp>
        <p:nvSpPr>
          <p:cNvPr id="19460"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9462"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9463"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19464" name="Rectangle 14"/>
          <p:cNvSpPr>
            <a:spLocks noChangeArrowheads="1"/>
          </p:cNvSpPr>
          <p:nvPr/>
        </p:nvSpPr>
        <p:spPr bwMode="auto">
          <a:xfrm>
            <a:off x="1371600" y="609600"/>
            <a:ext cx="754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dirty="0" smtClean="0">
                <a:solidFill>
                  <a:schemeClr val="accent2"/>
                </a:solidFill>
                <a:latin typeface="Arial Rounded MT Bold" pitchFamily="34" charset="0"/>
              </a:rPr>
              <a:t>Relevant State Statutes</a:t>
            </a:r>
            <a:endParaRPr lang="en-US" sz="3200" b="1" dirty="0">
              <a:solidFill>
                <a:schemeClr val="accent2"/>
              </a:solidFill>
              <a:latin typeface="Arial Black" pitchFamily="34" charset="0"/>
            </a:endParaRPr>
          </a:p>
        </p:txBody>
      </p:sp>
      <p:pic>
        <p:nvPicPr>
          <p:cNvPr id="194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
        <p:nvSpPr>
          <p:cNvPr id="2" name="Rectangle 1"/>
          <p:cNvSpPr/>
          <p:nvPr/>
        </p:nvSpPr>
        <p:spPr>
          <a:xfrm>
            <a:off x="125412" y="1690063"/>
            <a:ext cx="9018587" cy="3854901"/>
          </a:xfrm>
          <a:prstGeom prst="rect">
            <a:avLst/>
          </a:prstGeom>
        </p:spPr>
        <p:txBody>
          <a:bodyPr wrap="square">
            <a:spAutoFit/>
          </a:bodyPr>
          <a:lstStyle/>
          <a:p>
            <a:pPr algn="l">
              <a:spcBef>
                <a:spcPts val="1200"/>
              </a:spcBef>
            </a:pPr>
            <a:endParaRPr lang="en-US" sz="2600" dirty="0" smtClean="0"/>
          </a:p>
          <a:p>
            <a:pPr algn="l">
              <a:spcBef>
                <a:spcPts val="1500"/>
              </a:spcBef>
            </a:pPr>
            <a:r>
              <a:rPr lang="en-US" sz="2600" dirty="0" smtClean="0"/>
              <a:t>• 24-1-128.6 </a:t>
            </a:r>
            <a:r>
              <a:rPr lang="en-US" sz="2600" dirty="0"/>
              <a:t>– Creation of DFPC and OEM within the DPS</a:t>
            </a:r>
          </a:p>
          <a:p>
            <a:pPr algn="l">
              <a:spcBef>
                <a:spcPts val="1500"/>
              </a:spcBef>
            </a:pPr>
            <a:r>
              <a:rPr lang="en-US" sz="2600" dirty="0"/>
              <a:t>• </a:t>
            </a:r>
            <a:r>
              <a:rPr lang="en-US" sz="2600" dirty="0" smtClean="0"/>
              <a:t>24-33.5-1201 </a:t>
            </a:r>
            <a:r>
              <a:rPr lang="en-US" sz="2600" dirty="0"/>
              <a:t>– Creation of WFMS in DFPC</a:t>
            </a:r>
          </a:p>
          <a:p>
            <a:pPr algn="l">
              <a:spcBef>
                <a:spcPts val="1500"/>
              </a:spcBef>
            </a:pPr>
            <a:r>
              <a:rPr lang="en-US" sz="2600" dirty="0"/>
              <a:t>• </a:t>
            </a:r>
            <a:r>
              <a:rPr lang="en-US" sz="2600" dirty="0" smtClean="0"/>
              <a:t>24-33.5-1217 </a:t>
            </a:r>
            <a:r>
              <a:rPr lang="en-US" sz="2600" dirty="0"/>
              <a:t>– 24-33.5-1226  Duties for fires</a:t>
            </a:r>
          </a:p>
          <a:p>
            <a:pPr algn="l">
              <a:spcBef>
                <a:spcPts val="1500"/>
              </a:spcBef>
            </a:pPr>
            <a:r>
              <a:rPr lang="en-US" sz="2600" dirty="0"/>
              <a:t>• </a:t>
            </a:r>
            <a:r>
              <a:rPr lang="en-US" sz="2600" dirty="0" smtClean="0"/>
              <a:t>24-33.5-1218 </a:t>
            </a:r>
            <a:r>
              <a:rPr lang="en-US" sz="2600" dirty="0"/>
              <a:t>– Cooperation w/ Governmental units </a:t>
            </a:r>
            <a:r>
              <a:rPr lang="en-US" sz="2600" dirty="0" smtClean="0"/>
              <a:t>				(</a:t>
            </a:r>
            <a:r>
              <a:rPr lang="en-US" sz="2600" dirty="0"/>
              <a:t>USFS, DOI, counties) </a:t>
            </a:r>
          </a:p>
          <a:p>
            <a:pPr algn="l">
              <a:spcBef>
                <a:spcPts val="1500"/>
              </a:spcBef>
            </a:pPr>
            <a:r>
              <a:rPr lang="en-US" sz="2600" dirty="0"/>
              <a:t>• </a:t>
            </a:r>
            <a:r>
              <a:rPr lang="en-US" sz="2600" dirty="0" smtClean="0"/>
              <a:t>24-33.5-1219 </a:t>
            </a:r>
            <a:r>
              <a:rPr lang="en-US" sz="2600" dirty="0"/>
              <a:t>– Duty of Sheriff to report fires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dirty="0" smtClean="0"/>
          </a:p>
        </p:txBody>
      </p:sp>
      <p:sp>
        <p:nvSpPr>
          <p:cNvPr id="19460"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9462"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9463"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19464" name="Rectangle 14"/>
          <p:cNvSpPr>
            <a:spLocks noChangeArrowheads="1"/>
          </p:cNvSpPr>
          <p:nvPr/>
        </p:nvSpPr>
        <p:spPr bwMode="auto">
          <a:xfrm>
            <a:off x="1371600" y="609600"/>
            <a:ext cx="754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dirty="0" smtClean="0">
                <a:solidFill>
                  <a:schemeClr val="accent2"/>
                </a:solidFill>
                <a:latin typeface="Arial Rounded MT Bold" pitchFamily="34" charset="0"/>
              </a:rPr>
              <a:t>Relevant State Statutes</a:t>
            </a:r>
            <a:endParaRPr lang="en-US" sz="3200" b="1" dirty="0">
              <a:solidFill>
                <a:schemeClr val="accent2"/>
              </a:solidFill>
              <a:latin typeface="Arial Black" pitchFamily="34" charset="0"/>
            </a:endParaRPr>
          </a:p>
        </p:txBody>
      </p:sp>
      <p:pic>
        <p:nvPicPr>
          <p:cNvPr id="194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
        <p:nvSpPr>
          <p:cNvPr id="2" name="Rectangle 1"/>
          <p:cNvSpPr/>
          <p:nvPr/>
        </p:nvSpPr>
        <p:spPr>
          <a:xfrm>
            <a:off x="125412" y="1690063"/>
            <a:ext cx="9018587" cy="4601260"/>
          </a:xfrm>
          <a:prstGeom prst="rect">
            <a:avLst/>
          </a:prstGeom>
        </p:spPr>
        <p:txBody>
          <a:bodyPr wrap="square">
            <a:spAutoFit/>
          </a:bodyPr>
          <a:lstStyle/>
          <a:p>
            <a:pPr algn="l">
              <a:spcAft>
                <a:spcPts val="1500"/>
              </a:spcAft>
            </a:pPr>
            <a:endParaRPr lang="en-US" sz="2600" dirty="0" smtClean="0"/>
          </a:p>
          <a:p>
            <a:pPr algn="l">
              <a:spcAft>
                <a:spcPts val="1500"/>
              </a:spcAft>
            </a:pPr>
            <a:r>
              <a:rPr lang="en-US" sz="2600" dirty="0" smtClean="0"/>
              <a:t>• 24-33.5-1220 </a:t>
            </a:r>
            <a:r>
              <a:rPr lang="en-US" sz="2600" dirty="0"/>
              <a:t>– Funds available (EFF)</a:t>
            </a:r>
          </a:p>
          <a:p>
            <a:pPr algn="l">
              <a:spcAft>
                <a:spcPts val="1500"/>
              </a:spcAft>
            </a:pPr>
            <a:r>
              <a:rPr lang="en-US" sz="2600" dirty="0"/>
              <a:t>• </a:t>
            </a:r>
            <a:r>
              <a:rPr lang="en-US" sz="2600" dirty="0" smtClean="0"/>
              <a:t>24-33.5-1221 </a:t>
            </a:r>
            <a:r>
              <a:rPr lang="en-US" sz="2600" dirty="0"/>
              <a:t>– State responsibility determined</a:t>
            </a:r>
          </a:p>
          <a:p>
            <a:pPr algn="l">
              <a:spcAft>
                <a:spcPts val="1500"/>
              </a:spcAft>
            </a:pPr>
            <a:r>
              <a:rPr lang="en-US" sz="2600" dirty="0"/>
              <a:t>• </a:t>
            </a:r>
            <a:r>
              <a:rPr lang="en-US" sz="2600" dirty="0" smtClean="0"/>
              <a:t>24-33.5-1223 </a:t>
            </a:r>
            <a:r>
              <a:rPr lang="en-US" sz="2600" dirty="0"/>
              <a:t>– Sheriff to enforce w/ DFPC</a:t>
            </a:r>
          </a:p>
          <a:p>
            <a:pPr algn="l">
              <a:spcAft>
                <a:spcPts val="1500"/>
              </a:spcAft>
            </a:pPr>
            <a:r>
              <a:rPr lang="en-US" sz="2600" dirty="0"/>
              <a:t>• </a:t>
            </a:r>
            <a:r>
              <a:rPr lang="en-US" sz="2600" dirty="0" smtClean="0"/>
              <a:t>24-33.5-1224 </a:t>
            </a:r>
            <a:r>
              <a:rPr lang="en-US" sz="2600" dirty="0"/>
              <a:t>– Limitation of state responsibility (no </a:t>
            </a:r>
            <a:r>
              <a:rPr lang="en-US" sz="2600" dirty="0" smtClean="0"/>
              <a:t>			firefighter </a:t>
            </a:r>
            <a:r>
              <a:rPr lang="en-US" sz="2600" dirty="0"/>
              <a:t>obligates the state for payment</a:t>
            </a:r>
          </a:p>
          <a:p>
            <a:pPr algn="l">
              <a:spcAft>
                <a:spcPts val="1500"/>
              </a:spcAft>
            </a:pPr>
            <a:r>
              <a:rPr lang="en-US" sz="2600" dirty="0"/>
              <a:t>• </a:t>
            </a:r>
            <a:r>
              <a:rPr lang="en-US" sz="2600" dirty="0" smtClean="0"/>
              <a:t>24-33.5-1226 </a:t>
            </a:r>
            <a:r>
              <a:rPr lang="en-US" sz="2600" dirty="0"/>
              <a:t>– WERF </a:t>
            </a:r>
          </a:p>
          <a:p>
            <a:pPr algn="l">
              <a:spcBef>
                <a:spcPts val="1200"/>
              </a:spcBef>
            </a:pPr>
            <a:endParaRPr lang="en-US" sz="2600" dirty="0" smtClean="0"/>
          </a:p>
        </p:txBody>
      </p:sp>
    </p:spTree>
    <p:extLst>
      <p:ext uri="{BB962C8B-B14F-4D97-AF65-F5344CB8AC3E}">
        <p14:creationId xmlns:p14="http://schemas.microsoft.com/office/powerpoint/2010/main" val="3755499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dirty="0" smtClean="0"/>
          </a:p>
        </p:txBody>
      </p:sp>
      <p:sp>
        <p:nvSpPr>
          <p:cNvPr id="3075" name="Rectangle 3"/>
          <p:cNvSpPr>
            <a:spLocks noGrp="1" noChangeArrowheads="1"/>
          </p:cNvSpPr>
          <p:nvPr>
            <p:ph type="body" idx="1"/>
          </p:nvPr>
        </p:nvSpPr>
        <p:spPr/>
        <p:txBody>
          <a:bodyPr/>
          <a:lstStyle/>
          <a:p>
            <a:pPr eaLnBrk="1" hangingPunct="1"/>
            <a:endParaRPr lang="en-US" dirty="0" smtClean="0"/>
          </a:p>
        </p:txBody>
      </p:sp>
      <p:sp>
        <p:nvSpPr>
          <p:cNvPr id="3076"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077"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3078"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079"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3080" name="Rectangle 14"/>
          <p:cNvSpPr>
            <a:spLocks noChangeArrowheads="1"/>
          </p:cNvSpPr>
          <p:nvPr/>
        </p:nvSpPr>
        <p:spPr bwMode="auto">
          <a:xfrm>
            <a:off x="1498600" y="609600"/>
            <a:ext cx="741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4000" b="1" dirty="0">
                <a:solidFill>
                  <a:schemeClr val="accent2"/>
                </a:solidFill>
                <a:latin typeface="Arial Rounded MT Bold" pitchFamily="34" charset="0"/>
              </a:rPr>
              <a:t>Question . . . </a:t>
            </a:r>
            <a:endParaRPr lang="en-US" sz="4000" b="1" dirty="0">
              <a:solidFill>
                <a:schemeClr val="accent2"/>
              </a:solidFill>
              <a:latin typeface="Arial Black" pitchFamily="34" charset="0"/>
            </a:endParaRPr>
          </a:p>
        </p:txBody>
      </p:sp>
      <p:pic>
        <p:nvPicPr>
          <p:cNvPr id="3081"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1"/>
          <p:cNvSpPr>
            <a:spLocks noChangeArrowheads="1"/>
          </p:cNvSpPr>
          <p:nvPr/>
        </p:nvSpPr>
        <p:spPr bwMode="auto">
          <a:xfrm>
            <a:off x="152400" y="1981200"/>
            <a:ext cx="8763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spcBef>
                <a:spcPct val="20000"/>
              </a:spcBef>
              <a:buClr>
                <a:srgbClr val="333399"/>
              </a:buClr>
              <a:buSzPct val="70000"/>
            </a:pPr>
            <a:r>
              <a:rPr lang="en-US" sz="3200" dirty="0">
                <a:solidFill>
                  <a:srgbClr val="333399"/>
                </a:solidFill>
                <a:latin typeface="Arial Rounded MT Bold" pitchFamily="34" charset="0"/>
              </a:rPr>
              <a:t>What do you get if you cross Sparky with </a:t>
            </a:r>
            <a:r>
              <a:rPr lang="en-US" sz="3200" dirty="0" smtClean="0">
                <a:solidFill>
                  <a:srgbClr val="333399"/>
                </a:solidFill>
                <a:latin typeface="Arial Rounded MT Bold" pitchFamily="34" charset="0"/>
              </a:rPr>
              <a:t>Smokey</a:t>
            </a:r>
            <a:r>
              <a:rPr lang="en-US" sz="3200" dirty="0">
                <a:solidFill>
                  <a:srgbClr val="333399"/>
                </a:solidFill>
                <a:latin typeface="Arial Rounded MT Bold" pitchFamily="34" charset="0"/>
              </a:rPr>
              <a:t>?</a:t>
            </a:r>
          </a:p>
        </p:txBody>
      </p:sp>
      <p:pic>
        <p:nvPicPr>
          <p:cNvPr id="3" name="Picture 2"/>
          <p:cNvPicPr>
            <a:picLocks noChangeAspect="1"/>
          </p:cNvPicPr>
          <p:nvPr/>
        </p:nvPicPr>
        <p:blipFill>
          <a:blip r:embed="rId4"/>
          <a:stretch>
            <a:fillRect/>
          </a:stretch>
        </p:blipFill>
        <p:spPr>
          <a:xfrm>
            <a:off x="304800" y="3200400"/>
            <a:ext cx="2667000" cy="2667000"/>
          </a:xfrm>
          <a:prstGeom prst="rect">
            <a:avLst/>
          </a:prstGeom>
          <a:ln>
            <a:solidFill>
              <a:schemeClr val="accent6"/>
            </a:solidFill>
          </a:ln>
        </p:spPr>
      </p:pic>
      <p:sp>
        <p:nvSpPr>
          <p:cNvPr id="4" name="Plus 3"/>
          <p:cNvSpPr/>
          <p:nvPr/>
        </p:nvSpPr>
        <p:spPr bwMode="auto">
          <a:xfrm>
            <a:off x="3200400" y="3505200"/>
            <a:ext cx="1447800" cy="1676400"/>
          </a:xfrm>
          <a:prstGeom prst="mathPlus">
            <a:avLst/>
          </a:prstGeom>
          <a:solidFill>
            <a:srgbClr val="333399"/>
          </a:solidFill>
          <a:ln w="9525" cap="flat" cmpd="sng" algn="ctr">
            <a:solidFill>
              <a:schemeClr val="tx1"/>
            </a:solidFill>
            <a:prstDash val="solid"/>
            <a:round/>
            <a:headEnd type="none" w="med" len="med"/>
            <a:tailEnd type="none" w="med" len="med"/>
          </a:ln>
          <a:effectLst/>
        </p:spPr>
        <p:txBody>
          <a:bodyPr/>
          <a:lstStyle/>
          <a:p>
            <a:pPr>
              <a:defRPr/>
            </a:pPr>
            <a:endParaRPr lang="en-US" b="1" dirty="0">
              <a:ln w="18000">
                <a:solidFill>
                  <a:schemeClr val="accent2">
                    <a:satMod val="140000"/>
                  </a:schemeClr>
                </a:solidFill>
                <a:prstDash val="solid"/>
                <a:miter lim="800000"/>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25500" dist="23000" dir="7020000" algn="tl">
                  <a:srgbClr val="000000">
                    <a:alpha val="50000"/>
                  </a:srgbClr>
                </a:outerShdw>
              </a:effectLst>
            </a:endParaRPr>
          </a:p>
        </p:txBody>
      </p:sp>
      <p:pic>
        <p:nvPicPr>
          <p:cNvPr id="5" name="Picture 4"/>
          <p:cNvPicPr>
            <a:picLocks noChangeAspect="1"/>
          </p:cNvPicPr>
          <p:nvPr/>
        </p:nvPicPr>
        <p:blipFill>
          <a:blip r:embed="rId5"/>
          <a:stretch>
            <a:fillRect/>
          </a:stretch>
        </p:blipFill>
        <p:spPr>
          <a:xfrm>
            <a:off x="4800600" y="3167063"/>
            <a:ext cx="2590800" cy="2665412"/>
          </a:xfrm>
          <a:prstGeom prst="rect">
            <a:avLst/>
          </a:prstGeom>
          <a:ln>
            <a:solidFill>
              <a:schemeClr val="accent6"/>
            </a:solidFill>
          </a:ln>
        </p:spPr>
      </p:pic>
      <p:sp>
        <p:nvSpPr>
          <p:cNvPr id="6" name="Equal 5"/>
          <p:cNvSpPr/>
          <p:nvPr/>
        </p:nvSpPr>
        <p:spPr bwMode="auto">
          <a:xfrm>
            <a:off x="7772400" y="3733800"/>
            <a:ext cx="1143000" cy="1143000"/>
          </a:xfrm>
          <a:prstGeom prst="mathEqual">
            <a:avLst/>
          </a:prstGeom>
          <a:solidFill>
            <a:srgbClr val="333399"/>
          </a:solidFill>
          <a:ln w="9525"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16"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dirty="0" smtClean="0"/>
          </a:p>
        </p:txBody>
      </p:sp>
      <p:sp>
        <p:nvSpPr>
          <p:cNvPr id="19459" name="Rectangle 3"/>
          <p:cNvSpPr>
            <a:spLocks noGrp="1" noChangeArrowheads="1"/>
          </p:cNvSpPr>
          <p:nvPr>
            <p:ph type="body" idx="1"/>
          </p:nvPr>
        </p:nvSpPr>
        <p:spPr/>
        <p:txBody>
          <a:bodyPr/>
          <a:lstStyle/>
          <a:p>
            <a:pPr eaLnBrk="1" hangingPunct="1"/>
            <a:endParaRPr lang="en-US" dirty="0" smtClean="0"/>
          </a:p>
        </p:txBody>
      </p:sp>
      <p:sp>
        <p:nvSpPr>
          <p:cNvPr id="19460"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9461"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19462"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9463"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19464" name="Rectangle 14"/>
          <p:cNvSpPr>
            <a:spLocks noChangeArrowheads="1"/>
          </p:cNvSpPr>
          <p:nvPr/>
        </p:nvSpPr>
        <p:spPr bwMode="auto">
          <a:xfrm>
            <a:off x="1371600" y="609600"/>
            <a:ext cx="754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dirty="0" smtClean="0">
                <a:solidFill>
                  <a:schemeClr val="accent2"/>
                </a:solidFill>
                <a:latin typeface="Arial Rounded MT Bold" pitchFamily="34" charset="0"/>
              </a:rPr>
              <a:t>Agreements</a:t>
            </a:r>
            <a:endParaRPr lang="en-US" sz="3200" b="1" dirty="0">
              <a:solidFill>
                <a:schemeClr val="accent2"/>
              </a:solidFill>
              <a:latin typeface="Arial Black" pitchFamily="34" charset="0"/>
            </a:endParaRPr>
          </a:p>
        </p:txBody>
      </p:sp>
      <p:sp>
        <p:nvSpPr>
          <p:cNvPr id="14" name="Rectangle 3"/>
          <p:cNvSpPr txBox="1">
            <a:spLocks noChangeArrowheads="1"/>
          </p:cNvSpPr>
          <p:nvPr/>
        </p:nvSpPr>
        <p:spPr bwMode="auto">
          <a:xfrm>
            <a:off x="-475343" y="1708861"/>
            <a:ext cx="8482013" cy="4038600"/>
          </a:xfrm>
          <a:prstGeom prst="rect">
            <a:avLst/>
          </a:prstGeom>
          <a:noFill/>
          <a:ln w="9525">
            <a:noFill/>
            <a:miter lim="800000"/>
            <a:headEnd/>
            <a:tailEnd/>
          </a:ln>
        </p:spPr>
        <p:txBody>
          <a:bodyPr/>
          <a:lstStyle/>
          <a:p>
            <a:pPr marL="233363" indent="-233363" algn="ctr" eaLnBrk="0" hangingPunct="0">
              <a:lnSpc>
                <a:spcPct val="80000"/>
              </a:lnSpc>
              <a:spcBef>
                <a:spcPct val="60000"/>
              </a:spcBef>
              <a:buClr>
                <a:srgbClr val="B0B1B3"/>
              </a:buClr>
              <a:buFont typeface="Wingdings" pitchFamily="2" charset="2"/>
              <a:buNone/>
              <a:defRPr/>
            </a:pPr>
            <a:endParaRPr lang="en-US" sz="2400" dirty="0">
              <a:latin typeface="Arial Rounded MT Bold" pitchFamily="34" charset="0"/>
            </a:endParaRPr>
          </a:p>
        </p:txBody>
      </p:sp>
      <p:pic>
        <p:nvPicPr>
          <p:cNvPr id="194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
        <p:nvSpPr>
          <p:cNvPr id="15" name="Text Box 3"/>
          <p:cNvSpPr txBox="1">
            <a:spLocks noChangeArrowheads="1"/>
          </p:cNvSpPr>
          <p:nvPr/>
        </p:nvSpPr>
        <p:spPr bwMode="auto">
          <a:xfrm>
            <a:off x="381000" y="5638800"/>
            <a:ext cx="86106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dirty="0">
                <a:latin typeface="Garamond" pitchFamily="18" charset="0"/>
              </a:rPr>
              <a:t>Colorado Interagency Cooperative Fire Management Agreement</a:t>
            </a:r>
          </a:p>
        </p:txBody>
      </p:sp>
      <p:sp>
        <p:nvSpPr>
          <p:cNvPr id="16" name="Text Box 4"/>
          <p:cNvSpPr txBox="1">
            <a:spLocks noChangeArrowheads="1"/>
          </p:cNvSpPr>
          <p:nvPr/>
        </p:nvSpPr>
        <p:spPr bwMode="auto">
          <a:xfrm>
            <a:off x="1447800" y="4343400"/>
            <a:ext cx="6172200" cy="9858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000" b="1" dirty="0"/>
              <a:t>Agreement for Cooperative Wildfire </a:t>
            </a:r>
          </a:p>
          <a:p>
            <a:pPr algn="ctr" eaLnBrk="0" hangingPunct="0"/>
            <a:r>
              <a:rPr lang="en-US" sz="2000" b="1" dirty="0"/>
              <a:t>Protection in YOUR County</a:t>
            </a:r>
          </a:p>
          <a:p>
            <a:pPr algn="ctr" eaLnBrk="0" hangingPunct="0"/>
            <a:r>
              <a:rPr lang="en-US" b="1" dirty="0">
                <a:latin typeface="Garamond" pitchFamily="18" charset="0"/>
              </a:rPr>
              <a:t>CSFS #109</a:t>
            </a:r>
          </a:p>
        </p:txBody>
      </p:sp>
      <p:sp>
        <p:nvSpPr>
          <p:cNvPr id="17" name="Text Box 5"/>
          <p:cNvSpPr txBox="1">
            <a:spLocks noChangeArrowheads="1"/>
          </p:cNvSpPr>
          <p:nvPr/>
        </p:nvSpPr>
        <p:spPr bwMode="auto">
          <a:xfrm>
            <a:off x="1600200" y="2971800"/>
            <a:ext cx="2514600" cy="763588"/>
          </a:xfrm>
          <a:prstGeom prst="rect">
            <a:avLst/>
          </a:prstGeom>
          <a:solidFill>
            <a:schemeClr val="accent1"/>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i="1" dirty="0"/>
              <a:t>EFF Agreement </a:t>
            </a:r>
          </a:p>
          <a:p>
            <a:pPr algn="ctr" eaLnBrk="0" hangingPunct="0"/>
            <a:r>
              <a:rPr lang="en-US" b="1" dirty="0">
                <a:latin typeface="Garamond" pitchFamily="18" charset="0"/>
              </a:rPr>
              <a:t>CSFS #108</a:t>
            </a:r>
          </a:p>
        </p:txBody>
      </p:sp>
      <p:sp>
        <p:nvSpPr>
          <p:cNvPr id="18" name="Text Box 6"/>
          <p:cNvSpPr txBox="1">
            <a:spLocks noChangeArrowheads="1"/>
          </p:cNvSpPr>
          <p:nvPr/>
        </p:nvSpPr>
        <p:spPr bwMode="auto">
          <a:xfrm>
            <a:off x="4876800" y="2743200"/>
            <a:ext cx="1905000" cy="1404938"/>
          </a:xfrm>
          <a:prstGeom prst="rect">
            <a:avLst/>
          </a:prstGeom>
          <a:solidFill>
            <a:srgbClr val="FF9900">
              <a:alpha val="78999"/>
            </a:srgbClr>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dirty="0"/>
              <a:t>Annual Operating Plans</a:t>
            </a:r>
          </a:p>
        </p:txBody>
      </p:sp>
      <p:sp>
        <p:nvSpPr>
          <p:cNvPr id="20" name="Text Box 8"/>
          <p:cNvSpPr txBox="1">
            <a:spLocks noChangeArrowheads="1"/>
          </p:cNvSpPr>
          <p:nvPr/>
        </p:nvSpPr>
        <p:spPr bwMode="auto">
          <a:xfrm>
            <a:off x="609600" y="2819400"/>
            <a:ext cx="685800" cy="2132013"/>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tx1">
                    <a:alpha val="2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dirty="0"/>
              <a:t>W</a:t>
            </a:r>
          </a:p>
          <a:p>
            <a:pPr algn="ctr" eaLnBrk="0" hangingPunct="0">
              <a:spcBef>
                <a:spcPct val="50000"/>
              </a:spcBef>
            </a:pPr>
            <a:r>
              <a:rPr lang="en-US" sz="2400" b="1" dirty="0"/>
              <a:t>E</a:t>
            </a:r>
          </a:p>
          <a:p>
            <a:pPr algn="ctr" eaLnBrk="0" hangingPunct="0">
              <a:spcBef>
                <a:spcPct val="50000"/>
              </a:spcBef>
            </a:pPr>
            <a:r>
              <a:rPr lang="en-US" sz="2400" b="1" dirty="0"/>
              <a:t>R</a:t>
            </a:r>
          </a:p>
          <a:p>
            <a:pPr algn="ctr" eaLnBrk="0" hangingPunct="0">
              <a:spcBef>
                <a:spcPct val="50000"/>
              </a:spcBef>
            </a:pPr>
            <a:r>
              <a:rPr lang="en-US" sz="2400" b="1" dirty="0"/>
              <a:t>F</a:t>
            </a:r>
          </a:p>
        </p:txBody>
      </p:sp>
      <p:sp>
        <p:nvSpPr>
          <p:cNvPr id="21" name="Line 9"/>
          <p:cNvSpPr>
            <a:spLocks noChangeShapeType="1"/>
          </p:cNvSpPr>
          <p:nvPr/>
        </p:nvSpPr>
        <p:spPr bwMode="auto">
          <a:xfrm flipV="1">
            <a:off x="4343400" y="5334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 name="Line 10"/>
          <p:cNvSpPr>
            <a:spLocks noChangeShapeType="1"/>
          </p:cNvSpPr>
          <p:nvPr/>
        </p:nvSpPr>
        <p:spPr bwMode="auto">
          <a:xfrm flipV="1">
            <a:off x="2743200" y="37338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 name="Line 11"/>
          <p:cNvSpPr>
            <a:spLocks noChangeShapeType="1"/>
          </p:cNvSpPr>
          <p:nvPr/>
        </p:nvSpPr>
        <p:spPr bwMode="auto">
          <a:xfrm>
            <a:off x="4114800" y="32766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 name="Line 12"/>
          <p:cNvSpPr>
            <a:spLocks noChangeShapeType="1"/>
          </p:cNvSpPr>
          <p:nvPr/>
        </p:nvSpPr>
        <p:spPr bwMode="auto">
          <a:xfrm flipV="1">
            <a:off x="5791200" y="4114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 name="Text Box 14"/>
          <p:cNvSpPr txBox="1">
            <a:spLocks noChangeArrowheads="1"/>
          </p:cNvSpPr>
          <p:nvPr/>
        </p:nvSpPr>
        <p:spPr bwMode="auto">
          <a:xfrm>
            <a:off x="4876800" y="2154237"/>
            <a:ext cx="1066800" cy="398463"/>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rgbClr val="FFFFFF">
                    <a:alpha val="2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dirty="0">
                <a:latin typeface="Garamond" pitchFamily="18" charset="0"/>
              </a:rPr>
              <a:t>CRRFs</a:t>
            </a:r>
          </a:p>
        </p:txBody>
      </p:sp>
      <p:sp>
        <p:nvSpPr>
          <p:cNvPr id="27" name="Line 15"/>
          <p:cNvSpPr>
            <a:spLocks noChangeShapeType="1"/>
          </p:cNvSpPr>
          <p:nvPr/>
        </p:nvSpPr>
        <p:spPr bwMode="auto">
          <a:xfrm flipV="1">
            <a:off x="5334000" y="2552700"/>
            <a:ext cx="0" cy="190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 name="Text Box 16"/>
          <p:cNvSpPr txBox="1">
            <a:spLocks noChangeArrowheads="1"/>
          </p:cNvSpPr>
          <p:nvPr/>
        </p:nvSpPr>
        <p:spPr bwMode="auto">
          <a:xfrm>
            <a:off x="1752600" y="2111829"/>
            <a:ext cx="2362200"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dirty="0">
                <a:solidFill>
                  <a:schemeClr val="accent2"/>
                </a:solidFill>
                <a:latin typeface="Garamond" pitchFamily="18" charset="0"/>
              </a:rPr>
              <a:t>Local Mutual Aid Agreements</a:t>
            </a:r>
          </a:p>
        </p:txBody>
      </p:sp>
      <p:sp>
        <p:nvSpPr>
          <p:cNvPr id="29" name="Text Box 17"/>
          <p:cNvSpPr txBox="1">
            <a:spLocks noChangeArrowheads="1"/>
          </p:cNvSpPr>
          <p:nvPr/>
        </p:nvSpPr>
        <p:spPr bwMode="auto">
          <a:xfrm>
            <a:off x="7086600" y="3124200"/>
            <a:ext cx="16002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dirty="0">
                <a:latin typeface="Garamond" pitchFamily="18" charset="0"/>
              </a:rPr>
              <a:t>MAC Groups</a:t>
            </a:r>
          </a:p>
        </p:txBody>
      </p:sp>
      <p:sp>
        <p:nvSpPr>
          <p:cNvPr id="30" name="Text Box 18"/>
          <p:cNvSpPr txBox="1">
            <a:spLocks noChangeArrowheads="1"/>
          </p:cNvSpPr>
          <p:nvPr/>
        </p:nvSpPr>
        <p:spPr bwMode="auto">
          <a:xfrm>
            <a:off x="7112000" y="2364581"/>
            <a:ext cx="1600200" cy="376238"/>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dirty="0">
                <a:latin typeface="Garamond" pitchFamily="18" charset="0"/>
              </a:rPr>
              <a:t>MOUs</a:t>
            </a:r>
          </a:p>
        </p:txBody>
      </p:sp>
      <p:sp>
        <p:nvSpPr>
          <p:cNvPr id="31" name="Line 19"/>
          <p:cNvSpPr>
            <a:spLocks noChangeShapeType="1"/>
          </p:cNvSpPr>
          <p:nvPr/>
        </p:nvSpPr>
        <p:spPr bwMode="auto">
          <a:xfrm>
            <a:off x="6781800" y="32766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 name="Text Box 20"/>
          <p:cNvSpPr txBox="1">
            <a:spLocks noChangeArrowheads="1"/>
          </p:cNvSpPr>
          <p:nvPr/>
        </p:nvSpPr>
        <p:spPr bwMode="auto">
          <a:xfrm>
            <a:off x="1473200" y="1628745"/>
            <a:ext cx="6858000" cy="40011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b="1" dirty="0">
                <a:latin typeface="Garamond" pitchFamily="18" charset="0"/>
              </a:rPr>
              <a:t>Incident Specific Agreements (Delegations, Cost Share, </a:t>
            </a:r>
            <a:r>
              <a:rPr lang="en-US" b="1" dirty="0" smtClean="0">
                <a:latin typeface="Garamond" pitchFamily="18" charset="0"/>
              </a:rPr>
              <a:t>etc.)</a:t>
            </a:r>
            <a:endParaRPr lang="en-US" b="1" dirty="0">
              <a:latin typeface="Garamond" pitchFamily="18" charset="0"/>
            </a:endParaRPr>
          </a:p>
        </p:txBody>
      </p:sp>
    </p:spTree>
    <p:extLst>
      <p:ext uri="{BB962C8B-B14F-4D97-AF65-F5344CB8AC3E}">
        <p14:creationId xmlns:p14="http://schemas.microsoft.com/office/powerpoint/2010/main" val="296924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dirty="0" smtClean="0"/>
          </a:p>
        </p:txBody>
      </p:sp>
      <p:sp>
        <p:nvSpPr>
          <p:cNvPr id="19459" name="Rectangle 3"/>
          <p:cNvSpPr>
            <a:spLocks noGrp="1" noChangeArrowheads="1"/>
          </p:cNvSpPr>
          <p:nvPr>
            <p:ph type="body" idx="1"/>
          </p:nvPr>
        </p:nvSpPr>
        <p:spPr/>
        <p:txBody>
          <a:bodyPr/>
          <a:lstStyle/>
          <a:p>
            <a:pPr marL="0" indent="0" eaLnBrk="1" hangingPunct="1">
              <a:buNone/>
            </a:pPr>
            <a:endParaRPr lang="en-US" sz="1000" dirty="0" smtClean="0">
              <a:latin typeface="Arial" charset="0"/>
            </a:endParaRPr>
          </a:p>
          <a:p>
            <a:pPr marL="0" indent="0" eaLnBrk="1" hangingPunct="1">
              <a:buNone/>
            </a:pPr>
            <a:r>
              <a:rPr lang="en-US" dirty="0" smtClean="0">
                <a:solidFill>
                  <a:srgbClr val="333399"/>
                </a:solidFill>
                <a:latin typeface="Arial" charset="0"/>
              </a:rPr>
              <a:t>Colorado </a:t>
            </a:r>
            <a:r>
              <a:rPr lang="en-US" dirty="0">
                <a:solidFill>
                  <a:srgbClr val="333399"/>
                </a:solidFill>
                <a:latin typeface="Arial" charset="0"/>
              </a:rPr>
              <a:t>Interagency Cooperative Fire Management </a:t>
            </a:r>
            <a:r>
              <a:rPr lang="en-US" dirty="0" smtClean="0">
                <a:solidFill>
                  <a:srgbClr val="333399"/>
                </a:solidFill>
                <a:latin typeface="Arial" charset="0"/>
              </a:rPr>
              <a:t>Agreement</a:t>
            </a:r>
          </a:p>
          <a:p>
            <a:pPr marL="0" indent="0" eaLnBrk="1" hangingPunct="1">
              <a:buNone/>
            </a:pPr>
            <a:endParaRPr lang="en-US" sz="1000" dirty="0" smtClean="0">
              <a:latin typeface="Arial" charset="0"/>
            </a:endParaRPr>
          </a:p>
          <a:p>
            <a:r>
              <a:rPr lang="en-US" sz="2300" dirty="0"/>
              <a:t>Links </a:t>
            </a:r>
            <a:r>
              <a:rPr lang="en-US" sz="2300" dirty="0" smtClean="0"/>
              <a:t>DFPC </a:t>
            </a:r>
            <a:r>
              <a:rPr lang="en-US" sz="2300" dirty="0"/>
              <a:t>to federal agencies</a:t>
            </a:r>
          </a:p>
          <a:p>
            <a:r>
              <a:rPr lang="en-US" sz="2300" dirty="0"/>
              <a:t>Establishes </a:t>
            </a:r>
            <a:r>
              <a:rPr lang="en-US" sz="2300" dirty="0" smtClean="0"/>
              <a:t>Rocky Mountain Coordinating Group (RMCG) </a:t>
            </a:r>
            <a:endParaRPr lang="en-US" sz="2300" dirty="0"/>
          </a:p>
          <a:p>
            <a:pPr lvl="1"/>
            <a:r>
              <a:rPr lang="en-US" sz="2300" dirty="0"/>
              <a:t>provides general oversight for interagency wildland fire activities</a:t>
            </a:r>
          </a:p>
          <a:p>
            <a:r>
              <a:rPr lang="en-US" sz="2300" dirty="0" smtClean="0"/>
              <a:t>DFPC </a:t>
            </a:r>
            <a:r>
              <a:rPr lang="en-US" sz="2300" dirty="0"/>
              <a:t>to act as the coordinator for county and local fire departments</a:t>
            </a:r>
          </a:p>
          <a:p>
            <a:r>
              <a:rPr lang="en-US" sz="2300" dirty="0"/>
              <a:t>Requires </a:t>
            </a:r>
            <a:r>
              <a:rPr lang="en-US" sz="2300" b="1" u="sng" dirty="0"/>
              <a:t>annual operating plans</a:t>
            </a:r>
            <a:r>
              <a:rPr lang="en-US" sz="2300" dirty="0"/>
              <a:t>.</a:t>
            </a:r>
          </a:p>
          <a:p>
            <a:pPr marL="0" indent="0" eaLnBrk="1" hangingPunct="1">
              <a:buNone/>
            </a:pPr>
            <a:endParaRPr lang="en-US" dirty="0" smtClean="0"/>
          </a:p>
        </p:txBody>
      </p:sp>
      <p:sp>
        <p:nvSpPr>
          <p:cNvPr id="19460"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9462"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9463"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19464" name="Rectangle 14"/>
          <p:cNvSpPr>
            <a:spLocks noChangeArrowheads="1"/>
          </p:cNvSpPr>
          <p:nvPr/>
        </p:nvSpPr>
        <p:spPr bwMode="auto">
          <a:xfrm>
            <a:off x="1371600" y="609600"/>
            <a:ext cx="754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dirty="0" smtClean="0">
                <a:solidFill>
                  <a:schemeClr val="accent2"/>
                </a:solidFill>
                <a:latin typeface="Arial Rounded MT Bold" pitchFamily="34" charset="0"/>
              </a:rPr>
              <a:t>Agreements</a:t>
            </a:r>
            <a:endParaRPr lang="en-US" sz="3200" b="1" dirty="0">
              <a:solidFill>
                <a:schemeClr val="accent2"/>
              </a:solidFill>
              <a:latin typeface="Arial Black" pitchFamily="34" charset="0"/>
            </a:endParaRPr>
          </a:p>
        </p:txBody>
      </p:sp>
      <p:pic>
        <p:nvPicPr>
          <p:cNvPr id="194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extLst>
      <p:ext uri="{BB962C8B-B14F-4D97-AF65-F5344CB8AC3E}">
        <p14:creationId xmlns:p14="http://schemas.microsoft.com/office/powerpoint/2010/main" val="3281044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dirty="0" smtClean="0"/>
          </a:p>
        </p:txBody>
      </p:sp>
      <p:sp>
        <p:nvSpPr>
          <p:cNvPr id="19459" name="Rectangle 3"/>
          <p:cNvSpPr>
            <a:spLocks noGrp="1" noChangeArrowheads="1"/>
          </p:cNvSpPr>
          <p:nvPr>
            <p:ph type="body" idx="1"/>
          </p:nvPr>
        </p:nvSpPr>
        <p:spPr/>
        <p:txBody>
          <a:bodyPr/>
          <a:lstStyle/>
          <a:p>
            <a:pPr marL="0" indent="0" eaLnBrk="1" hangingPunct="1">
              <a:buNone/>
            </a:pPr>
            <a:endParaRPr lang="en-US" sz="1000" dirty="0" smtClean="0"/>
          </a:p>
          <a:p>
            <a:pPr marL="0" indent="0" eaLnBrk="1" hangingPunct="1">
              <a:buNone/>
            </a:pPr>
            <a:r>
              <a:rPr lang="en-US" sz="2800" dirty="0" smtClean="0">
                <a:solidFill>
                  <a:srgbClr val="333399"/>
                </a:solidFill>
              </a:rPr>
              <a:t>Agreement </a:t>
            </a:r>
            <a:r>
              <a:rPr lang="en-US" sz="2800" dirty="0">
                <a:solidFill>
                  <a:srgbClr val="333399"/>
                </a:solidFill>
              </a:rPr>
              <a:t>for Cooperative Wildfire </a:t>
            </a:r>
            <a:r>
              <a:rPr lang="en-US" sz="2800" dirty="0" smtClean="0">
                <a:solidFill>
                  <a:srgbClr val="333399"/>
                </a:solidFill>
              </a:rPr>
              <a:t>Protection (CSFS #108) in  </a:t>
            </a:r>
            <a:r>
              <a:rPr lang="en-US" sz="2800" u="sng" dirty="0">
                <a:solidFill>
                  <a:srgbClr val="333399"/>
                </a:solidFill>
              </a:rPr>
              <a:t>YOUR</a:t>
            </a:r>
            <a:r>
              <a:rPr lang="en-US" sz="2800" dirty="0">
                <a:solidFill>
                  <a:srgbClr val="333399"/>
                </a:solidFill>
              </a:rPr>
              <a:t> </a:t>
            </a:r>
            <a:r>
              <a:rPr lang="en-US" sz="2800" dirty="0" smtClean="0">
                <a:solidFill>
                  <a:srgbClr val="333399"/>
                </a:solidFill>
              </a:rPr>
              <a:t>County:</a:t>
            </a:r>
          </a:p>
          <a:p>
            <a:pPr marL="0" indent="0" eaLnBrk="1" hangingPunct="1">
              <a:buNone/>
            </a:pPr>
            <a:endParaRPr lang="en-US" sz="1200" dirty="0" smtClean="0">
              <a:latin typeface="Arial" charset="0"/>
            </a:endParaRPr>
          </a:p>
          <a:p>
            <a:r>
              <a:rPr lang="en-US" sz="2400" dirty="0"/>
              <a:t>Links the State and the county</a:t>
            </a:r>
          </a:p>
          <a:p>
            <a:r>
              <a:rPr lang="en-US" sz="2400" dirty="0"/>
              <a:t>Establishes </a:t>
            </a:r>
            <a:r>
              <a:rPr lang="en-US" sz="2400" dirty="0" smtClean="0"/>
              <a:t>DFPC as </a:t>
            </a:r>
            <a:r>
              <a:rPr lang="en-US" sz="2400" dirty="0"/>
              <a:t>the link between county and federal agencies.</a:t>
            </a:r>
          </a:p>
          <a:p>
            <a:r>
              <a:rPr lang="en-US" sz="2400" dirty="0"/>
              <a:t>References an </a:t>
            </a:r>
            <a:r>
              <a:rPr lang="en-US" sz="2400" b="1" u="sng" dirty="0"/>
              <a:t>annual operating plan</a:t>
            </a:r>
            <a:r>
              <a:rPr lang="en-US" sz="2400" dirty="0"/>
              <a:t>.</a:t>
            </a:r>
          </a:p>
          <a:p>
            <a:r>
              <a:rPr lang="en-US" sz="2400" dirty="0"/>
              <a:t>Addresses organizing, equipping, training, prevention, detection, suppression, fire reporting, etc.</a:t>
            </a:r>
          </a:p>
          <a:p>
            <a:pPr marL="0" indent="0" eaLnBrk="1" hangingPunct="1">
              <a:buNone/>
            </a:pPr>
            <a:endParaRPr lang="en-US" dirty="0" smtClean="0"/>
          </a:p>
        </p:txBody>
      </p:sp>
      <p:sp>
        <p:nvSpPr>
          <p:cNvPr id="19460"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9462"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9463"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19464" name="Rectangle 14"/>
          <p:cNvSpPr>
            <a:spLocks noChangeArrowheads="1"/>
          </p:cNvSpPr>
          <p:nvPr/>
        </p:nvSpPr>
        <p:spPr bwMode="auto">
          <a:xfrm>
            <a:off x="1371600" y="609600"/>
            <a:ext cx="754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dirty="0" smtClean="0">
                <a:solidFill>
                  <a:schemeClr val="accent2"/>
                </a:solidFill>
                <a:latin typeface="Arial Rounded MT Bold" pitchFamily="34" charset="0"/>
              </a:rPr>
              <a:t>Agreements</a:t>
            </a:r>
            <a:endParaRPr lang="en-US" sz="3200" b="1" dirty="0">
              <a:solidFill>
                <a:schemeClr val="accent2"/>
              </a:solidFill>
              <a:latin typeface="Arial Black" pitchFamily="34" charset="0"/>
            </a:endParaRPr>
          </a:p>
        </p:txBody>
      </p:sp>
      <p:pic>
        <p:nvPicPr>
          <p:cNvPr id="194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extLst>
      <p:ext uri="{BB962C8B-B14F-4D97-AF65-F5344CB8AC3E}">
        <p14:creationId xmlns:p14="http://schemas.microsoft.com/office/powerpoint/2010/main" val="2292522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dirty="0" smtClean="0"/>
          </a:p>
        </p:txBody>
      </p:sp>
      <p:sp>
        <p:nvSpPr>
          <p:cNvPr id="19459" name="Rectangle 3"/>
          <p:cNvSpPr>
            <a:spLocks noGrp="1" noChangeArrowheads="1"/>
          </p:cNvSpPr>
          <p:nvPr>
            <p:ph type="body" idx="1"/>
          </p:nvPr>
        </p:nvSpPr>
        <p:spPr/>
        <p:txBody>
          <a:bodyPr/>
          <a:lstStyle/>
          <a:p>
            <a:pPr marL="0" indent="0">
              <a:lnSpc>
                <a:spcPct val="90000"/>
              </a:lnSpc>
              <a:buNone/>
            </a:pPr>
            <a:endParaRPr lang="en-US" sz="1000" i="1" dirty="0" smtClean="0"/>
          </a:p>
          <a:p>
            <a:pPr marL="0" indent="0">
              <a:lnSpc>
                <a:spcPct val="90000"/>
              </a:lnSpc>
              <a:buNone/>
            </a:pPr>
            <a:r>
              <a:rPr lang="en-US" sz="2800" i="1" dirty="0" smtClean="0">
                <a:solidFill>
                  <a:srgbClr val="333399"/>
                </a:solidFill>
              </a:rPr>
              <a:t>“</a:t>
            </a:r>
            <a:r>
              <a:rPr lang="en-US" sz="2800" i="1" dirty="0">
                <a:solidFill>
                  <a:srgbClr val="333399"/>
                </a:solidFill>
              </a:rPr>
              <a:t>Intergovernmental Agreement for Participation in the Colorado Emergency Fire Fund</a:t>
            </a:r>
            <a:r>
              <a:rPr lang="en-US" sz="2800" i="1" dirty="0" smtClean="0">
                <a:solidFill>
                  <a:srgbClr val="333399"/>
                </a:solidFill>
              </a:rPr>
              <a:t>” (CSFS #109):</a:t>
            </a:r>
            <a:endParaRPr lang="en-US" sz="2800" i="1" dirty="0">
              <a:solidFill>
                <a:srgbClr val="333399"/>
              </a:solidFill>
            </a:endParaRPr>
          </a:p>
          <a:p>
            <a:pPr marL="0" indent="0" eaLnBrk="1" hangingPunct="1">
              <a:buNone/>
            </a:pPr>
            <a:endParaRPr lang="en-US" sz="1200" dirty="0" smtClean="0">
              <a:latin typeface="Arial" charset="0"/>
            </a:endParaRPr>
          </a:p>
          <a:p>
            <a:pPr>
              <a:lnSpc>
                <a:spcPct val="90000"/>
              </a:lnSpc>
            </a:pPr>
            <a:r>
              <a:rPr lang="en-US" sz="2400" b="1" u="sng" dirty="0"/>
              <a:t>Purpose</a:t>
            </a:r>
            <a:r>
              <a:rPr lang="en-US" sz="2400" dirty="0"/>
              <a:t>:  establishes “the County’s basis for participation in the Emergency Fire Fund to provide payments from the County to the Fund; and describes the conditions under which the Emergency Fire Fund will be managed.”</a:t>
            </a:r>
          </a:p>
          <a:p>
            <a:pPr marL="0" indent="0" eaLnBrk="1" hangingPunct="1">
              <a:buNone/>
            </a:pPr>
            <a:endParaRPr lang="en-US" dirty="0" smtClean="0"/>
          </a:p>
        </p:txBody>
      </p:sp>
      <p:sp>
        <p:nvSpPr>
          <p:cNvPr id="19460"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9462"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9463"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19464" name="Rectangle 14"/>
          <p:cNvSpPr>
            <a:spLocks noChangeArrowheads="1"/>
          </p:cNvSpPr>
          <p:nvPr/>
        </p:nvSpPr>
        <p:spPr bwMode="auto">
          <a:xfrm>
            <a:off x="1371600" y="609600"/>
            <a:ext cx="754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dirty="0" smtClean="0">
                <a:solidFill>
                  <a:schemeClr val="accent2"/>
                </a:solidFill>
                <a:latin typeface="Arial Rounded MT Bold" pitchFamily="34" charset="0"/>
              </a:rPr>
              <a:t>Agreements</a:t>
            </a:r>
            <a:endParaRPr lang="en-US" sz="3200" b="1" dirty="0">
              <a:solidFill>
                <a:schemeClr val="accent2"/>
              </a:solidFill>
              <a:latin typeface="Arial Black" pitchFamily="34" charset="0"/>
            </a:endParaRPr>
          </a:p>
        </p:txBody>
      </p:sp>
      <p:pic>
        <p:nvPicPr>
          <p:cNvPr id="194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extLst>
      <p:ext uri="{BB962C8B-B14F-4D97-AF65-F5344CB8AC3E}">
        <p14:creationId xmlns:p14="http://schemas.microsoft.com/office/powerpoint/2010/main" val="3766561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dirty="0" smtClean="0"/>
          </a:p>
        </p:txBody>
      </p:sp>
      <p:sp>
        <p:nvSpPr>
          <p:cNvPr id="19459" name="Rectangle 3"/>
          <p:cNvSpPr>
            <a:spLocks noGrp="1" noChangeArrowheads="1"/>
          </p:cNvSpPr>
          <p:nvPr>
            <p:ph type="body" idx="1"/>
          </p:nvPr>
        </p:nvSpPr>
        <p:spPr/>
        <p:txBody>
          <a:bodyPr/>
          <a:lstStyle/>
          <a:p>
            <a:pPr marL="0" indent="0">
              <a:lnSpc>
                <a:spcPct val="90000"/>
              </a:lnSpc>
              <a:buNone/>
            </a:pPr>
            <a:endParaRPr lang="en-US" sz="1000" i="1" dirty="0"/>
          </a:p>
          <a:p>
            <a:pPr marL="0" indent="0">
              <a:lnSpc>
                <a:spcPct val="90000"/>
              </a:lnSpc>
              <a:buNone/>
            </a:pPr>
            <a:r>
              <a:rPr lang="en-US" sz="2800" i="1" dirty="0" smtClean="0">
                <a:solidFill>
                  <a:srgbClr val="333399"/>
                </a:solidFill>
              </a:rPr>
              <a:t>Annual Operating Plans:</a:t>
            </a:r>
            <a:endParaRPr lang="en-US" sz="2800" i="1" dirty="0">
              <a:solidFill>
                <a:srgbClr val="333399"/>
              </a:solidFill>
            </a:endParaRPr>
          </a:p>
          <a:p>
            <a:pPr marL="0" indent="0" eaLnBrk="1" hangingPunct="1">
              <a:buNone/>
            </a:pPr>
            <a:endParaRPr lang="en-US" sz="1200" dirty="0" smtClean="0">
              <a:latin typeface="Arial" charset="0"/>
            </a:endParaRPr>
          </a:p>
          <a:p>
            <a:r>
              <a:rPr lang="en-US" sz="2400" dirty="0"/>
              <a:t>Provide standard operating procedures and agency responsibilities for wildfire suppression.</a:t>
            </a:r>
          </a:p>
          <a:p>
            <a:r>
              <a:rPr lang="en-US" sz="2400" dirty="0"/>
              <a:t>Updated by May 1</a:t>
            </a:r>
            <a:r>
              <a:rPr lang="en-US" sz="2400" baseline="30000" dirty="0"/>
              <a:t>st</a:t>
            </a:r>
            <a:r>
              <a:rPr lang="en-US" sz="2400" dirty="0"/>
              <a:t> of each year.</a:t>
            </a:r>
          </a:p>
          <a:p>
            <a:r>
              <a:rPr lang="en-US" sz="2400" dirty="0" smtClean="0"/>
              <a:t>Are </a:t>
            </a:r>
            <a:r>
              <a:rPr lang="en-US" sz="2400" i="1" dirty="0"/>
              <a:t>not</a:t>
            </a:r>
            <a:r>
              <a:rPr lang="en-US" sz="2400" dirty="0"/>
              <a:t> a cost share agreement</a:t>
            </a:r>
            <a:r>
              <a:rPr lang="en-US" sz="2400" dirty="0" smtClean="0"/>
              <a:t>.</a:t>
            </a:r>
          </a:p>
          <a:p>
            <a:r>
              <a:rPr lang="en-US" sz="2400" dirty="0" smtClean="0"/>
              <a:t>Plan between the county, state (DFPC), and the federal land management agencies.</a:t>
            </a:r>
            <a:endParaRPr lang="en-US" sz="2400" dirty="0"/>
          </a:p>
          <a:p>
            <a:pPr marL="0" indent="0" eaLnBrk="1" hangingPunct="1">
              <a:buNone/>
            </a:pPr>
            <a:endParaRPr lang="en-US" dirty="0" smtClean="0"/>
          </a:p>
        </p:txBody>
      </p:sp>
      <p:sp>
        <p:nvSpPr>
          <p:cNvPr id="19460"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9462"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9463"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19464" name="Rectangle 14"/>
          <p:cNvSpPr>
            <a:spLocks noChangeArrowheads="1"/>
          </p:cNvSpPr>
          <p:nvPr/>
        </p:nvSpPr>
        <p:spPr bwMode="auto">
          <a:xfrm>
            <a:off x="1371600" y="609600"/>
            <a:ext cx="754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dirty="0" smtClean="0">
                <a:solidFill>
                  <a:schemeClr val="accent2"/>
                </a:solidFill>
                <a:latin typeface="Arial Rounded MT Bold" pitchFamily="34" charset="0"/>
              </a:rPr>
              <a:t>Agreements</a:t>
            </a:r>
            <a:endParaRPr lang="en-US" sz="3200" b="1" dirty="0">
              <a:solidFill>
                <a:schemeClr val="accent2"/>
              </a:solidFill>
              <a:latin typeface="Arial Black" pitchFamily="34" charset="0"/>
            </a:endParaRPr>
          </a:p>
        </p:txBody>
      </p:sp>
      <p:pic>
        <p:nvPicPr>
          <p:cNvPr id="194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extLst>
      <p:ext uri="{BB962C8B-B14F-4D97-AF65-F5344CB8AC3E}">
        <p14:creationId xmlns:p14="http://schemas.microsoft.com/office/powerpoint/2010/main" val="2636531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dirty="0" smtClean="0"/>
          </a:p>
        </p:txBody>
      </p:sp>
      <p:sp>
        <p:nvSpPr>
          <p:cNvPr id="19459" name="Rectangle 3"/>
          <p:cNvSpPr>
            <a:spLocks noGrp="1" noChangeArrowheads="1"/>
          </p:cNvSpPr>
          <p:nvPr>
            <p:ph type="body" idx="1"/>
          </p:nvPr>
        </p:nvSpPr>
        <p:spPr/>
        <p:txBody>
          <a:bodyPr/>
          <a:lstStyle/>
          <a:p>
            <a:pPr marL="0" indent="0">
              <a:lnSpc>
                <a:spcPct val="90000"/>
              </a:lnSpc>
              <a:buNone/>
            </a:pPr>
            <a:endParaRPr lang="en-US" sz="1000" i="1" dirty="0"/>
          </a:p>
          <a:p>
            <a:pPr marL="0" indent="0">
              <a:lnSpc>
                <a:spcPct val="90000"/>
              </a:lnSpc>
              <a:buNone/>
            </a:pPr>
            <a:r>
              <a:rPr lang="en-US" sz="2800" i="1" dirty="0" smtClean="0">
                <a:solidFill>
                  <a:srgbClr val="333399"/>
                </a:solidFill>
              </a:rPr>
              <a:t>Annual Operating Plans:</a:t>
            </a:r>
          </a:p>
          <a:p>
            <a:pPr marL="0" indent="0">
              <a:lnSpc>
                <a:spcPct val="90000"/>
              </a:lnSpc>
              <a:buNone/>
            </a:pPr>
            <a:endParaRPr lang="en-US" sz="1000" i="1" dirty="0">
              <a:solidFill>
                <a:srgbClr val="333399"/>
              </a:solidFill>
            </a:endParaRPr>
          </a:p>
          <a:p>
            <a:pPr>
              <a:lnSpc>
                <a:spcPct val="90000"/>
              </a:lnSpc>
            </a:pPr>
            <a:r>
              <a:rPr lang="en-US" sz="2400" dirty="0"/>
              <a:t>Includes all federal partners, county, CSFS</a:t>
            </a:r>
          </a:p>
          <a:p>
            <a:pPr>
              <a:lnSpc>
                <a:spcPct val="90000"/>
              </a:lnSpc>
            </a:pPr>
            <a:r>
              <a:rPr lang="en-US" sz="2400" dirty="0"/>
              <a:t>Agency roles and responsibilities</a:t>
            </a:r>
          </a:p>
          <a:p>
            <a:pPr>
              <a:lnSpc>
                <a:spcPct val="90000"/>
              </a:lnSpc>
            </a:pPr>
            <a:r>
              <a:rPr lang="en-US" sz="2400" dirty="0"/>
              <a:t>Well defined mutual aid period</a:t>
            </a:r>
          </a:p>
          <a:p>
            <a:pPr>
              <a:lnSpc>
                <a:spcPct val="90000"/>
              </a:lnSpc>
            </a:pPr>
            <a:r>
              <a:rPr lang="en-US" sz="2400" dirty="0"/>
              <a:t>Emergency Fire Fund (EFF)</a:t>
            </a:r>
          </a:p>
          <a:p>
            <a:pPr>
              <a:lnSpc>
                <a:spcPct val="90000"/>
              </a:lnSpc>
            </a:pPr>
            <a:r>
              <a:rPr lang="en-US" sz="2400" dirty="0"/>
              <a:t>Resource ordering protocol</a:t>
            </a:r>
          </a:p>
          <a:p>
            <a:pPr>
              <a:lnSpc>
                <a:spcPct val="90000"/>
              </a:lnSpc>
            </a:pPr>
            <a:r>
              <a:rPr lang="en-US" sz="2400" dirty="0"/>
              <a:t>Cost reimbursement/billing procedures and guidelines</a:t>
            </a:r>
          </a:p>
          <a:p>
            <a:pPr>
              <a:lnSpc>
                <a:spcPct val="90000"/>
              </a:lnSpc>
            </a:pPr>
            <a:r>
              <a:rPr lang="en-US" sz="2400" dirty="0"/>
              <a:t>Updated annually</a:t>
            </a:r>
          </a:p>
          <a:p>
            <a:pPr>
              <a:lnSpc>
                <a:spcPct val="90000"/>
              </a:lnSpc>
            </a:pPr>
            <a:r>
              <a:rPr lang="en-US" sz="2400" dirty="0"/>
              <a:t>Much, much more!</a:t>
            </a:r>
          </a:p>
          <a:p>
            <a:pPr marL="0" indent="0" eaLnBrk="1" hangingPunct="1">
              <a:buNone/>
            </a:pPr>
            <a:endParaRPr lang="en-US" sz="1200" dirty="0" smtClean="0">
              <a:latin typeface="Arial" charset="0"/>
            </a:endParaRPr>
          </a:p>
          <a:p>
            <a:pPr marL="0" indent="0" eaLnBrk="1" hangingPunct="1">
              <a:buNone/>
            </a:pPr>
            <a:endParaRPr lang="en-US" dirty="0" smtClean="0"/>
          </a:p>
        </p:txBody>
      </p:sp>
      <p:sp>
        <p:nvSpPr>
          <p:cNvPr id="19460"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9462"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9463"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19464" name="Rectangle 14"/>
          <p:cNvSpPr>
            <a:spLocks noChangeArrowheads="1"/>
          </p:cNvSpPr>
          <p:nvPr/>
        </p:nvSpPr>
        <p:spPr bwMode="auto">
          <a:xfrm>
            <a:off x="1371600" y="609600"/>
            <a:ext cx="754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dirty="0" smtClean="0">
                <a:solidFill>
                  <a:schemeClr val="accent2"/>
                </a:solidFill>
                <a:latin typeface="Arial Rounded MT Bold" pitchFamily="34" charset="0"/>
              </a:rPr>
              <a:t>Agreements</a:t>
            </a:r>
            <a:endParaRPr lang="en-US" sz="3200" b="1" dirty="0">
              <a:solidFill>
                <a:schemeClr val="accent2"/>
              </a:solidFill>
              <a:latin typeface="Arial Black" pitchFamily="34" charset="0"/>
            </a:endParaRPr>
          </a:p>
        </p:txBody>
      </p:sp>
      <p:pic>
        <p:nvPicPr>
          <p:cNvPr id="194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extLst>
      <p:ext uri="{BB962C8B-B14F-4D97-AF65-F5344CB8AC3E}">
        <p14:creationId xmlns:p14="http://schemas.microsoft.com/office/powerpoint/2010/main" val="3808427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dirty="0" smtClean="0"/>
          </a:p>
        </p:txBody>
      </p:sp>
      <p:sp>
        <p:nvSpPr>
          <p:cNvPr id="19459" name="Rectangle 3"/>
          <p:cNvSpPr>
            <a:spLocks noGrp="1" noChangeArrowheads="1"/>
          </p:cNvSpPr>
          <p:nvPr>
            <p:ph type="body" idx="1"/>
          </p:nvPr>
        </p:nvSpPr>
        <p:spPr/>
        <p:txBody>
          <a:bodyPr/>
          <a:lstStyle/>
          <a:p>
            <a:pPr eaLnBrk="1" hangingPunct="1"/>
            <a:endParaRPr lang="en-US" dirty="0" smtClean="0"/>
          </a:p>
        </p:txBody>
      </p:sp>
      <p:sp>
        <p:nvSpPr>
          <p:cNvPr id="19460"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9461"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19462"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9463"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19464" name="Rectangle 14"/>
          <p:cNvSpPr>
            <a:spLocks noChangeArrowheads="1"/>
          </p:cNvSpPr>
          <p:nvPr/>
        </p:nvSpPr>
        <p:spPr bwMode="auto">
          <a:xfrm>
            <a:off x="1371600" y="609600"/>
            <a:ext cx="754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dirty="0">
                <a:solidFill>
                  <a:schemeClr val="accent2"/>
                </a:solidFill>
                <a:latin typeface="Arial Rounded MT Bold" pitchFamily="34" charset="0"/>
              </a:rPr>
              <a:t>Division of Fire Prevention &amp; Control</a:t>
            </a:r>
            <a:endParaRPr lang="en-US" sz="3200" b="1" dirty="0">
              <a:solidFill>
                <a:schemeClr val="accent2"/>
              </a:solidFill>
              <a:latin typeface="Arial Black" pitchFamily="34" charset="0"/>
            </a:endParaRPr>
          </a:p>
        </p:txBody>
      </p:sp>
      <p:sp>
        <p:nvSpPr>
          <p:cNvPr id="14" name="Rectangle 3"/>
          <p:cNvSpPr txBox="1">
            <a:spLocks noChangeArrowheads="1"/>
          </p:cNvSpPr>
          <p:nvPr/>
        </p:nvSpPr>
        <p:spPr bwMode="auto">
          <a:xfrm>
            <a:off x="381000" y="1828800"/>
            <a:ext cx="8482013" cy="4038600"/>
          </a:xfrm>
          <a:prstGeom prst="rect">
            <a:avLst/>
          </a:prstGeom>
          <a:noFill/>
          <a:ln w="9525">
            <a:noFill/>
            <a:miter lim="800000"/>
            <a:headEnd/>
            <a:tailEnd/>
          </a:ln>
        </p:spPr>
        <p:txBody>
          <a:bodyPr/>
          <a:lstStyle/>
          <a:p>
            <a:pPr marL="233363" indent="-233363" algn="ctr" eaLnBrk="0" hangingPunct="0">
              <a:lnSpc>
                <a:spcPct val="80000"/>
              </a:lnSpc>
              <a:spcBef>
                <a:spcPct val="60000"/>
              </a:spcBef>
              <a:buClr>
                <a:srgbClr val="B0B1B3"/>
              </a:buClr>
              <a:buFont typeface="Wingdings" pitchFamily="2" charset="2"/>
              <a:buNone/>
              <a:defRPr/>
            </a:pPr>
            <a:r>
              <a:rPr lang="en-US" sz="3000" b="1" u="sng" kern="0" dirty="0">
                <a:solidFill>
                  <a:srgbClr val="333399"/>
                </a:solidFill>
                <a:latin typeface="Arial Rounded MT Bold" pitchFamily="34" charset="0"/>
              </a:rPr>
              <a:t>Mission</a:t>
            </a:r>
          </a:p>
          <a:p>
            <a:pPr marL="233363" indent="-233363" algn="ctr" eaLnBrk="0" hangingPunct="0">
              <a:lnSpc>
                <a:spcPct val="80000"/>
              </a:lnSpc>
              <a:spcBef>
                <a:spcPct val="60000"/>
              </a:spcBef>
              <a:buClr>
                <a:srgbClr val="B0B1B3"/>
              </a:buClr>
              <a:buFont typeface="Wingdings" pitchFamily="2" charset="2"/>
              <a:buNone/>
              <a:defRPr/>
            </a:pPr>
            <a:endParaRPr lang="en-US" sz="1200" b="1" u="sng" kern="0" dirty="0">
              <a:solidFill>
                <a:srgbClr val="333399"/>
              </a:solidFill>
              <a:latin typeface="Arial Rounded MT Bold" pitchFamily="34" charset="0"/>
            </a:endParaRPr>
          </a:p>
          <a:p>
            <a:pPr algn="ctr">
              <a:defRPr/>
            </a:pPr>
            <a:r>
              <a:rPr lang="en-US" sz="2400" kern="0" dirty="0">
                <a:solidFill>
                  <a:srgbClr val="333399"/>
                </a:solidFill>
                <a:latin typeface="Arial Rounded MT Bold" pitchFamily="34" charset="0"/>
              </a:rPr>
              <a:t>	</a:t>
            </a:r>
            <a:r>
              <a:rPr lang="en-US" sz="2400" dirty="0">
                <a:latin typeface="Arial Rounded MT Bold" pitchFamily="34" charset="0"/>
              </a:rPr>
              <a:t>The mission of the Colorado Division of Fire Prevention and Control is to safeguard those that live, work, learn and play in Colorado, by reducing threats to lives, property and the environment.  The Division safeguards the public through: fire prevention and code enforcement; wildfire preparedness, response, suppression, coordination, and management; training and certification; public information and education; and technical assistance to local governments. </a:t>
            </a:r>
          </a:p>
        </p:txBody>
      </p:sp>
      <p:pic>
        <p:nvPicPr>
          <p:cNvPr id="194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extLst>
      <p:ext uri="{BB962C8B-B14F-4D97-AF65-F5344CB8AC3E}">
        <p14:creationId xmlns:p14="http://schemas.microsoft.com/office/powerpoint/2010/main" val="2329157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dirty="0" smtClean="0"/>
          </a:p>
        </p:txBody>
      </p:sp>
      <p:sp>
        <p:nvSpPr>
          <p:cNvPr id="20483" name="Rectangle 3"/>
          <p:cNvSpPr>
            <a:spLocks noGrp="1" noChangeArrowheads="1"/>
          </p:cNvSpPr>
          <p:nvPr>
            <p:ph type="body" idx="1"/>
          </p:nvPr>
        </p:nvSpPr>
        <p:spPr/>
        <p:txBody>
          <a:bodyPr/>
          <a:lstStyle/>
          <a:p>
            <a:pPr eaLnBrk="1" hangingPunct="1"/>
            <a:endParaRPr lang="en-US" dirty="0" smtClean="0"/>
          </a:p>
        </p:txBody>
      </p:sp>
      <p:sp>
        <p:nvSpPr>
          <p:cNvPr id="20484"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485"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20486"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487"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20488" name="Rectangle 14"/>
          <p:cNvSpPr>
            <a:spLocks noChangeArrowheads="1"/>
          </p:cNvSpPr>
          <p:nvPr/>
        </p:nvSpPr>
        <p:spPr bwMode="auto">
          <a:xfrm>
            <a:off x="1676400" y="381000"/>
            <a:ext cx="7239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a:solidFill>
                  <a:schemeClr val="accent2"/>
                </a:solidFill>
                <a:latin typeface="Arial Rounded MT Bold" pitchFamily="34" charset="0"/>
              </a:rPr>
              <a:t>Improving the State’s Response to Wildfires</a:t>
            </a:r>
            <a:endParaRPr lang="en-US" sz="3600" b="1" dirty="0">
              <a:solidFill>
                <a:schemeClr val="accent2"/>
              </a:solidFill>
              <a:latin typeface="Arial Black" pitchFamily="34" charset="0"/>
            </a:endParaRPr>
          </a:p>
        </p:txBody>
      </p:sp>
      <p:pic>
        <p:nvPicPr>
          <p:cNvPr id="20489"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2"/>
          <p:cNvSpPr txBox="1">
            <a:spLocks noChangeArrowheads="1"/>
          </p:cNvSpPr>
          <p:nvPr/>
        </p:nvSpPr>
        <p:spPr bwMode="auto">
          <a:xfrm>
            <a:off x="228600" y="2590800"/>
            <a:ext cx="8839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pPr algn="l" eaLnBrk="1" hangingPunct="1">
              <a:spcBef>
                <a:spcPct val="50000"/>
              </a:spcBef>
              <a:buFontTx/>
              <a:buChar char="•"/>
            </a:pPr>
            <a:r>
              <a:rPr lang="en-US" sz="2200" dirty="0">
                <a:solidFill>
                  <a:srgbClr val="333399"/>
                </a:solidFill>
                <a:latin typeface="Arial Rounded MT Bold" pitchFamily="34" charset="0"/>
              </a:rPr>
              <a:t>Establish the State Emergency Operations Line as the new “point of contact for counties to report wildland fires and/or request assistance (303-279-8855).</a:t>
            </a:r>
          </a:p>
          <a:p>
            <a:pPr algn="l" eaLnBrk="1" hangingPunct="1">
              <a:spcBef>
                <a:spcPct val="50000"/>
              </a:spcBef>
              <a:buFontTx/>
              <a:buChar char="•"/>
            </a:pPr>
            <a:r>
              <a:rPr lang="en-US" sz="2200" dirty="0">
                <a:solidFill>
                  <a:srgbClr val="333399"/>
                </a:solidFill>
                <a:latin typeface="Arial Rounded MT Bold" pitchFamily="34" charset="0"/>
              </a:rPr>
              <a:t>Upon request, communications personnel will notify the appropriate Regional FMO or the Area FMO if the Regional FMO is not available.</a:t>
            </a:r>
          </a:p>
          <a:p>
            <a:pPr algn="l" eaLnBrk="1" hangingPunct="1">
              <a:spcBef>
                <a:spcPct val="50000"/>
              </a:spcBef>
              <a:buFontTx/>
              <a:buChar char="•"/>
            </a:pPr>
            <a:r>
              <a:rPr lang="en-US" sz="2200" dirty="0">
                <a:solidFill>
                  <a:srgbClr val="333399"/>
                </a:solidFill>
                <a:latin typeface="Arial Rounded MT Bold" pitchFamily="34" charset="0"/>
              </a:rPr>
              <a:t>The closest available resource capable of providing technical assistance and support to local agencies and facilitate the EFF assessment and application process will be dispatched.</a:t>
            </a:r>
          </a:p>
        </p:txBody>
      </p:sp>
      <p:sp>
        <p:nvSpPr>
          <p:cNvPr id="20491" name="Rectangle 13"/>
          <p:cNvSpPr>
            <a:spLocks noChangeArrowheads="1"/>
          </p:cNvSpPr>
          <p:nvPr/>
        </p:nvSpPr>
        <p:spPr bwMode="auto">
          <a:xfrm>
            <a:off x="304800" y="1797050"/>
            <a:ext cx="8610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l"/>
            <a:r>
              <a:rPr lang="en-US" sz="2400" b="1" dirty="0">
                <a:solidFill>
                  <a:schemeClr val="accent2"/>
                </a:solidFill>
                <a:latin typeface="Arial Rounded MT Bold" pitchFamily="34" charset="0"/>
              </a:rPr>
              <a:t>Immediate Actions Taken to Improve the State’s Response to Wildfires:</a:t>
            </a:r>
            <a:endParaRPr lang="en-US" sz="2400" b="1" dirty="0">
              <a:solidFill>
                <a:schemeClr val="accent2"/>
              </a:solidFill>
            </a:endParaRPr>
          </a:p>
        </p:txBody>
      </p:sp>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dirty="0" smtClean="0"/>
          </a:p>
        </p:txBody>
      </p:sp>
      <p:sp>
        <p:nvSpPr>
          <p:cNvPr id="21507" name="Rectangle 3"/>
          <p:cNvSpPr>
            <a:spLocks noGrp="1" noChangeArrowheads="1"/>
          </p:cNvSpPr>
          <p:nvPr>
            <p:ph type="body" idx="1"/>
          </p:nvPr>
        </p:nvSpPr>
        <p:spPr/>
        <p:txBody>
          <a:bodyPr/>
          <a:lstStyle/>
          <a:p>
            <a:pPr eaLnBrk="1" hangingPunct="1"/>
            <a:endParaRPr lang="en-US" dirty="0" smtClean="0"/>
          </a:p>
        </p:txBody>
      </p:sp>
      <p:sp>
        <p:nvSpPr>
          <p:cNvPr id="21508"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09" name="Rectangle 5"/>
          <p:cNvSpPr>
            <a:spLocks noChangeArrowheads="1"/>
          </p:cNvSpPr>
          <p:nvPr/>
        </p:nvSpPr>
        <p:spPr bwMode="auto">
          <a:xfrm>
            <a:off x="0" y="1614488"/>
            <a:ext cx="9161463"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21510"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11"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21512" name="Rectangle 14"/>
          <p:cNvSpPr>
            <a:spLocks noChangeArrowheads="1"/>
          </p:cNvSpPr>
          <p:nvPr/>
        </p:nvSpPr>
        <p:spPr bwMode="auto">
          <a:xfrm>
            <a:off x="1676400" y="381000"/>
            <a:ext cx="7239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a:solidFill>
                  <a:schemeClr val="accent2"/>
                </a:solidFill>
                <a:latin typeface="Arial Rounded MT Bold" pitchFamily="34" charset="0"/>
              </a:rPr>
              <a:t>Improving the State’s Response to Wildfires</a:t>
            </a:r>
            <a:endParaRPr lang="en-US" sz="3600" b="1" dirty="0">
              <a:solidFill>
                <a:schemeClr val="accent2"/>
              </a:solidFill>
              <a:latin typeface="Arial Black" pitchFamily="34" charset="0"/>
            </a:endParaRPr>
          </a:p>
        </p:txBody>
      </p:sp>
      <p:pic>
        <p:nvPicPr>
          <p:cNvPr id="21513"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 Box 2"/>
          <p:cNvSpPr txBox="1">
            <a:spLocks noChangeArrowheads="1"/>
          </p:cNvSpPr>
          <p:nvPr/>
        </p:nvSpPr>
        <p:spPr bwMode="auto">
          <a:xfrm>
            <a:off x="228600" y="2057400"/>
            <a:ext cx="50673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pPr algn="l" eaLnBrk="1" hangingPunct="1">
              <a:spcBef>
                <a:spcPct val="50000"/>
              </a:spcBef>
              <a:buFont typeface="Arial" charset="0"/>
              <a:buChar char="•"/>
            </a:pPr>
            <a:r>
              <a:rPr lang="en-US" sz="2200" dirty="0">
                <a:solidFill>
                  <a:srgbClr val="333399"/>
                </a:solidFill>
                <a:latin typeface="Arial Rounded MT Bold" pitchFamily="34" charset="0"/>
              </a:rPr>
              <a:t>Governor approved Division’s request to double WERF to provide for 2 hours of </a:t>
            </a:r>
            <a:r>
              <a:rPr lang="en-US" sz="2200" dirty="0" smtClean="0">
                <a:solidFill>
                  <a:srgbClr val="333399"/>
                </a:solidFill>
                <a:latin typeface="Arial Rounded MT Bold" pitchFamily="34" charset="0"/>
              </a:rPr>
              <a:t>rotor </a:t>
            </a:r>
            <a:r>
              <a:rPr lang="en-US" sz="2200" dirty="0">
                <a:solidFill>
                  <a:srgbClr val="333399"/>
                </a:solidFill>
                <a:latin typeface="Arial Rounded MT Bold" pitchFamily="34" charset="0"/>
              </a:rPr>
              <a:t>time; first 2 </a:t>
            </a:r>
            <a:r>
              <a:rPr lang="en-US" sz="2200" dirty="0" smtClean="0">
                <a:solidFill>
                  <a:srgbClr val="333399"/>
                </a:solidFill>
                <a:latin typeface="Arial Rounded MT Bold" pitchFamily="34" charset="0"/>
              </a:rPr>
              <a:t>air tanker drops; </a:t>
            </a:r>
            <a:r>
              <a:rPr lang="en-US" sz="2200" dirty="0">
                <a:solidFill>
                  <a:srgbClr val="333399"/>
                </a:solidFill>
                <a:latin typeface="Arial Rounded MT Bold" pitchFamily="34" charset="0"/>
              </a:rPr>
              <a:t>or 4 hand crew days.</a:t>
            </a:r>
          </a:p>
        </p:txBody>
      </p:sp>
      <p:sp>
        <p:nvSpPr>
          <p:cNvPr id="21515" name="Text Box 2"/>
          <p:cNvSpPr txBox="1">
            <a:spLocks noChangeArrowheads="1"/>
          </p:cNvSpPr>
          <p:nvPr/>
        </p:nvSpPr>
        <p:spPr bwMode="auto">
          <a:xfrm>
            <a:off x="304800" y="4421188"/>
            <a:ext cx="8534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pPr algn="l" eaLnBrk="1" hangingPunct="1">
              <a:spcBef>
                <a:spcPct val="50000"/>
              </a:spcBef>
              <a:buFont typeface="Arial" charset="0"/>
              <a:buChar char="•"/>
            </a:pPr>
            <a:r>
              <a:rPr lang="en-US" sz="2200" dirty="0">
                <a:solidFill>
                  <a:srgbClr val="333399"/>
                </a:solidFill>
                <a:latin typeface="Arial Rounded MT Bold" pitchFamily="34" charset="0"/>
              </a:rPr>
              <a:t>Prepositioned State Engines and crews in Northwest Colorado on “severity assignment” during a period of high wildfire incidence. </a:t>
            </a:r>
          </a:p>
        </p:txBody>
      </p:sp>
      <p:pic>
        <p:nvPicPr>
          <p:cNvPr id="18" name="Picture 17"/>
          <p:cNvPicPr>
            <a:picLocks noChangeAspect="1"/>
          </p:cNvPicPr>
          <p:nvPr/>
        </p:nvPicPr>
        <p:blipFill>
          <a:blip r:embed="rId4"/>
          <a:stretch>
            <a:fillRect/>
          </a:stretch>
        </p:blipFill>
        <p:spPr>
          <a:xfrm>
            <a:off x="5562600" y="1900416"/>
            <a:ext cx="3200400" cy="2178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dirty="0" smtClean="0"/>
          </a:p>
        </p:txBody>
      </p:sp>
      <p:sp>
        <p:nvSpPr>
          <p:cNvPr id="22531" name="Rectangle 3"/>
          <p:cNvSpPr>
            <a:spLocks noGrp="1" noChangeArrowheads="1"/>
          </p:cNvSpPr>
          <p:nvPr>
            <p:ph type="body" idx="1"/>
          </p:nvPr>
        </p:nvSpPr>
        <p:spPr/>
        <p:txBody>
          <a:bodyPr/>
          <a:lstStyle/>
          <a:p>
            <a:pPr eaLnBrk="1" hangingPunct="1"/>
            <a:endParaRPr lang="en-US" dirty="0" smtClean="0"/>
          </a:p>
        </p:txBody>
      </p:sp>
      <p:sp>
        <p:nvSpPr>
          <p:cNvPr id="22532"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2533" name="Rectangle 5"/>
          <p:cNvSpPr>
            <a:spLocks noChangeArrowheads="1"/>
          </p:cNvSpPr>
          <p:nvPr/>
        </p:nvSpPr>
        <p:spPr bwMode="auto">
          <a:xfrm>
            <a:off x="3175" y="1614488"/>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22534"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2535"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22536" name="Rectangle 14"/>
          <p:cNvSpPr>
            <a:spLocks noChangeArrowheads="1"/>
          </p:cNvSpPr>
          <p:nvPr/>
        </p:nvSpPr>
        <p:spPr bwMode="auto">
          <a:xfrm>
            <a:off x="1676400" y="381000"/>
            <a:ext cx="7239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a:solidFill>
                  <a:schemeClr val="accent2"/>
                </a:solidFill>
                <a:latin typeface="Arial Rounded MT Bold" pitchFamily="34" charset="0"/>
              </a:rPr>
              <a:t>Improving the State’s Response to Wildfires</a:t>
            </a:r>
            <a:endParaRPr lang="en-US" sz="3600" b="1" dirty="0">
              <a:solidFill>
                <a:schemeClr val="accent2"/>
              </a:solidFill>
              <a:latin typeface="Arial Black" pitchFamily="34" charset="0"/>
            </a:endParaRPr>
          </a:p>
        </p:txBody>
      </p:sp>
      <p:pic>
        <p:nvPicPr>
          <p:cNvPr id="22537"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 Box 2"/>
          <p:cNvSpPr txBox="1">
            <a:spLocks noChangeArrowheads="1"/>
          </p:cNvSpPr>
          <p:nvPr/>
        </p:nvSpPr>
        <p:spPr bwMode="auto">
          <a:xfrm>
            <a:off x="228600" y="2101850"/>
            <a:ext cx="50673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pPr algn="l" eaLnBrk="1" hangingPunct="1">
              <a:spcBef>
                <a:spcPct val="50000"/>
              </a:spcBef>
              <a:buFontTx/>
              <a:buChar char="•"/>
            </a:pPr>
            <a:r>
              <a:rPr lang="en-US" sz="2200" dirty="0">
                <a:solidFill>
                  <a:srgbClr val="333399"/>
                </a:solidFill>
                <a:latin typeface="Arial Rounded MT Bold" pitchFamily="34" charset="0"/>
              </a:rPr>
              <a:t>Financially supported the addition of a 4th State Wildland Inmate Fire Team (SWIFT) crews, housed at Rifle Correctional Center.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905001"/>
            <a:ext cx="3240374" cy="2126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540" name="Text Box 2"/>
          <p:cNvSpPr txBox="1">
            <a:spLocks noChangeArrowheads="1"/>
          </p:cNvSpPr>
          <p:nvPr/>
        </p:nvSpPr>
        <p:spPr bwMode="auto">
          <a:xfrm>
            <a:off x="228600" y="4268788"/>
            <a:ext cx="86868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pPr algn="l" eaLnBrk="1" hangingPunct="1">
              <a:spcBef>
                <a:spcPct val="50000"/>
              </a:spcBef>
              <a:buFontTx/>
              <a:buChar char="•"/>
            </a:pPr>
            <a:r>
              <a:rPr lang="en-US" sz="2200" dirty="0">
                <a:solidFill>
                  <a:srgbClr val="333399"/>
                </a:solidFill>
                <a:latin typeface="Arial Rounded MT Bold" pitchFamily="34" charset="0"/>
              </a:rPr>
              <a:t>In a partnership with the Colorado Wildland Fire and Incident Management Academy, the Colorado National Guard, and the Governor's Office, provided basic wildland firefighter training to 112 members of the COANG. </a:t>
            </a:r>
          </a:p>
        </p:txBody>
      </p:sp>
      <p:sp>
        <p:nvSpPr>
          <p:cNvPr id="14"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dirty="0" smtClean="0"/>
          </a:p>
        </p:txBody>
      </p:sp>
      <p:sp>
        <p:nvSpPr>
          <p:cNvPr id="2051" name="Rectangle 3"/>
          <p:cNvSpPr>
            <a:spLocks noGrp="1" noChangeArrowheads="1"/>
          </p:cNvSpPr>
          <p:nvPr>
            <p:ph type="body" idx="1"/>
          </p:nvPr>
        </p:nvSpPr>
        <p:spPr/>
        <p:txBody>
          <a:bodyPr/>
          <a:lstStyle/>
          <a:p>
            <a:pPr eaLnBrk="1" hangingPunct="1"/>
            <a:endParaRPr lang="en-US" dirty="0" smtClean="0"/>
          </a:p>
        </p:txBody>
      </p:sp>
      <p:sp>
        <p:nvSpPr>
          <p:cNvPr id="2052"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3"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r>
              <a:rPr lang="en-US" sz="4800" b="1" dirty="0"/>
              <a:t/>
            </a:r>
            <a:br>
              <a:rPr lang="en-US" sz="4800" b="1" dirty="0"/>
            </a:br>
            <a:endParaRPr lang="en-US" sz="1200" b="1" dirty="0"/>
          </a:p>
          <a:p>
            <a:pPr algn="ctr"/>
            <a:endParaRPr lang="en-US" dirty="0"/>
          </a:p>
        </p:txBody>
      </p:sp>
      <p:sp>
        <p:nvSpPr>
          <p:cNvPr id="2054"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pic>
        <p:nvPicPr>
          <p:cNvPr id="2055" name="Picture 15" descr="Lower North Fork 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8"/>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2057" name="Rectangle 16"/>
          <p:cNvSpPr>
            <a:spLocks noChangeArrowheads="1"/>
          </p:cNvSpPr>
          <p:nvPr/>
        </p:nvSpPr>
        <p:spPr bwMode="auto">
          <a:xfrm>
            <a:off x="0" y="27305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4000" b="1" dirty="0">
                <a:solidFill>
                  <a:schemeClr val="accent2"/>
                </a:solidFill>
                <a:latin typeface="Arial Rounded MT Bold" pitchFamily="34" charset="0"/>
              </a:rPr>
              <a:t>“Out of the Ashes”</a:t>
            </a:r>
          </a:p>
          <a:p>
            <a:pPr algn="ctr"/>
            <a:r>
              <a:rPr lang="en-US" sz="2800" b="1" dirty="0">
                <a:solidFill>
                  <a:schemeClr val="accent2"/>
                </a:solidFill>
                <a:latin typeface="Arial Rounded MT Bold" pitchFamily="34" charset="0"/>
              </a:rPr>
              <a:t>Colorado Division of Fire Prevention &amp; Control </a:t>
            </a:r>
          </a:p>
          <a:p>
            <a:pPr algn="ctr"/>
            <a:endParaRPr lang="en-US" sz="1800" b="1" dirty="0">
              <a:solidFill>
                <a:schemeClr val="accent2"/>
              </a:solidFill>
              <a:latin typeface="Arial Black" pitchFamily="34" charset="0"/>
            </a:endParaRPr>
          </a:p>
        </p:txBody>
      </p:sp>
      <p:sp>
        <p:nvSpPr>
          <p:cNvPr id="15"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pic>
        <p:nvPicPr>
          <p:cNvPr id="205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53263" y="1624013"/>
            <a:ext cx="1897062"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4"/>
          <p:cNvSpPr>
            <a:spLocks noChangeArrowheads="1"/>
          </p:cNvSpPr>
          <p:nvPr/>
        </p:nvSpPr>
        <p:spPr bwMode="auto">
          <a:xfrm>
            <a:off x="152400" y="6381750"/>
            <a:ext cx="8839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2200" kern="0" dirty="0">
                <a:solidFill>
                  <a:srgbClr val="333399"/>
                </a:solidFill>
                <a:latin typeface="Arial Rounded MT Bold" pitchFamily="34" charset="0"/>
              </a:rPr>
              <a:t>"Safeguarding those that live, work, learn and play in Colorado"</a:t>
            </a:r>
            <a:endParaRPr lang="en-US" sz="2200" dirty="0">
              <a:solidFill>
                <a:srgbClr val="333399"/>
              </a:solidFill>
              <a:latin typeface="Arial Black"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dirty="0" smtClean="0"/>
          </a:p>
        </p:txBody>
      </p:sp>
      <p:sp>
        <p:nvSpPr>
          <p:cNvPr id="24579" name="Rectangle 3"/>
          <p:cNvSpPr>
            <a:spLocks noGrp="1" noChangeArrowheads="1"/>
          </p:cNvSpPr>
          <p:nvPr>
            <p:ph type="body" idx="1"/>
          </p:nvPr>
        </p:nvSpPr>
        <p:spPr/>
        <p:txBody>
          <a:bodyPr/>
          <a:lstStyle/>
          <a:p>
            <a:pPr eaLnBrk="1" hangingPunct="1"/>
            <a:endParaRPr lang="en-US" dirty="0" smtClean="0"/>
          </a:p>
        </p:txBody>
      </p:sp>
      <p:sp>
        <p:nvSpPr>
          <p:cNvPr id="24580"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4581"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24582"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4583"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27" name="Rectangle 2"/>
          <p:cNvSpPr txBox="1">
            <a:spLocks noChangeArrowheads="1"/>
          </p:cNvSpPr>
          <p:nvPr/>
        </p:nvSpPr>
        <p:spPr>
          <a:xfrm>
            <a:off x="457200" y="6096000"/>
            <a:ext cx="8458200" cy="728239"/>
          </a:xfrm>
          <a:prstGeom prst="rect">
            <a:avLst/>
          </a:prstGeom>
        </p:spPr>
        <p:txBody>
          <a:bodyPr>
            <a:normAutofit/>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eaLnBrk="1" fontAlgn="auto" hangingPunct="1">
              <a:spcAft>
                <a:spcPts val="0"/>
              </a:spcAft>
              <a:defRPr/>
            </a:pPr>
            <a:r>
              <a:rPr lang="en-US" sz="4000" b="1" dirty="0" smtClean="0">
                <a:solidFill>
                  <a:srgbClr val="C0C0C0"/>
                </a:solidFill>
                <a:latin typeface="Franklin Gothic Medium"/>
              </a:rPr>
              <a:t>Fire Leadership Challenge 2012</a:t>
            </a:r>
            <a:endParaRPr lang="en-US" sz="4000" b="1" dirty="0">
              <a:solidFill>
                <a:srgbClr val="C0C0C0"/>
              </a:solidFill>
              <a:latin typeface="Franklin Gothic Medium"/>
            </a:endParaRPr>
          </a:p>
        </p:txBody>
      </p:sp>
      <p:pic>
        <p:nvPicPr>
          <p:cNvPr id="2458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75750" cy="5268913"/>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24586"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4713288"/>
            <a:ext cx="1416050"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Rectangle 16"/>
          <p:cNvSpPr>
            <a:spLocks noChangeArrowheads="1"/>
          </p:cNvSpPr>
          <p:nvPr/>
        </p:nvSpPr>
        <p:spPr bwMode="auto">
          <a:xfrm>
            <a:off x="0" y="3048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600" b="1" dirty="0">
                <a:solidFill>
                  <a:schemeClr val="accent2"/>
                </a:solidFill>
                <a:latin typeface="Arial Rounded MT Bold" pitchFamily="34" charset="0"/>
              </a:rPr>
              <a:t>Division of Fire Prevention &amp; Control</a:t>
            </a:r>
          </a:p>
          <a:p>
            <a:pPr algn="ctr"/>
            <a:r>
              <a:rPr lang="en-US" sz="2800" b="1" dirty="0">
                <a:solidFill>
                  <a:schemeClr val="accent2"/>
                </a:solidFill>
                <a:latin typeface="Arial Rounded MT Bold" pitchFamily="34" charset="0"/>
              </a:rPr>
              <a:t>Wildland Fire Management Section</a:t>
            </a:r>
          </a:p>
          <a:p>
            <a:pPr algn="ctr"/>
            <a:endParaRPr lang="en-US" sz="1800" b="1" dirty="0">
              <a:solidFill>
                <a:schemeClr val="accent2"/>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dirty="0" smtClean="0"/>
          </a:p>
        </p:txBody>
      </p:sp>
      <p:sp>
        <p:nvSpPr>
          <p:cNvPr id="24579" name="Rectangle 3"/>
          <p:cNvSpPr>
            <a:spLocks noGrp="1" noChangeArrowheads="1"/>
          </p:cNvSpPr>
          <p:nvPr>
            <p:ph type="body" idx="1"/>
          </p:nvPr>
        </p:nvSpPr>
        <p:spPr/>
        <p:txBody>
          <a:bodyPr/>
          <a:lstStyle/>
          <a:p>
            <a:pPr eaLnBrk="1" hangingPunct="1"/>
            <a:endParaRPr lang="en-US" dirty="0" smtClean="0"/>
          </a:p>
        </p:txBody>
      </p:sp>
      <p:sp>
        <p:nvSpPr>
          <p:cNvPr id="24580"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4581"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24582"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4583"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24587" name="Rectangle 16"/>
          <p:cNvSpPr>
            <a:spLocks noChangeArrowheads="1"/>
          </p:cNvSpPr>
          <p:nvPr/>
        </p:nvSpPr>
        <p:spPr bwMode="auto">
          <a:xfrm>
            <a:off x="0" y="3048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600" b="1" dirty="0">
                <a:solidFill>
                  <a:schemeClr val="accent2"/>
                </a:solidFill>
                <a:latin typeface="Arial Rounded MT Bold" pitchFamily="34" charset="0"/>
              </a:rPr>
              <a:t>Division of Fire Prevention &amp; Control</a:t>
            </a:r>
          </a:p>
          <a:p>
            <a:pPr algn="ctr"/>
            <a:r>
              <a:rPr lang="en-US" sz="2800" b="1" dirty="0">
                <a:solidFill>
                  <a:schemeClr val="accent2"/>
                </a:solidFill>
                <a:latin typeface="Arial Rounded MT Bold" pitchFamily="34" charset="0"/>
              </a:rPr>
              <a:t>Wildland Fire Management Section</a:t>
            </a:r>
          </a:p>
          <a:p>
            <a:pPr algn="ctr"/>
            <a:endParaRPr lang="en-US" sz="1800" b="1" dirty="0">
              <a:solidFill>
                <a:schemeClr val="accent2"/>
              </a:solidFill>
              <a:latin typeface="Arial Black"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217023892"/>
              </p:ext>
            </p:extLst>
          </p:nvPr>
        </p:nvGraphicFramePr>
        <p:xfrm>
          <a:off x="160338" y="2133600"/>
          <a:ext cx="8891587" cy="2873375"/>
        </p:xfrm>
        <a:graphic>
          <a:graphicData uri="http://schemas.openxmlformats.org/presentationml/2006/ole">
            <mc:AlternateContent xmlns:mc="http://schemas.openxmlformats.org/markup-compatibility/2006">
              <mc:Choice xmlns:v="urn:schemas-microsoft-com:vml" Requires="v">
                <p:oleObj spid="_x0000_s1123" name="Organization Chart" r:id="rId4" imgW="3638520" imgH="1174680" progId="OrgPlusWOPX.4">
                  <p:embed followColorScheme="full"/>
                </p:oleObj>
              </mc:Choice>
              <mc:Fallback>
                <p:oleObj name="Organization Chart" r:id="rId4" imgW="3638520" imgH="1174680" progId="OrgPlusWOPX.4">
                  <p:embed followColorScheme="full"/>
                  <p:pic>
                    <p:nvPicPr>
                      <p:cNvPr id="0" name=""/>
                      <p:cNvPicPr/>
                      <p:nvPr/>
                    </p:nvPicPr>
                    <p:blipFill>
                      <a:blip r:embed="rId5"/>
                      <a:stretch>
                        <a:fillRect/>
                      </a:stretch>
                    </p:blipFill>
                    <p:spPr>
                      <a:xfrm>
                        <a:off x="160338" y="2133600"/>
                        <a:ext cx="8891587" cy="2873375"/>
                      </a:xfrm>
                      <a:prstGeom prst="rect">
                        <a:avLst/>
                      </a:prstGeom>
                      <a:solidFill>
                        <a:schemeClr val="accent3"/>
                      </a:solidFill>
                    </p:spPr>
                  </p:pic>
                </p:oleObj>
              </mc:Fallback>
            </mc:AlternateContent>
          </a:graphicData>
        </a:graphic>
      </p:graphicFrame>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pic>
        <p:nvPicPr>
          <p:cNvPr id="24586"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34600" y="4179888"/>
            <a:ext cx="1416050"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216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dirty="0" smtClean="0"/>
          </a:p>
        </p:txBody>
      </p:sp>
      <p:sp>
        <p:nvSpPr>
          <p:cNvPr id="25603" name="Rectangle 3"/>
          <p:cNvSpPr>
            <a:spLocks noGrp="1" noChangeArrowheads="1"/>
          </p:cNvSpPr>
          <p:nvPr>
            <p:ph type="body" idx="1"/>
          </p:nvPr>
        </p:nvSpPr>
        <p:spPr/>
        <p:txBody>
          <a:bodyPr/>
          <a:lstStyle/>
          <a:p>
            <a:pPr eaLnBrk="1" hangingPunct="1"/>
            <a:endParaRPr lang="en-US" dirty="0" smtClean="0"/>
          </a:p>
        </p:txBody>
      </p:sp>
      <p:sp>
        <p:nvSpPr>
          <p:cNvPr id="25604"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5605"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25606"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5607"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15" name="Rectangle 2"/>
          <p:cNvSpPr txBox="1">
            <a:spLocks noChangeArrowheads="1"/>
          </p:cNvSpPr>
          <p:nvPr/>
        </p:nvSpPr>
        <p:spPr>
          <a:xfrm>
            <a:off x="457200" y="6096000"/>
            <a:ext cx="8458200" cy="728239"/>
          </a:xfrm>
          <a:prstGeom prst="rect">
            <a:avLst/>
          </a:prstGeom>
        </p:spPr>
        <p:txBody>
          <a:bodyPr>
            <a:normAutofit/>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eaLnBrk="1" fontAlgn="auto" hangingPunct="1">
              <a:spcAft>
                <a:spcPts val="0"/>
              </a:spcAft>
              <a:defRPr/>
            </a:pPr>
            <a:r>
              <a:rPr lang="en-US" sz="4000" b="1" dirty="0" smtClean="0">
                <a:solidFill>
                  <a:srgbClr val="C0C0C0"/>
                </a:solidFill>
                <a:latin typeface="Franklin Gothic Medium"/>
              </a:rPr>
              <a:t>Fire Leadership Challenge 2012</a:t>
            </a:r>
            <a:endParaRPr lang="en-US" sz="4000" b="1" dirty="0">
              <a:solidFill>
                <a:srgbClr val="C0C0C0"/>
              </a:solidFill>
              <a:latin typeface="Franklin Gothic Medium"/>
            </a:endParaRPr>
          </a:p>
        </p:txBody>
      </p:sp>
      <p:sp>
        <p:nvSpPr>
          <p:cNvPr id="25611" name="Rectangle 14"/>
          <p:cNvSpPr>
            <a:spLocks noChangeArrowheads="1"/>
          </p:cNvSpPr>
          <p:nvPr/>
        </p:nvSpPr>
        <p:spPr bwMode="auto">
          <a:xfrm>
            <a:off x="1524000" y="381000"/>
            <a:ext cx="7543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dirty="0">
                <a:solidFill>
                  <a:schemeClr val="accent2"/>
                </a:solidFill>
                <a:latin typeface="Arial Rounded MT Bold" pitchFamily="34" charset="0"/>
              </a:rPr>
              <a:t>Division of Fire Prevention &amp; Control</a:t>
            </a:r>
          </a:p>
          <a:p>
            <a:r>
              <a:rPr lang="en-US" sz="3200" dirty="0">
                <a:solidFill>
                  <a:schemeClr val="accent2"/>
                </a:solidFill>
                <a:latin typeface="Arial Rounded MT Bold" pitchFamily="34" charset="0"/>
              </a:rPr>
              <a:t>Fire Management Regions</a:t>
            </a:r>
          </a:p>
        </p:txBody>
      </p:sp>
      <p:grpSp>
        <p:nvGrpSpPr>
          <p:cNvPr id="3" name="Group 2"/>
          <p:cNvGrpSpPr/>
          <p:nvPr/>
        </p:nvGrpSpPr>
        <p:grpSpPr>
          <a:xfrm>
            <a:off x="14288" y="1600200"/>
            <a:ext cx="9129712" cy="5257800"/>
            <a:chOff x="14288" y="1600200"/>
            <a:chExt cx="9129712" cy="5257800"/>
          </a:xfrm>
        </p:grpSpPr>
        <p:pic>
          <p:nvPicPr>
            <p:cNvPr id="2560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1600200"/>
              <a:ext cx="91297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4838700" y="2941320"/>
              <a:ext cx="422910" cy="1116330"/>
            </a:xfrm>
            <a:custGeom>
              <a:avLst/>
              <a:gdLst>
                <a:gd name="connsiteX0" fmla="*/ 361950 w 366713"/>
                <a:gd name="connsiteY0" fmla="*/ 0 h 1104900"/>
                <a:gd name="connsiteX1" fmla="*/ 347663 w 366713"/>
                <a:gd name="connsiteY1" fmla="*/ 23813 h 1104900"/>
                <a:gd name="connsiteX2" fmla="*/ 304800 w 366713"/>
                <a:gd name="connsiteY2" fmla="*/ 47625 h 1104900"/>
                <a:gd name="connsiteX3" fmla="*/ 261938 w 366713"/>
                <a:gd name="connsiteY3" fmla="*/ 61913 h 1104900"/>
                <a:gd name="connsiteX4" fmla="*/ 228600 w 366713"/>
                <a:gd name="connsiteY4" fmla="*/ 85725 h 1104900"/>
                <a:gd name="connsiteX5" fmla="*/ 219075 w 366713"/>
                <a:gd name="connsiteY5" fmla="*/ 100013 h 1104900"/>
                <a:gd name="connsiteX6" fmla="*/ 228600 w 366713"/>
                <a:gd name="connsiteY6" fmla="*/ 128588 h 1104900"/>
                <a:gd name="connsiteX7" fmla="*/ 347663 w 366713"/>
                <a:gd name="connsiteY7" fmla="*/ 123825 h 1104900"/>
                <a:gd name="connsiteX8" fmla="*/ 357188 w 366713"/>
                <a:gd name="connsiteY8" fmla="*/ 152400 h 1104900"/>
                <a:gd name="connsiteX9" fmla="*/ 347663 w 366713"/>
                <a:gd name="connsiteY9" fmla="*/ 185738 h 1104900"/>
                <a:gd name="connsiteX10" fmla="*/ 342900 w 366713"/>
                <a:gd name="connsiteY10" fmla="*/ 219075 h 1104900"/>
                <a:gd name="connsiteX11" fmla="*/ 357188 w 366713"/>
                <a:gd name="connsiteY11" fmla="*/ 333375 h 1104900"/>
                <a:gd name="connsiteX12" fmla="*/ 366713 w 366713"/>
                <a:gd name="connsiteY12" fmla="*/ 352425 h 1104900"/>
                <a:gd name="connsiteX13" fmla="*/ 342900 w 366713"/>
                <a:gd name="connsiteY13" fmla="*/ 428625 h 1104900"/>
                <a:gd name="connsiteX14" fmla="*/ 328613 w 366713"/>
                <a:gd name="connsiteY14" fmla="*/ 438150 h 1104900"/>
                <a:gd name="connsiteX15" fmla="*/ 319088 w 366713"/>
                <a:gd name="connsiteY15" fmla="*/ 452438 h 1104900"/>
                <a:gd name="connsiteX16" fmla="*/ 304800 w 366713"/>
                <a:gd name="connsiteY16" fmla="*/ 457200 h 1104900"/>
                <a:gd name="connsiteX17" fmla="*/ 290513 w 366713"/>
                <a:gd name="connsiteY17" fmla="*/ 466725 h 1104900"/>
                <a:gd name="connsiteX18" fmla="*/ 304800 w 366713"/>
                <a:gd name="connsiteY18" fmla="*/ 509588 h 1104900"/>
                <a:gd name="connsiteX19" fmla="*/ 319088 w 366713"/>
                <a:gd name="connsiteY19" fmla="*/ 519113 h 1104900"/>
                <a:gd name="connsiteX20" fmla="*/ 333375 w 366713"/>
                <a:gd name="connsiteY20" fmla="*/ 533400 h 1104900"/>
                <a:gd name="connsiteX21" fmla="*/ 338138 w 366713"/>
                <a:gd name="connsiteY21" fmla="*/ 547688 h 1104900"/>
                <a:gd name="connsiteX22" fmla="*/ 323850 w 366713"/>
                <a:gd name="connsiteY22" fmla="*/ 576263 h 1104900"/>
                <a:gd name="connsiteX23" fmla="*/ 319088 w 366713"/>
                <a:gd name="connsiteY23" fmla="*/ 595313 h 1104900"/>
                <a:gd name="connsiteX24" fmla="*/ 309563 w 366713"/>
                <a:gd name="connsiteY24" fmla="*/ 609600 h 1104900"/>
                <a:gd name="connsiteX25" fmla="*/ 304800 w 366713"/>
                <a:gd name="connsiteY25" fmla="*/ 633413 h 1104900"/>
                <a:gd name="connsiteX26" fmla="*/ 300038 w 366713"/>
                <a:gd name="connsiteY26" fmla="*/ 647700 h 1104900"/>
                <a:gd name="connsiteX27" fmla="*/ 285750 w 366713"/>
                <a:gd name="connsiteY27" fmla="*/ 652463 h 1104900"/>
                <a:gd name="connsiteX28" fmla="*/ 271463 w 366713"/>
                <a:gd name="connsiteY28" fmla="*/ 661988 h 1104900"/>
                <a:gd name="connsiteX29" fmla="*/ 271463 w 366713"/>
                <a:gd name="connsiteY29" fmla="*/ 719138 h 1104900"/>
                <a:gd name="connsiteX30" fmla="*/ 266700 w 366713"/>
                <a:gd name="connsiteY30" fmla="*/ 733425 h 1104900"/>
                <a:gd name="connsiteX31" fmla="*/ 247650 w 366713"/>
                <a:gd name="connsiteY31" fmla="*/ 742950 h 1104900"/>
                <a:gd name="connsiteX32" fmla="*/ 233363 w 366713"/>
                <a:gd name="connsiteY32" fmla="*/ 752475 h 1104900"/>
                <a:gd name="connsiteX33" fmla="*/ 223838 w 366713"/>
                <a:gd name="connsiteY33" fmla="*/ 766763 h 1104900"/>
                <a:gd name="connsiteX34" fmla="*/ 209550 w 366713"/>
                <a:gd name="connsiteY34" fmla="*/ 795338 h 1104900"/>
                <a:gd name="connsiteX35" fmla="*/ 195263 w 366713"/>
                <a:gd name="connsiteY35" fmla="*/ 833438 h 1104900"/>
                <a:gd name="connsiteX36" fmla="*/ 190500 w 366713"/>
                <a:gd name="connsiteY36" fmla="*/ 847725 h 1104900"/>
                <a:gd name="connsiteX37" fmla="*/ 176213 w 366713"/>
                <a:gd name="connsiteY37" fmla="*/ 852488 h 1104900"/>
                <a:gd name="connsiteX38" fmla="*/ 161925 w 366713"/>
                <a:gd name="connsiteY38" fmla="*/ 895350 h 1104900"/>
                <a:gd name="connsiteX39" fmla="*/ 157163 w 366713"/>
                <a:gd name="connsiteY39" fmla="*/ 909638 h 1104900"/>
                <a:gd name="connsiteX40" fmla="*/ 147638 w 366713"/>
                <a:gd name="connsiteY40" fmla="*/ 923925 h 1104900"/>
                <a:gd name="connsiteX41" fmla="*/ 138113 w 366713"/>
                <a:gd name="connsiteY41" fmla="*/ 942975 h 1104900"/>
                <a:gd name="connsiteX42" fmla="*/ 133350 w 366713"/>
                <a:gd name="connsiteY42" fmla="*/ 957263 h 1104900"/>
                <a:gd name="connsiteX43" fmla="*/ 119063 w 366713"/>
                <a:gd name="connsiteY43" fmla="*/ 962025 h 1104900"/>
                <a:gd name="connsiteX44" fmla="*/ 109538 w 366713"/>
                <a:gd name="connsiteY44" fmla="*/ 976313 h 1104900"/>
                <a:gd name="connsiteX45" fmla="*/ 100013 w 366713"/>
                <a:gd name="connsiteY45" fmla="*/ 1004888 h 1104900"/>
                <a:gd name="connsiteX46" fmla="*/ 80963 w 366713"/>
                <a:gd name="connsiteY46" fmla="*/ 1014413 h 1104900"/>
                <a:gd name="connsiteX47" fmla="*/ 66675 w 366713"/>
                <a:gd name="connsiteY47" fmla="*/ 1042988 h 1104900"/>
                <a:gd name="connsiteX48" fmla="*/ 52388 w 366713"/>
                <a:gd name="connsiteY48" fmla="*/ 1052513 h 1104900"/>
                <a:gd name="connsiteX49" fmla="*/ 42863 w 366713"/>
                <a:gd name="connsiteY49" fmla="*/ 1066800 h 1104900"/>
                <a:gd name="connsiteX50" fmla="*/ 14288 w 366713"/>
                <a:gd name="connsiteY50" fmla="*/ 1085850 h 1104900"/>
                <a:gd name="connsiteX51" fmla="*/ 0 w 366713"/>
                <a:gd name="connsiteY51" fmla="*/ 1104900 h 1104900"/>
                <a:gd name="connsiteX0" fmla="*/ 361950 w 432093"/>
                <a:gd name="connsiteY0" fmla="*/ 0 h 1104900"/>
                <a:gd name="connsiteX1" fmla="*/ 347663 w 432093"/>
                <a:gd name="connsiteY1" fmla="*/ 23813 h 1104900"/>
                <a:gd name="connsiteX2" fmla="*/ 304800 w 432093"/>
                <a:gd name="connsiteY2" fmla="*/ 47625 h 1104900"/>
                <a:gd name="connsiteX3" fmla="*/ 261938 w 432093"/>
                <a:gd name="connsiteY3" fmla="*/ 61913 h 1104900"/>
                <a:gd name="connsiteX4" fmla="*/ 228600 w 432093"/>
                <a:gd name="connsiteY4" fmla="*/ 85725 h 1104900"/>
                <a:gd name="connsiteX5" fmla="*/ 219075 w 432093"/>
                <a:gd name="connsiteY5" fmla="*/ 100013 h 1104900"/>
                <a:gd name="connsiteX6" fmla="*/ 422910 w 432093"/>
                <a:gd name="connsiteY6" fmla="*/ 56198 h 1104900"/>
                <a:gd name="connsiteX7" fmla="*/ 347663 w 432093"/>
                <a:gd name="connsiteY7" fmla="*/ 123825 h 1104900"/>
                <a:gd name="connsiteX8" fmla="*/ 357188 w 432093"/>
                <a:gd name="connsiteY8" fmla="*/ 152400 h 1104900"/>
                <a:gd name="connsiteX9" fmla="*/ 347663 w 432093"/>
                <a:gd name="connsiteY9" fmla="*/ 185738 h 1104900"/>
                <a:gd name="connsiteX10" fmla="*/ 342900 w 432093"/>
                <a:gd name="connsiteY10" fmla="*/ 219075 h 1104900"/>
                <a:gd name="connsiteX11" fmla="*/ 357188 w 432093"/>
                <a:gd name="connsiteY11" fmla="*/ 333375 h 1104900"/>
                <a:gd name="connsiteX12" fmla="*/ 366713 w 432093"/>
                <a:gd name="connsiteY12" fmla="*/ 352425 h 1104900"/>
                <a:gd name="connsiteX13" fmla="*/ 342900 w 432093"/>
                <a:gd name="connsiteY13" fmla="*/ 428625 h 1104900"/>
                <a:gd name="connsiteX14" fmla="*/ 328613 w 432093"/>
                <a:gd name="connsiteY14" fmla="*/ 438150 h 1104900"/>
                <a:gd name="connsiteX15" fmla="*/ 319088 w 432093"/>
                <a:gd name="connsiteY15" fmla="*/ 452438 h 1104900"/>
                <a:gd name="connsiteX16" fmla="*/ 304800 w 432093"/>
                <a:gd name="connsiteY16" fmla="*/ 457200 h 1104900"/>
                <a:gd name="connsiteX17" fmla="*/ 290513 w 432093"/>
                <a:gd name="connsiteY17" fmla="*/ 466725 h 1104900"/>
                <a:gd name="connsiteX18" fmla="*/ 304800 w 432093"/>
                <a:gd name="connsiteY18" fmla="*/ 509588 h 1104900"/>
                <a:gd name="connsiteX19" fmla="*/ 319088 w 432093"/>
                <a:gd name="connsiteY19" fmla="*/ 519113 h 1104900"/>
                <a:gd name="connsiteX20" fmla="*/ 333375 w 432093"/>
                <a:gd name="connsiteY20" fmla="*/ 533400 h 1104900"/>
                <a:gd name="connsiteX21" fmla="*/ 338138 w 432093"/>
                <a:gd name="connsiteY21" fmla="*/ 547688 h 1104900"/>
                <a:gd name="connsiteX22" fmla="*/ 323850 w 432093"/>
                <a:gd name="connsiteY22" fmla="*/ 576263 h 1104900"/>
                <a:gd name="connsiteX23" fmla="*/ 319088 w 432093"/>
                <a:gd name="connsiteY23" fmla="*/ 595313 h 1104900"/>
                <a:gd name="connsiteX24" fmla="*/ 309563 w 432093"/>
                <a:gd name="connsiteY24" fmla="*/ 609600 h 1104900"/>
                <a:gd name="connsiteX25" fmla="*/ 304800 w 432093"/>
                <a:gd name="connsiteY25" fmla="*/ 633413 h 1104900"/>
                <a:gd name="connsiteX26" fmla="*/ 300038 w 432093"/>
                <a:gd name="connsiteY26" fmla="*/ 647700 h 1104900"/>
                <a:gd name="connsiteX27" fmla="*/ 285750 w 432093"/>
                <a:gd name="connsiteY27" fmla="*/ 652463 h 1104900"/>
                <a:gd name="connsiteX28" fmla="*/ 271463 w 432093"/>
                <a:gd name="connsiteY28" fmla="*/ 661988 h 1104900"/>
                <a:gd name="connsiteX29" fmla="*/ 271463 w 432093"/>
                <a:gd name="connsiteY29" fmla="*/ 719138 h 1104900"/>
                <a:gd name="connsiteX30" fmla="*/ 266700 w 432093"/>
                <a:gd name="connsiteY30" fmla="*/ 733425 h 1104900"/>
                <a:gd name="connsiteX31" fmla="*/ 247650 w 432093"/>
                <a:gd name="connsiteY31" fmla="*/ 742950 h 1104900"/>
                <a:gd name="connsiteX32" fmla="*/ 233363 w 432093"/>
                <a:gd name="connsiteY32" fmla="*/ 752475 h 1104900"/>
                <a:gd name="connsiteX33" fmla="*/ 223838 w 432093"/>
                <a:gd name="connsiteY33" fmla="*/ 766763 h 1104900"/>
                <a:gd name="connsiteX34" fmla="*/ 209550 w 432093"/>
                <a:gd name="connsiteY34" fmla="*/ 795338 h 1104900"/>
                <a:gd name="connsiteX35" fmla="*/ 195263 w 432093"/>
                <a:gd name="connsiteY35" fmla="*/ 833438 h 1104900"/>
                <a:gd name="connsiteX36" fmla="*/ 190500 w 432093"/>
                <a:gd name="connsiteY36" fmla="*/ 847725 h 1104900"/>
                <a:gd name="connsiteX37" fmla="*/ 176213 w 432093"/>
                <a:gd name="connsiteY37" fmla="*/ 852488 h 1104900"/>
                <a:gd name="connsiteX38" fmla="*/ 161925 w 432093"/>
                <a:gd name="connsiteY38" fmla="*/ 895350 h 1104900"/>
                <a:gd name="connsiteX39" fmla="*/ 157163 w 432093"/>
                <a:gd name="connsiteY39" fmla="*/ 909638 h 1104900"/>
                <a:gd name="connsiteX40" fmla="*/ 147638 w 432093"/>
                <a:gd name="connsiteY40" fmla="*/ 923925 h 1104900"/>
                <a:gd name="connsiteX41" fmla="*/ 138113 w 432093"/>
                <a:gd name="connsiteY41" fmla="*/ 942975 h 1104900"/>
                <a:gd name="connsiteX42" fmla="*/ 133350 w 432093"/>
                <a:gd name="connsiteY42" fmla="*/ 957263 h 1104900"/>
                <a:gd name="connsiteX43" fmla="*/ 119063 w 432093"/>
                <a:gd name="connsiteY43" fmla="*/ 962025 h 1104900"/>
                <a:gd name="connsiteX44" fmla="*/ 109538 w 432093"/>
                <a:gd name="connsiteY44" fmla="*/ 976313 h 1104900"/>
                <a:gd name="connsiteX45" fmla="*/ 100013 w 432093"/>
                <a:gd name="connsiteY45" fmla="*/ 1004888 h 1104900"/>
                <a:gd name="connsiteX46" fmla="*/ 80963 w 432093"/>
                <a:gd name="connsiteY46" fmla="*/ 1014413 h 1104900"/>
                <a:gd name="connsiteX47" fmla="*/ 66675 w 432093"/>
                <a:gd name="connsiteY47" fmla="*/ 1042988 h 1104900"/>
                <a:gd name="connsiteX48" fmla="*/ 52388 w 432093"/>
                <a:gd name="connsiteY48" fmla="*/ 1052513 h 1104900"/>
                <a:gd name="connsiteX49" fmla="*/ 42863 w 432093"/>
                <a:gd name="connsiteY49" fmla="*/ 1066800 h 1104900"/>
                <a:gd name="connsiteX50" fmla="*/ 14288 w 432093"/>
                <a:gd name="connsiteY50" fmla="*/ 1085850 h 1104900"/>
                <a:gd name="connsiteX51" fmla="*/ 0 w 432093"/>
                <a:gd name="connsiteY51" fmla="*/ 1104900 h 1104900"/>
                <a:gd name="connsiteX0" fmla="*/ 361950 w 424335"/>
                <a:gd name="connsiteY0" fmla="*/ 0 h 1104900"/>
                <a:gd name="connsiteX1" fmla="*/ 347663 w 424335"/>
                <a:gd name="connsiteY1" fmla="*/ 23813 h 1104900"/>
                <a:gd name="connsiteX2" fmla="*/ 304800 w 424335"/>
                <a:gd name="connsiteY2" fmla="*/ 47625 h 1104900"/>
                <a:gd name="connsiteX3" fmla="*/ 261938 w 424335"/>
                <a:gd name="connsiteY3" fmla="*/ 61913 h 1104900"/>
                <a:gd name="connsiteX4" fmla="*/ 228600 w 424335"/>
                <a:gd name="connsiteY4" fmla="*/ 85725 h 1104900"/>
                <a:gd name="connsiteX5" fmla="*/ 422910 w 424335"/>
                <a:gd name="connsiteY5" fmla="*/ 56198 h 1104900"/>
                <a:gd name="connsiteX6" fmla="*/ 347663 w 424335"/>
                <a:gd name="connsiteY6" fmla="*/ 123825 h 1104900"/>
                <a:gd name="connsiteX7" fmla="*/ 357188 w 424335"/>
                <a:gd name="connsiteY7" fmla="*/ 152400 h 1104900"/>
                <a:gd name="connsiteX8" fmla="*/ 347663 w 424335"/>
                <a:gd name="connsiteY8" fmla="*/ 185738 h 1104900"/>
                <a:gd name="connsiteX9" fmla="*/ 342900 w 424335"/>
                <a:gd name="connsiteY9" fmla="*/ 219075 h 1104900"/>
                <a:gd name="connsiteX10" fmla="*/ 357188 w 424335"/>
                <a:gd name="connsiteY10" fmla="*/ 333375 h 1104900"/>
                <a:gd name="connsiteX11" fmla="*/ 366713 w 424335"/>
                <a:gd name="connsiteY11" fmla="*/ 352425 h 1104900"/>
                <a:gd name="connsiteX12" fmla="*/ 342900 w 424335"/>
                <a:gd name="connsiteY12" fmla="*/ 428625 h 1104900"/>
                <a:gd name="connsiteX13" fmla="*/ 328613 w 424335"/>
                <a:gd name="connsiteY13" fmla="*/ 438150 h 1104900"/>
                <a:gd name="connsiteX14" fmla="*/ 319088 w 424335"/>
                <a:gd name="connsiteY14" fmla="*/ 452438 h 1104900"/>
                <a:gd name="connsiteX15" fmla="*/ 304800 w 424335"/>
                <a:gd name="connsiteY15" fmla="*/ 457200 h 1104900"/>
                <a:gd name="connsiteX16" fmla="*/ 290513 w 424335"/>
                <a:gd name="connsiteY16" fmla="*/ 466725 h 1104900"/>
                <a:gd name="connsiteX17" fmla="*/ 304800 w 424335"/>
                <a:gd name="connsiteY17" fmla="*/ 509588 h 1104900"/>
                <a:gd name="connsiteX18" fmla="*/ 319088 w 424335"/>
                <a:gd name="connsiteY18" fmla="*/ 519113 h 1104900"/>
                <a:gd name="connsiteX19" fmla="*/ 333375 w 424335"/>
                <a:gd name="connsiteY19" fmla="*/ 533400 h 1104900"/>
                <a:gd name="connsiteX20" fmla="*/ 338138 w 424335"/>
                <a:gd name="connsiteY20" fmla="*/ 547688 h 1104900"/>
                <a:gd name="connsiteX21" fmla="*/ 323850 w 424335"/>
                <a:gd name="connsiteY21" fmla="*/ 576263 h 1104900"/>
                <a:gd name="connsiteX22" fmla="*/ 319088 w 424335"/>
                <a:gd name="connsiteY22" fmla="*/ 595313 h 1104900"/>
                <a:gd name="connsiteX23" fmla="*/ 309563 w 424335"/>
                <a:gd name="connsiteY23" fmla="*/ 609600 h 1104900"/>
                <a:gd name="connsiteX24" fmla="*/ 304800 w 424335"/>
                <a:gd name="connsiteY24" fmla="*/ 633413 h 1104900"/>
                <a:gd name="connsiteX25" fmla="*/ 300038 w 424335"/>
                <a:gd name="connsiteY25" fmla="*/ 647700 h 1104900"/>
                <a:gd name="connsiteX26" fmla="*/ 285750 w 424335"/>
                <a:gd name="connsiteY26" fmla="*/ 652463 h 1104900"/>
                <a:gd name="connsiteX27" fmla="*/ 271463 w 424335"/>
                <a:gd name="connsiteY27" fmla="*/ 661988 h 1104900"/>
                <a:gd name="connsiteX28" fmla="*/ 271463 w 424335"/>
                <a:gd name="connsiteY28" fmla="*/ 719138 h 1104900"/>
                <a:gd name="connsiteX29" fmla="*/ 266700 w 424335"/>
                <a:gd name="connsiteY29" fmla="*/ 733425 h 1104900"/>
                <a:gd name="connsiteX30" fmla="*/ 247650 w 424335"/>
                <a:gd name="connsiteY30" fmla="*/ 742950 h 1104900"/>
                <a:gd name="connsiteX31" fmla="*/ 233363 w 424335"/>
                <a:gd name="connsiteY31" fmla="*/ 752475 h 1104900"/>
                <a:gd name="connsiteX32" fmla="*/ 223838 w 424335"/>
                <a:gd name="connsiteY32" fmla="*/ 766763 h 1104900"/>
                <a:gd name="connsiteX33" fmla="*/ 209550 w 424335"/>
                <a:gd name="connsiteY33" fmla="*/ 795338 h 1104900"/>
                <a:gd name="connsiteX34" fmla="*/ 195263 w 424335"/>
                <a:gd name="connsiteY34" fmla="*/ 833438 h 1104900"/>
                <a:gd name="connsiteX35" fmla="*/ 190500 w 424335"/>
                <a:gd name="connsiteY35" fmla="*/ 847725 h 1104900"/>
                <a:gd name="connsiteX36" fmla="*/ 176213 w 424335"/>
                <a:gd name="connsiteY36" fmla="*/ 852488 h 1104900"/>
                <a:gd name="connsiteX37" fmla="*/ 161925 w 424335"/>
                <a:gd name="connsiteY37" fmla="*/ 895350 h 1104900"/>
                <a:gd name="connsiteX38" fmla="*/ 157163 w 424335"/>
                <a:gd name="connsiteY38" fmla="*/ 909638 h 1104900"/>
                <a:gd name="connsiteX39" fmla="*/ 147638 w 424335"/>
                <a:gd name="connsiteY39" fmla="*/ 923925 h 1104900"/>
                <a:gd name="connsiteX40" fmla="*/ 138113 w 424335"/>
                <a:gd name="connsiteY40" fmla="*/ 942975 h 1104900"/>
                <a:gd name="connsiteX41" fmla="*/ 133350 w 424335"/>
                <a:gd name="connsiteY41" fmla="*/ 957263 h 1104900"/>
                <a:gd name="connsiteX42" fmla="*/ 119063 w 424335"/>
                <a:gd name="connsiteY42" fmla="*/ 962025 h 1104900"/>
                <a:gd name="connsiteX43" fmla="*/ 109538 w 424335"/>
                <a:gd name="connsiteY43" fmla="*/ 976313 h 1104900"/>
                <a:gd name="connsiteX44" fmla="*/ 100013 w 424335"/>
                <a:gd name="connsiteY44" fmla="*/ 1004888 h 1104900"/>
                <a:gd name="connsiteX45" fmla="*/ 80963 w 424335"/>
                <a:gd name="connsiteY45" fmla="*/ 1014413 h 1104900"/>
                <a:gd name="connsiteX46" fmla="*/ 66675 w 424335"/>
                <a:gd name="connsiteY46" fmla="*/ 1042988 h 1104900"/>
                <a:gd name="connsiteX47" fmla="*/ 52388 w 424335"/>
                <a:gd name="connsiteY47" fmla="*/ 1052513 h 1104900"/>
                <a:gd name="connsiteX48" fmla="*/ 42863 w 424335"/>
                <a:gd name="connsiteY48" fmla="*/ 1066800 h 1104900"/>
                <a:gd name="connsiteX49" fmla="*/ 14288 w 424335"/>
                <a:gd name="connsiteY49" fmla="*/ 1085850 h 1104900"/>
                <a:gd name="connsiteX50" fmla="*/ 0 w 424335"/>
                <a:gd name="connsiteY50" fmla="*/ 1104900 h 1104900"/>
                <a:gd name="connsiteX0" fmla="*/ 361950 w 423681"/>
                <a:gd name="connsiteY0" fmla="*/ 0 h 1104900"/>
                <a:gd name="connsiteX1" fmla="*/ 347663 w 423681"/>
                <a:gd name="connsiteY1" fmla="*/ 23813 h 1104900"/>
                <a:gd name="connsiteX2" fmla="*/ 304800 w 423681"/>
                <a:gd name="connsiteY2" fmla="*/ 47625 h 1104900"/>
                <a:gd name="connsiteX3" fmla="*/ 261938 w 423681"/>
                <a:gd name="connsiteY3" fmla="*/ 61913 h 1104900"/>
                <a:gd name="connsiteX4" fmla="*/ 422910 w 423681"/>
                <a:gd name="connsiteY4" fmla="*/ 56198 h 1104900"/>
                <a:gd name="connsiteX5" fmla="*/ 347663 w 423681"/>
                <a:gd name="connsiteY5" fmla="*/ 123825 h 1104900"/>
                <a:gd name="connsiteX6" fmla="*/ 357188 w 423681"/>
                <a:gd name="connsiteY6" fmla="*/ 152400 h 1104900"/>
                <a:gd name="connsiteX7" fmla="*/ 347663 w 423681"/>
                <a:gd name="connsiteY7" fmla="*/ 185738 h 1104900"/>
                <a:gd name="connsiteX8" fmla="*/ 342900 w 423681"/>
                <a:gd name="connsiteY8" fmla="*/ 219075 h 1104900"/>
                <a:gd name="connsiteX9" fmla="*/ 357188 w 423681"/>
                <a:gd name="connsiteY9" fmla="*/ 333375 h 1104900"/>
                <a:gd name="connsiteX10" fmla="*/ 366713 w 423681"/>
                <a:gd name="connsiteY10" fmla="*/ 352425 h 1104900"/>
                <a:gd name="connsiteX11" fmla="*/ 342900 w 423681"/>
                <a:gd name="connsiteY11" fmla="*/ 428625 h 1104900"/>
                <a:gd name="connsiteX12" fmla="*/ 328613 w 423681"/>
                <a:gd name="connsiteY12" fmla="*/ 438150 h 1104900"/>
                <a:gd name="connsiteX13" fmla="*/ 319088 w 423681"/>
                <a:gd name="connsiteY13" fmla="*/ 452438 h 1104900"/>
                <a:gd name="connsiteX14" fmla="*/ 304800 w 423681"/>
                <a:gd name="connsiteY14" fmla="*/ 457200 h 1104900"/>
                <a:gd name="connsiteX15" fmla="*/ 290513 w 423681"/>
                <a:gd name="connsiteY15" fmla="*/ 466725 h 1104900"/>
                <a:gd name="connsiteX16" fmla="*/ 304800 w 423681"/>
                <a:gd name="connsiteY16" fmla="*/ 509588 h 1104900"/>
                <a:gd name="connsiteX17" fmla="*/ 319088 w 423681"/>
                <a:gd name="connsiteY17" fmla="*/ 519113 h 1104900"/>
                <a:gd name="connsiteX18" fmla="*/ 333375 w 423681"/>
                <a:gd name="connsiteY18" fmla="*/ 533400 h 1104900"/>
                <a:gd name="connsiteX19" fmla="*/ 338138 w 423681"/>
                <a:gd name="connsiteY19" fmla="*/ 547688 h 1104900"/>
                <a:gd name="connsiteX20" fmla="*/ 323850 w 423681"/>
                <a:gd name="connsiteY20" fmla="*/ 576263 h 1104900"/>
                <a:gd name="connsiteX21" fmla="*/ 319088 w 423681"/>
                <a:gd name="connsiteY21" fmla="*/ 595313 h 1104900"/>
                <a:gd name="connsiteX22" fmla="*/ 309563 w 423681"/>
                <a:gd name="connsiteY22" fmla="*/ 609600 h 1104900"/>
                <a:gd name="connsiteX23" fmla="*/ 304800 w 423681"/>
                <a:gd name="connsiteY23" fmla="*/ 633413 h 1104900"/>
                <a:gd name="connsiteX24" fmla="*/ 300038 w 423681"/>
                <a:gd name="connsiteY24" fmla="*/ 647700 h 1104900"/>
                <a:gd name="connsiteX25" fmla="*/ 285750 w 423681"/>
                <a:gd name="connsiteY25" fmla="*/ 652463 h 1104900"/>
                <a:gd name="connsiteX26" fmla="*/ 271463 w 423681"/>
                <a:gd name="connsiteY26" fmla="*/ 661988 h 1104900"/>
                <a:gd name="connsiteX27" fmla="*/ 271463 w 423681"/>
                <a:gd name="connsiteY27" fmla="*/ 719138 h 1104900"/>
                <a:gd name="connsiteX28" fmla="*/ 266700 w 423681"/>
                <a:gd name="connsiteY28" fmla="*/ 733425 h 1104900"/>
                <a:gd name="connsiteX29" fmla="*/ 247650 w 423681"/>
                <a:gd name="connsiteY29" fmla="*/ 742950 h 1104900"/>
                <a:gd name="connsiteX30" fmla="*/ 233363 w 423681"/>
                <a:gd name="connsiteY30" fmla="*/ 752475 h 1104900"/>
                <a:gd name="connsiteX31" fmla="*/ 223838 w 423681"/>
                <a:gd name="connsiteY31" fmla="*/ 766763 h 1104900"/>
                <a:gd name="connsiteX32" fmla="*/ 209550 w 423681"/>
                <a:gd name="connsiteY32" fmla="*/ 795338 h 1104900"/>
                <a:gd name="connsiteX33" fmla="*/ 195263 w 423681"/>
                <a:gd name="connsiteY33" fmla="*/ 833438 h 1104900"/>
                <a:gd name="connsiteX34" fmla="*/ 190500 w 423681"/>
                <a:gd name="connsiteY34" fmla="*/ 847725 h 1104900"/>
                <a:gd name="connsiteX35" fmla="*/ 176213 w 423681"/>
                <a:gd name="connsiteY35" fmla="*/ 852488 h 1104900"/>
                <a:gd name="connsiteX36" fmla="*/ 161925 w 423681"/>
                <a:gd name="connsiteY36" fmla="*/ 895350 h 1104900"/>
                <a:gd name="connsiteX37" fmla="*/ 157163 w 423681"/>
                <a:gd name="connsiteY37" fmla="*/ 909638 h 1104900"/>
                <a:gd name="connsiteX38" fmla="*/ 147638 w 423681"/>
                <a:gd name="connsiteY38" fmla="*/ 923925 h 1104900"/>
                <a:gd name="connsiteX39" fmla="*/ 138113 w 423681"/>
                <a:gd name="connsiteY39" fmla="*/ 942975 h 1104900"/>
                <a:gd name="connsiteX40" fmla="*/ 133350 w 423681"/>
                <a:gd name="connsiteY40" fmla="*/ 957263 h 1104900"/>
                <a:gd name="connsiteX41" fmla="*/ 119063 w 423681"/>
                <a:gd name="connsiteY41" fmla="*/ 962025 h 1104900"/>
                <a:gd name="connsiteX42" fmla="*/ 109538 w 423681"/>
                <a:gd name="connsiteY42" fmla="*/ 976313 h 1104900"/>
                <a:gd name="connsiteX43" fmla="*/ 100013 w 423681"/>
                <a:gd name="connsiteY43" fmla="*/ 1004888 h 1104900"/>
                <a:gd name="connsiteX44" fmla="*/ 80963 w 423681"/>
                <a:gd name="connsiteY44" fmla="*/ 1014413 h 1104900"/>
                <a:gd name="connsiteX45" fmla="*/ 66675 w 423681"/>
                <a:gd name="connsiteY45" fmla="*/ 1042988 h 1104900"/>
                <a:gd name="connsiteX46" fmla="*/ 52388 w 423681"/>
                <a:gd name="connsiteY46" fmla="*/ 1052513 h 1104900"/>
                <a:gd name="connsiteX47" fmla="*/ 42863 w 423681"/>
                <a:gd name="connsiteY47" fmla="*/ 1066800 h 1104900"/>
                <a:gd name="connsiteX48" fmla="*/ 14288 w 423681"/>
                <a:gd name="connsiteY48" fmla="*/ 1085850 h 1104900"/>
                <a:gd name="connsiteX49" fmla="*/ 0 w 423681"/>
                <a:gd name="connsiteY49" fmla="*/ 1104900 h 1104900"/>
                <a:gd name="connsiteX0" fmla="*/ 361950 w 423114"/>
                <a:gd name="connsiteY0" fmla="*/ 0 h 1104900"/>
                <a:gd name="connsiteX1" fmla="*/ 347663 w 423114"/>
                <a:gd name="connsiteY1" fmla="*/ 23813 h 1104900"/>
                <a:gd name="connsiteX2" fmla="*/ 304800 w 423114"/>
                <a:gd name="connsiteY2" fmla="*/ 47625 h 1104900"/>
                <a:gd name="connsiteX3" fmla="*/ 422910 w 423114"/>
                <a:gd name="connsiteY3" fmla="*/ 56198 h 1104900"/>
                <a:gd name="connsiteX4" fmla="*/ 347663 w 423114"/>
                <a:gd name="connsiteY4" fmla="*/ 123825 h 1104900"/>
                <a:gd name="connsiteX5" fmla="*/ 357188 w 423114"/>
                <a:gd name="connsiteY5" fmla="*/ 152400 h 1104900"/>
                <a:gd name="connsiteX6" fmla="*/ 347663 w 423114"/>
                <a:gd name="connsiteY6" fmla="*/ 185738 h 1104900"/>
                <a:gd name="connsiteX7" fmla="*/ 342900 w 423114"/>
                <a:gd name="connsiteY7" fmla="*/ 219075 h 1104900"/>
                <a:gd name="connsiteX8" fmla="*/ 357188 w 423114"/>
                <a:gd name="connsiteY8" fmla="*/ 333375 h 1104900"/>
                <a:gd name="connsiteX9" fmla="*/ 366713 w 423114"/>
                <a:gd name="connsiteY9" fmla="*/ 352425 h 1104900"/>
                <a:gd name="connsiteX10" fmla="*/ 342900 w 423114"/>
                <a:gd name="connsiteY10" fmla="*/ 428625 h 1104900"/>
                <a:gd name="connsiteX11" fmla="*/ 328613 w 423114"/>
                <a:gd name="connsiteY11" fmla="*/ 438150 h 1104900"/>
                <a:gd name="connsiteX12" fmla="*/ 319088 w 423114"/>
                <a:gd name="connsiteY12" fmla="*/ 452438 h 1104900"/>
                <a:gd name="connsiteX13" fmla="*/ 304800 w 423114"/>
                <a:gd name="connsiteY13" fmla="*/ 457200 h 1104900"/>
                <a:gd name="connsiteX14" fmla="*/ 290513 w 423114"/>
                <a:gd name="connsiteY14" fmla="*/ 466725 h 1104900"/>
                <a:gd name="connsiteX15" fmla="*/ 304800 w 423114"/>
                <a:gd name="connsiteY15" fmla="*/ 509588 h 1104900"/>
                <a:gd name="connsiteX16" fmla="*/ 319088 w 423114"/>
                <a:gd name="connsiteY16" fmla="*/ 519113 h 1104900"/>
                <a:gd name="connsiteX17" fmla="*/ 333375 w 423114"/>
                <a:gd name="connsiteY17" fmla="*/ 533400 h 1104900"/>
                <a:gd name="connsiteX18" fmla="*/ 338138 w 423114"/>
                <a:gd name="connsiteY18" fmla="*/ 547688 h 1104900"/>
                <a:gd name="connsiteX19" fmla="*/ 323850 w 423114"/>
                <a:gd name="connsiteY19" fmla="*/ 576263 h 1104900"/>
                <a:gd name="connsiteX20" fmla="*/ 319088 w 423114"/>
                <a:gd name="connsiteY20" fmla="*/ 595313 h 1104900"/>
                <a:gd name="connsiteX21" fmla="*/ 309563 w 423114"/>
                <a:gd name="connsiteY21" fmla="*/ 609600 h 1104900"/>
                <a:gd name="connsiteX22" fmla="*/ 304800 w 423114"/>
                <a:gd name="connsiteY22" fmla="*/ 633413 h 1104900"/>
                <a:gd name="connsiteX23" fmla="*/ 300038 w 423114"/>
                <a:gd name="connsiteY23" fmla="*/ 647700 h 1104900"/>
                <a:gd name="connsiteX24" fmla="*/ 285750 w 423114"/>
                <a:gd name="connsiteY24" fmla="*/ 652463 h 1104900"/>
                <a:gd name="connsiteX25" fmla="*/ 271463 w 423114"/>
                <a:gd name="connsiteY25" fmla="*/ 661988 h 1104900"/>
                <a:gd name="connsiteX26" fmla="*/ 271463 w 423114"/>
                <a:gd name="connsiteY26" fmla="*/ 719138 h 1104900"/>
                <a:gd name="connsiteX27" fmla="*/ 266700 w 423114"/>
                <a:gd name="connsiteY27" fmla="*/ 733425 h 1104900"/>
                <a:gd name="connsiteX28" fmla="*/ 247650 w 423114"/>
                <a:gd name="connsiteY28" fmla="*/ 742950 h 1104900"/>
                <a:gd name="connsiteX29" fmla="*/ 233363 w 423114"/>
                <a:gd name="connsiteY29" fmla="*/ 752475 h 1104900"/>
                <a:gd name="connsiteX30" fmla="*/ 223838 w 423114"/>
                <a:gd name="connsiteY30" fmla="*/ 766763 h 1104900"/>
                <a:gd name="connsiteX31" fmla="*/ 209550 w 423114"/>
                <a:gd name="connsiteY31" fmla="*/ 795338 h 1104900"/>
                <a:gd name="connsiteX32" fmla="*/ 195263 w 423114"/>
                <a:gd name="connsiteY32" fmla="*/ 833438 h 1104900"/>
                <a:gd name="connsiteX33" fmla="*/ 190500 w 423114"/>
                <a:gd name="connsiteY33" fmla="*/ 847725 h 1104900"/>
                <a:gd name="connsiteX34" fmla="*/ 176213 w 423114"/>
                <a:gd name="connsiteY34" fmla="*/ 852488 h 1104900"/>
                <a:gd name="connsiteX35" fmla="*/ 161925 w 423114"/>
                <a:gd name="connsiteY35" fmla="*/ 895350 h 1104900"/>
                <a:gd name="connsiteX36" fmla="*/ 157163 w 423114"/>
                <a:gd name="connsiteY36" fmla="*/ 909638 h 1104900"/>
                <a:gd name="connsiteX37" fmla="*/ 147638 w 423114"/>
                <a:gd name="connsiteY37" fmla="*/ 923925 h 1104900"/>
                <a:gd name="connsiteX38" fmla="*/ 138113 w 423114"/>
                <a:gd name="connsiteY38" fmla="*/ 942975 h 1104900"/>
                <a:gd name="connsiteX39" fmla="*/ 133350 w 423114"/>
                <a:gd name="connsiteY39" fmla="*/ 957263 h 1104900"/>
                <a:gd name="connsiteX40" fmla="*/ 119063 w 423114"/>
                <a:gd name="connsiteY40" fmla="*/ 962025 h 1104900"/>
                <a:gd name="connsiteX41" fmla="*/ 109538 w 423114"/>
                <a:gd name="connsiteY41" fmla="*/ 976313 h 1104900"/>
                <a:gd name="connsiteX42" fmla="*/ 100013 w 423114"/>
                <a:gd name="connsiteY42" fmla="*/ 1004888 h 1104900"/>
                <a:gd name="connsiteX43" fmla="*/ 80963 w 423114"/>
                <a:gd name="connsiteY43" fmla="*/ 1014413 h 1104900"/>
                <a:gd name="connsiteX44" fmla="*/ 66675 w 423114"/>
                <a:gd name="connsiteY44" fmla="*/ 1042988 h 1104900"/>
                <a:gd name="connsiteX45" fmla="*/ 52388 w 423114"/>
                <a:gd name="connsiteY45" fmla="*/ 1052513 h 1104900"/>
                <a:gd name="connsiteX46" fmla="*/ 42863 w 423114"/>
                <a:gd name="connsiteY46" fmla="*/ 1066800 h 1104900"/>
                <a:gd name="connsiteX47" fmla="*/ 14288 w 423114"/>
                <a:gd name="connsiteY47" fmla="*/ 1085850 h 1104900"/>
                <a:gd name="connsiteX48" fmla="*/ 0 w 423114"/>
                <a:gd name="connsiteY48" fmla="*/ 1104900 h 1104900"/>
                <a:gd name="connsiteX0" fmla="*/ 361950 w 422910"/>
                <a:gd name="connsiteY0" fmla="*/ 0 h 1104900"/>
                <a:gd name="connsiteX1" fmla="*/ 347663 w 422910"/>
                <a:gd name="connsiteY1" fmla="*/ 23813 h 1104900"/>
                <a:gd name="connsiteX2" fmla="*/ 422910 w 422910"/>
                <a:gd name="connsiteY2" fmla="*/ 56198 h 1104900"/>
                <a:gd name="connsiteX3" fmla="*/ 347663 w 422910"/>
                <a:gd name="connsiteY3" fmla="*/ 123825 h 1104900"/>
                <a:gd name="connsiteX4" fmla="*/ 357188 w 422910"/>
                <a:gd name="connsiteY4" fmla="*/ 152400 h 1104900"/>
                <a:gd name="connsiteX5" fmla="*/ 347663 w 422910"/>
                <a:gd name="connsiteY5" fmla="*/ 185738 h 1104900"/>
                <a:gd name="connsiteX6" fmla="*/ 342900 w 422910"/>
                <a:gd name="connsiteY6" fmla="*/ 219075 h 1104900"/>
                <a:gd name="connsiteX7" fmla="*/ 357188 w 422910"/>
                <a:gd name="connsiteY7" fmla="*/ 333375 h 1104900"/>
                <a:gd name="connsiteX8" fmla="*/ 366713 w 422910"/>
                <a:gd name="connsiteY8" fmla="*/ 352425 h 1104900"/>
                <a:gd name="connsiteX9" fmla="*/ 342900 w 422910"/>
                <a:gd name="connsiteY9" fmla="*/ 428625 h 1104900"/>
                <a:gd name="connsiteX10" fmla="*/ 328613 w 422910"/>
                <a:gd name="connsiteY10" fmla="*/ 438150 h 1104900"/>
                <a:gd name="connsiteX11" fmla="*/ 319088 w 422910"/>
                <a:gd name="connsiteY11" fmla="*/ 452438 h 1104900"/>
                <a:gd name="connsiteX12" fmla="*/ 304800 w 422910"/>
                <a:gd name="connsiteY12" fmla="*/ 457200 h 1104900"/>
                <a:gd name="connsiteX13" fmla="*/ 290513 w 422910"/>
                <a:gd name="connsiteY13" fmla="*/ 466725 h 1104900"/>
                <a:gd name="connsiteX14" fmla="*/ 304800 w 422910"/>
                <a:gd name="connsiteY14" fmla="*/ 509588 h 1104900"/>
                <a:gd name="connsiteX15" fmla="*/ 319088 w 422910"/>
                <a:gd name="connsiteY15" fmla="*/ 519113 h 1104900"/>
                <a:gd name="connsiteX16" fmla="*/ 333375 w 422910"/>
                <a:gd name="connsiteY16" fmla="*/ 533400 h 1104900"/>
                <a:gd name="connsiteX17" fmla="*/ 338138 w 422910"/>
                <a:gd name="connsiteY17" fmla="*/ 547688 h 1104900"/>
                <a:gd name="connsiteX18" fmla="*/ 323850 w 422910"/>
                <a:gd name="connsiteY18" fmla="*/ 576263 h 1104900"/>
                <a:gd name="connsiteX19" fmla="*/ 319088 w 422910"/>
                <a:gd name="connsiteY19" fmla="*/ 595313 h 1104900"/>
                <a:gd name="connsiteX20" fmla="*/ 309563 w 422910"/>
                <a:gd name="connsiteY20" fmla="*/ 609600 h 1104900"/>
                <a:gd name="connsiteX21" fmla="*/ 304800 w 422910"/>
                <a:gd name="connsiteY21" fmla="*/ 633413 h 1104900"/>
                <a:gd name="connsiteX22" fmla="*/ 300038 w 422910"/>
                <a:gd name="connsiteY22" fmla="*/ 647700 h 1104900"/>
                <a:gd name="connsiteX23" fmla="*/ 285750 w 422910"/>
                <a:gd name="connsiteY23" fmla="*/ 652463 h 1104900"/>
                <a:gd name="connsiteX24" fmla="*/ 271463 w 422910"/>
                <a:gd name="connsiteY24" fmla="*/ 661988 h 1104900"/>
                <a:gd name="connsiteX25" fmla="*/ 271463 w 422910"/>
                <a:gd name="connsiteY25" fmla="*/ 719138 h 1104900"/>
                <a:gd name="connsiteX26" fmla="*/ 266700 w 422910"/>
                <a:gd name="connsiteY26" fmla="*/ 733425 h 1104900"/>
                <a:gd name="connsiteX27" fmla="*/ 247650 w 422910"/>
                <a:gd name="connsiteY27" fmla="*/ 742950 h 1104900"/>
                <a:gd name="connsiteX28" fmla="*/ 233363 w 422910"/>
                <a:gd name="connsiteY28" fmla="*/ 752475 h 1104900"/>
                <a:gd name="connsiteX29" fmla="*/ 223838 w 422910"/>
                <a:gd name="connsiteY29" fmla="*/ 766763 h 1104900"/>
                <a:gd name="connsiteX30" fmla="*/ 209550 w 422910"/>
                <a:gd name="connsiteY30" fmla="*/ 795338 h 1104900"/>
                <a:gd name="connsiteX31" fmla="*/ 195263 w 422910"/>
                <a:gd name="connsiteY31" fmla="*/ 833438 h 1104900"/>
                <a:gd name="connsiteX32" fmla="*/ 190500 w 422910"/>
                <a:gd name="connsiteY32" fmla="*/ 847725 h 1104900"/>
                <a:gd name="connsiteX33" fmla="*/ 176213 w 422910"/>
                <a:gd name="connsiteY33" fmla="*/ 852488 h 1104900"/>
                <a:gd name="connsiteX34" fmla="*/ 161925 w 422910"/>
                <a:gd name="connsiteY34" fmla="*/ 895350 h 1104900"/>
                <a:gd name="connsiteX35" fmla="*/ 157163 w 422910"/>
                <a:gd name="connsiteY35" fmla="*/ 909638 h 1104900"/>
                <a:gd name="connsiteX36" fmla="*/ 147638 w 422910"/>
                <a:gd name="connsiteY36" fmla="*/ 923925 h 1104900"/>
                <a:gd name="connsiteX37" fmla="*/ 138113 w 422910"/>
                <a:gd name="connsiteY37" fmla="*/ 942975 h 1104900"/>
                <a:gd name="connsiteX38" fmla="*/ 133350 w 422910"/>
                <a:gd name="connsiteY38" fmla="*/ 957263 h 1104900"/>
                <a:gd name="connsiteX39" fmla="*/ 119063 w 422910"/>
                <a:gd name="connsiteY39" fmla="*/ 962025 h 1104900"/>
                <a:gd name="connsiteX40" fmla="*/ 109538 w 422910"/>
                <a:gd name="connsiteY40" fmla="*/ 976313 h 1104900"/>
                <a:gd name="connsiteX41" fmla="*/ 100013 w 422910"/>
                <a:gd name="connsiteY41" fmla="*/ 1004888 h 1104900"/>
                <a:gd name="connsiteX42" fmla="*/ 80963 w 422910"/>
                <a:gd name="connsiteY42" fmla="*/ 1014413 h 1104900"/>
                <a:gd name="connsiteX43" fmla="*/ 66675 w 422910"/>
                <a:gd name="connsiteY43" fmla="*/ 1042988 h 1104900"/>
                <a:gd name="connsiteX44" fmla="*/ 52388 w 422910"/>
                <a:gd name="connsiteY44" fmla="*/ 1052513 h 1104900"/>
                <a:gd name="connsiteX45" fmla="*/ 42863 w 422910"/>
                <a:gd name="connsiteY45" fmla="*/ 1066800 h 1104900"/>
                <a:gd name="connsiteX46" fmla="*/ 14288 w 422910"/>
                <a:gd name="connsiteY46" fmla="*/ 1085850 h 1104900"/>
                <a:gd name="connsiteX47" fmla="*/ 0 w 422910"/>
                <a:gd name="connsiteY47" fmla="*/ 1104900 h 1104900"/>
                <a:gd name="connsiteX0" fmla="*/ 464820 w 464820"/>
                <a:gd name="connsiteY0" fmla="*/ 0 h 1112520"/>
                <a:gd name="connsiteX1" fmla="*/ 347663 w 464820"/>
                <a:gd name="connsiteY1" fmla="*/ 31433 h 1112520"/>
                <a:gd name="connsiteX2" fmla="*/ 422910 w 464820"/>
                <a:gd name="connsiteY2" fmla="*/ 63818 h 1112520"/>
                <a:gd name="connsiteX3" fmla="*/ 347663 w 464820"/>
                <a:gd name="connsiteY3" fmla="*/ 131445 h 1112520"/>
                <a:gd name="connsiteX4" fmla="*/ 357188 w 464820"/>
                <a:gd name="connsiteY4" fmla="*/ 160020 h 1112520"/>
                <a:gd name="connsiteX5" fmla="*/ 347663 w 464820"/>
                <a:gd name="connsiteY5" fmla="*/ 193358 h 1112520"/>
                <a:gd name="connsiteX6" fmla="*/ 342900 w 464820"/>
                <a:gd name="connsiteY6" fmla="*/ 226695 h 1112520"/>
                <a:gd name="connsiteX7" fmla="*/ 357188 w 464820"/>
                <a:gd name="connsiteY7" fmla="*/ 340995 h 1112520"/>
                <a:gd name="connsiteX8" fmla="*/ 366713 w 464820"/>
                <a:gd name="connsiteY8" fmla="*/ 360045 h 1112520"/>
                <a:gd name="connsiteX9" fmla="*/ 342900 w 464820"/>
                <a:gd name="connsiteY9" fmla="*/ 436245 h 1112520"/>
                <a:gd name="connsiteX10" fmla="*/ 328613 w 464820"/>
                <a:gd name="connsiteY10" fmla="*/ 445770 h 1112520"/>
                <a:gd name="connsiteX11" fmla="*/ 319088 w 464820"/>
                <a:gd name="connsiteY11" fmla="*/ 460058 h 1112520"/>
                <a:gd name="connsiteX12" fmla="*/ 304800 w 464820"/>
                <a:gd name="connsiteY12" fmla="*/ 464820 h 1112520"/>
                <a:gd name="connsiteX13" fmla="*/ 290513 w 464820"/>
                <a:gd name="connsiteY13" fmla="*/ 474345 h 1112520"/>
                <a:gd name="connsiteX14" fmla="*/ 304800 w 464820"/>
                <a:gd name="connsiteY14" fmla="*/ 517208 h 1112520"/>
                <a:gd name="connsiteX15" fmla="*/ 319088 w 464820"/>
                <a:gd name="connsiteY15" fmla="*/ 526733 h 1112520"/>
                <a:gd name="connsiteX16" fmla="*/ 333375 w 464820"/>
                <a:gd name="connsiteY16" fmla="*/ 541020 h 1112520"/>
                <a:gd name="connsiteX17" fmla="*/ 338138 w 464820"/>
                <a:gd name="connsiteY17" fmla="*/ 555308 h 1112520"/>
                <a:gd name="connsiteX18" fmla="*/ 323850 w 464820"/>
                <a:gd name="connsiteY18" fmla="*/ 583883 h 1112520"/>
                <a:gd name="connsiteX19" fmla="*/ 319088 w 464820"/>
                <a:gd name="connsiteY19" fmla="*/ 602933 h 1112520"/>
                <a:gd name="connsiteX20" fmla="*/ 309563 w 464820"/>
                <a:gd name="connsiteY20" fmla="*/ 617220 h 1112520"/>
                <a:gd name="connsiteX21" fmla="*/ 304800 w 464820"/>
                <a:gd name="connsiteY21" fmla="*/ 641033 h 1112520"/>
                <a:gd name="connsiteX22" fmla="*/ 300038 w 464820"/>
                <a:gd name="connsiteY22" fmla="*/ 655320 h 1112520"/>
                <a:gd name="connsiteX23" fmla="*/ 285750 w 464820"/>
                <a:gd name="connsiteY23" fmla="*/ 660083 h 1112520"/>
                <a:gd name="connsiteX24" fmla="*/ 271463 w 464820"/>
                <a:gd name="connsiteY24" fmla="*/ 669608 h 1112520"/>
                <a:gd name="connsiteX25" fmla="*/ 271463 w 464820"/>
                <a:gd name="connsiteY25" fmla="*/ 726758 h 1112520"/>
                <a:gd name="connsiteX26" fmla="*/ 266700 w 464820"/>
                <a:gd name="connsiteY26" fmla="*/ 741045 h 1112520"/>
                <a:gd name="connsiteX27" fmla="*/ 247650 w 464820"/>
                <a:gd name="connsiteY27" fmla="*/ 750570 h 1112520"/>
                <a:gd name="connsiteX28" fmla="*/ 233363 w 464820"/>
                <a:gd name="connsiteY28" fmla="*/ 760095 h 1112520"/>
                <a:gd name="connsiteX29" fmla="*/ 223838 w 464820"/>
                <a:gd name="connsiteY29" fmla="*/ 774383 h 1112520"/>
                <a:gd name="connsiteX30" fmla="*/ 209550 w 464820"/>
                <a:gd name="connsiteY30" fmla="*/ 802958 h 1112520"/>
                <a:gd name="connsiteX31" fmla="*/ 195263 w 464820"/>
                <a:gd name="connsiteY31" fmla="*/ 841058 h 1112520"/>
                <a:gd name="connsiteX32" fmla="*/ 190500 w 464820"/>
                <a:gd name="connsiteY32" fmla="*/ 855345 h 1112520"/>
                <a:gd name="connsiteX33" fmla="*/ 176213 w 464820"/>
                <a:gd name="connsiteY33" fmla="*/ 860108 h 1112520"/>
                <a:gd name="connsiteX34" fmla="*/ 161925 w 464820"/>
                <a:gd name="connsiteY34" fmla="*/ 902970 h 1112520"/>
                <a:gd name="connsiteX35" fmla="*/ 157163 w 464820"/>
                <a:gd name="connsiteY35" fmla="*/ 917258 h 1112520"/>
                <a:gd name="connsiteX36" fmla="*/ 147638 w 464820"/>
                <a:gd name="connsiteY36" fmla="*/ 931545 h 1112520"/>
                <a:gd name="connsiteX37" fmla="*/ 138113 w 464820"/>
                <a:gd name="connsiteY37" fmla="*/ 950595 h 1112520"/>
                <a:gd name="connsiteX38" fmla="*/ 133350 w 464820"/>
                <a:gd name="connsiteY38" fmla="*/ 964883 h 1112520"/>
                <a:gd name="connsiteX39" fmla="*/ 119063 w 464820"/>
                <a:gd name="connsiteY39" fmla="*/ 969645 h 1112520"/>
                <a:gd name="connsiteX40" fmla="*/ 109538 w 464820"/>
                <a:gd name="connsiteY40" fmla="*/ 983933 h 1112520"/>
                <a:gd name="connsiteX41" fmla="*/ 100013 w 464820"/>
                <a:gd name="connsiteY41" fmla="*/ 1012508 h 1112520"/>
                <a:gd name="connsiteX42" fmla="*/ 80963 w 464820"/>
                <a:gd name="connsiteY42" fmla="*/ 1022033 h 1112520"/>
                <a:gd name="connsiteX43" fmla="*/ 66675 w 464820"/>
                <a:gd name="connsiteY43" fmla="*/ 1050608 h 1112520"/>
                <a:gd name="connsiteX44" fmla="*/ 52388 w 464820"/>
                <a:gd name="connsiteY44" fmla="*/ 1060133 h 1112520"/>
                <a:gd name="connsiteX45" fmla="*/ 42863 w 464820"/>
                <a:gd name="connsiteY45" fmla="*/ 1074420 h 1112520"/>
                <a:gd name="connsiteX46" fmla="*/ 14288 w 464820"/>
                <a:gd name="connsiteY46" fmla="*/ 1093470 h 1112520"/>
                <a:gd name="connsiteX47" fmla="*/ 0 w 464820"/>
                <a:gd name="connsiteY47" fmla="*/ 1112520 h 1112520"/>
                <a:gd name="connsiteX0" fmla="*/ 464820 w 464820"/>
                <a:gd name="connsiteY0" fmla="*/ 0 h 1112520"/>
                <a:gd name="connsiteX1" fmla="*/ 423863 w 464820"/>
                <a:gd name="connsiteY1" fmla="*/ 39053 h 1112520"/>
                <a:gd name="connsiteX2" fmla="*/ 422910 w 464820"/>
                <a:gd name="connsiteY2" fmla="*/ 63818 h 1112520"/>
                <a:gd name="connsiteX3" fmla="*/ 347663 w 464820"/>
                <a:gd name="connsiteY3" fmla="*/ 131445 h 1112520"/>
                <a:gd name="connsiteX4" fmla="*/ 357188 w 464820"/>
                <a:gd name="connsiteY4" fmla="*/ 160020 h 1112520"/>
                <a:gd name="connsiteX5" fmla="*/ 347663 w 464820"/>
                <a:gd name="connsiteY5" fmla="*/ 193358 h 1112520"/>
                <a:gd name="connsiteX6" fmla="*/ 342900 w 464820"/>
                <a:gd name="connsiteY6" fmla="*/ 226695 h 1112520"/>
                <a:gd name="connsiteX7" fmla="*/ 357188 w 464820"/>
                <a:gd name="connsiteY7" fmla="*/ 340995 h 1112520"/>
                <a:gd name="connsiteX8" fmla="*/ 366713 w 464820"/>
                <a:gd name="connsiteY8" fmla="*/ 360045 h 1112520"/>
                <a:gd name="connsiteX9" fmla="*/ 342900 w 464820"/>
                <a:gd name="connsiteY9" fmla="*/ 436245 h 1112520"/>
                <a:gd name="connsiteX10" fmla="*/ 328613 w 464820"/>
                <a:gd name="connsiteY10" fmla="*/ 445770 h 1112520"/>
                <a:gd name="connsiteX11" fmla="*/ 319088 w 464820"/>
                <a:gd name="connsiteY11" fmla="*/ 460058 h 1112520"/>
                <a:gd name="connsiteX12" fmla="*/ 304800 w 464820"/>
                <a:gd name="connsiteY12" fmla="*/ 464820 h 1112520"/>
                <a:gd name="connsiteX13" fmla="*/ 290513 w 464820"/>
                <a:gd name="connsiteY13" fmla="*/ 474345 h 1112520"/>
                <a:gd name="connsiteX14" fmla="*/ 304800 w 464820"/>
                <a:gd name="connsiteY14" fmla="*/ 517208 h 1112520"/>
                <a:gd name="connsiteX15" fmla="*/ 319088 w 464820"/>
                <a:gd name="connsiteY15" fmla="*/ 526733 h 1112520"/>
                <a:gd name="connsiteX16" fmla="*/ 333375 w 464820"/>
                <a:gd name="connsiteY16" fmla="*/ 541020 h 1112520"/>
                <a:gd name="connsiteX17" fmla="*/ 338138 w 464820"/>
                <a:gd name="connsiteY17" fmla="*/ 555308 h 1112520"/>
                <a:gd name="connsiteX18" fmla="*/ 323850 w 464820"/>
                <a:gd name="connsiteY18" fmla="*/ 583883 h 1112520"/>
                <a:gd name="connsiteX19" fmla="*/ 319088 w 464820"/>
                <a:gd name="connsiteY19" fmla="*/ 602933 h 1112520"/>
                <a:gd name="connsiteX20" fmla="*/ 309563 w 464820"/>
                <a:gd name="connsiteY20" fmla="*/ 617220 h 1112520"/>
                <a:gd name="connsiteX21" fmla="*/ 304800 w 464820"/>
                <a:gd name="connsiteY21" fmla="*/ 641033 h 1112520"/>
                <a:gd name="connsiteX22" fmla="*/ 300038 w 464820"/>
                <a:gd name="connsiteY22" fmla="*/ 655320 h 1112520"/>
                <a:gd name="connsiteX23" fmla="*/ 285750 w 464820"/>
                <a:gd name="connsiteY23" fmla="*/ 660083 h 1112520"/>
                <a:gd name="connsiteX24" fmla="*/ 271463 w 464820"/>
                <a:gd name="connsiteY24" fmla="*/ 669608 h 1112520"/>
                <a:gd name="connsiteX25" fmla="*/ 271463 w 464820"/>
                <a:gd name="connsiteY25" fmla="*/ 726758 h 1112520"/>
                <a:gd name="connsiteX26" fmla="*/ 266700 w 464820"/>
                <a:gd name="connsiteY26" fmla="*/ 741045 h 1112520"/>
                <a:gd name="connsiteX27" fmla="*/ 247650 w 464820"/>
                <a:gd name="connsiteY27" fmla="*/ 750570 h 1112520"/>
                <a:gd name="connsiteX28" fmla="*/ 233363 w 464820"/>
                <a:gd name="connsiteY28" fmla="*/ 760095 h 1112520"/>
                <a:gd name="connsiteX29" fmla="*/ 223838 w 464820"/>
                <a:gd name="connsiteY29" fmla="*/ 774383 h 1112520"/>
                <a:gd name="connsiteX30" fmla="*/ 209550 w 464820"/>
                <a:gd name="connsiteY30" fmla="*/ 802958 h 1112520"/>
                <a:gd name="connsiteX31" fmla="*/ 195263 w 464820"/>
                <a:gd name="connsiteY31" fmla="*/ 841058 h 1112520"/>
                <a:gd name="connsiteX32" fmla="*/ 190500 w 464820"/>
                <a:gd name="connsiteY32" fmla="*/ 855345 h 1112520"/>
                <a:gd name="connsiteX33" fmla="*/ 176213 w 464820"/>
                <a:gd name="connsiteY33" fmla="*/ 860108 h 1112520"/>
                <a:gd name="connsiteX34" fmla="*/ 161925 w 464820"/>
                <a:gd name="connsiteY34" fmla="*/ 902970 h 1112520"/>
                <a:gd name="connsiteX35" fmla="*/ 157163 w 464820"/>
                <a:gd name="connsiteY35" fmla="*/ 917258 h 1112520"/>
                <a:gd name="connsiteX36" fmla="*/ 147638 w 464820"/>
                <a:gd name="connsiteY36" fmla="*/ 931545 h 1112520"/>
                <a:gd name="connsiteX37" fmla="*/ 138113 w 464820"/>
                <a:gd name="connsiteY37" fmla="*/ 950595 h 1112520"/>
                <a:gd name="connsiteX38" fmla="*/ 133350 w 464820"/>
                <a:gd name="connsiteY38" fmla="*/ 964883 h 1112520"/>
                <a:gd name="connsiteX39" fmla="*/ 119063 w 464820"/>
                <a:gd name="connsiteY39" fmla="*/ 969645 h 1112520"/>
                <a:gd name="connsiteX40" fmla="*/ 109538 w 464820"/>
                <a:gd name="connsiteY40" fmla="*/ 983933 h 1112520"/>
                <a:gd name="connsiteX41" fmla="*/ 100013 w 464820"/>
                <a:gd name="connsiteY41" fmla="*/ 1012508 h 1112520"/>
                <a:gd name="connsiteX42" fmla="*/ 80963 w 464820"/>
                <a:gd name="connsiteY42" fmla="*/ 1022033 h 1112520"/>
                <a:gd name="connsiteX43" fmla="*/ 66675 w 464820"/>
                <a:gd name="connsiteY43" fmla="*/ 1050608 h 1112520"/>
                <a:gd name="connsiteX44" fmla="*/ 52388 w 464820"/>
                <a:gd name="connsiteY44" fmla="*/ 1060133 h 1112520"/>
                <a:gd name="connsiteX45" fmla="*/ 42863 w 464820"/>
                <a:gd name="connsiteY45" fmla="*/ 1074420 h 1112520"/>
                <a:gd name="connsiteX46" fmla="*/ 14288 w 464820"/>
                <a:gd name="connsiteY46" fmla="*/ 1093470 h 1112520"/>
                <a:gd name="connsiteX47" fmla="*/ 0 w 464820"/>
                <a:gd name="connsiteY47" fmla="*/ 1112520 h 1112520"/>
                <a:gd name="connsiteX0" fmla="*/ 464820 w 464820"/>
                <a:gd name="connsiteY0" fmla="*/ 0 h 1112520"/>
                <a:gd name="connsiteX1" fmla="*/ 347663 w 464820"/>
                <a:gd name="connsiteY1" fmla="*/ 50483 h 1112520"/>
                <a:gd name="connsiteX2" fmla="*/ 422910 w 464820"/>
                <a:gd name="connsiteY2" fmla="*/ 63818 h 1112520"/>
                <a:gd name="connsiteX3" fmla="*/ 347663 w 464820"/>
                <a:gd name="connsiteY3" fmla="*/ 131445 h 1112520"/>
                <a:gd name="connsiteX4" fmla="*/ 357188 w 464820"/>
                <a:gd name="connsiteY4" fmla="*/ 160020 h 1112520"/>
                <a:gd name="connsiteX5" fmla="*/ 347663 w 464820"/>
                <a:gd name="connsiteY5" fmla="*/ 193358 h 1112520"/>
                <a:gd name="connsiteX6" fmla="*/ 342900 w 464820"/>
                <a:gd name="connsiteY6" fmla="*/ 226695 h 1112520"/>
                <a:gd name="connsiteX7" fmla="*/ 357188 w 464820"/>
                <a:gd name="connsiteY7" fmla="*/ 340995 h 1112520"/>
                <a:gd name="connsiteX8" fmla="*/ 366713 w 464820"/>
                <a:gd name="connsiteY8" fmla="*/ 360045 h 1112520"/>
                <a:gd name="connsiteX9" fmla="*/ 342900 w 464820"/>
                <a:gd name="connsiteY9" fmla="*/ 436245 h 1112520"/>
                <a:gd name="connsiteX10" fmla="*/ 328613 w 464820"/>
                <a:gd name="connsiteY10" fmla="*/ 445770 h 1112520"/>
                <a:gd name="connsiteX11" fmla="*/ 319088 w 464820"/>
                <a:gd name="connsiteY11" fmla="*/ 460058 h 1112520"/>
                <a:gd name="connsiteX12" fmla="*/ 304800 w 464820"/>
                <a:gd name="connsiteY12" fmla="*/ 464820 h 1112520"/>
                <a:gd name="connsiteX13" fmla="*/ 290513 w 464820"/>
                <a:gd name="connsiteY13" fmla="*/ 474345 h 1112520"/>
                <a:gd name="connsiteX14" fmla="*/ 304800 w 464820"/>
                <a:gd name="connsiteY14" fmla="*/ 517208 h 1112520"/>
                <a:gd name="connsiteX15" fmla="*/ 319088 w 464820"/>
                <a:gd name="connsiteY15" fmla="*/ 526733 h 1112520"/>
                <a:gd name="connsiteX16" fmla="*/ 333375 w 464820"/>
                <a:gd name="connsiteY16" fmla="*/ 541020 h 1112520"/>
                <a:gd name="connsiteX17" fmla="*/ 338138 w 464820"/>
                <a:gd name="connsiteY17" fmla="*/ 555308 h 1112520"/>
                <a:gd name="connsiteX18" fmla="*/ 323850 w 464820"/>
                <a:gd name="connsiteY18" fmla="*/ 583883 h 1112520"/>
                <a:gd name="connsiteX19" fmla="*/ 319088 w 464820"/>
                <a:gd name="connsiteY19" fmla="*/ 602933 h 1112520"/>
                <a:gd name="connsiteX20" fmla="*/ 309563 w 464820"/>
                <a:gd name="connsiteY20" fmla="*/ 617220 h 1112520"/>
                <a:gd name="connsiteX21" fmla="*/ 304800 w 464820"/>
                <a:gd name="connsiteY21" fmla="*/ 641033 h 1112520"/>
                <a:gd name="connsiteX22" fmla="*/ 300038 w 464820"/>
                <a:gd name="connsiteY22" fmla="*/ 655320 h 1112520"/>
                <a:gd name="connsiteX23" fmla="*/ 285750 w 464820"/>
                <a:gd name="connsiteY23" fmla="*/ 660083 h 1112520"/>
                <a:gd name="connsiteX24" fmla="*/ 271463 w 464820"/>
                <a:gd name="connsiteY24" fmla="*/ 669608 h 1112520"/>
                <a:gd name="connsiteX25" fmla="*/ 271463 w 464820"/>
                <a:gd name="connsiteY25" fmla="*/ 726758 h 1112520"/>
                <a:gd name="connsiteX26" fmla="*/ 266700 w 464820"/>
                <a:gd name="connsiteY26" fmla="*/ 741045 h 1112520"/>
                <a:gd name="connsiteX27" fmla="*/ 247650 w 464820"/>
                <a:gd name="connsiteY27" fmla="*/ 750570 h 1112520"/>
                <a:gd name="connsiteX28" fmla="*/ 233363 w 464820"/>
                <a:gd name="connsiteY28" fmla="*/ 760095 h 1112520"/>
                <a:gd name="connsiteX29" fmla="*/ 223838 w 464820"/>
                <a:gd name="connsiteY29" fmla="*/ 774383 h 1112520"/>
                <a:gd name="connsiteX30" fmla="*/ 209550 w 464820"/>
                <a:gd name="connsiteY30" fmla="*/ 802958 h 1112520"/>
                <a:gd name="connsiteX31" fmla="*/ 195263 w 464820"/>
                <a:gd name="connsiteY31" fmla="*/ 841058 h 1112520"/>
                <a:gd name="connsiteX32" fmla="*/ 190500 w 464820"/>
                <a:gd name="connsiteY32" fmla="*/ 855345 h 1112520"/>
                <a:gd name="connsiteX33" fmla="*/ 176213 w 464820"/>
                <a:gd name="connsiteY33" fmla="*/ 860108 h 1112520"/>
                <a:gd name="connsiteX34" fmla="*/ 161925 w 464820"/>
                <a:gd name="connsiteY34" fmla="*/ 902970 h 1112520"/>
                <a:gd name="connsiteX35" fmla="*/ 157163 w 464820"/>
                <a:gd name="connsiteY35" fmla="*/ 917258 h 1112520"/>
                <a:gd name="connsiteX36" fmla="*/ 147638 w 464820"/>
                <a:gd name="connsiteY36" fmla="*/ 931545 h 1112520"/>
                <a:gd name="connsiteX37" fmla="*/ 138113 w 464820"/>
                <a:gd name="connsiteY37" fmla="*/ 950595 h 1112520"/>
                <a:gd name="connsiteX38" fmla="*/ 133350 w 464820"/>
                <a:gd name="connsiteY38" fmla="*/ 964883 h 1112520"/>
                <a:gd name="connsiteX39" fmla="*/ 119063 w 464820"/>
                <a:gd name="connsiteY39" fmla="*/ 969645 h 1112520"/>
                <a:gd name="connsiteX40" fmla="*/ 109538 w 464820"/>
                <a:gd name="connsiteY40" fmla="*/ 983933 h 1112520"/>
                <a:gd name="connsiteX41" fmla="*/ 100013 w 464820"/>
                <a:gd name="connsiteY41" fmla="*/ 1012508 h 1112520"/>
                <a:gd name="connsiteX42" fmla="*/ 80963 w 464820"/>
                <a:gd name="connsiteY42" fmla="*/ 1022033 h 1112520"/>
                <a:gd name="connsiteX43" fmla="*/ 66675 w 464820"/>
                <a:gd name="connsiteY43" fmla="*/ 1050608 h 1112520"/>
                <a:gd name="connsiteX44" fmla="*/ 52388 w 464820"/>
                <a:gd name="connsiteY44" fmla="*/ 1060133 h 1112520"/>
                <a:gd name="connsiteX45" fmla="*/ 42863 w 464820"/>
                <a:gd name="connsiteY45" fmla="*/ 1074420 h 1112520"/>
                <a:gd name="connsiteX46" fmla="*/ 14288 w 464820"/>
                <a:gd name="connsiteY46" fmla="*/ 1093470 h 1112520"/>
                <a:gd name="connsiteX47" fmla="*/ 0 w 464820"/>
                <a:gd name="connsiteY47" fmla="*/ 1112520 h 1112520"/>
                <a:gd name="connsiteX0" fmla="*/ 361950 w 422910"/>
                <a:gd name="connsiteY0" fmla="*/ 0 h 1116330"/>
                <a:gd name="connsiteX1" fmla="*/ 347663 w 422910"/>
                <a:gd name="connsiteY1" fmla="*/ 54293 h 1116330"/>
                <a:gd name="connsiteX2" fmla="*/ 422910 w 422910"/>
                <a:gd name="connsiteY2" fmla="*/ 67628 h 1116330"/>
                <a:gd name="connsiteX3" fmla="*/ 347663 w 422910"/>
                <a:gd name="connsiteY3" fmla="*/ 135255 h 1116330"/>
                <a:gd name="connsiteX4" fmla="*/ 357188 w 422910"/>
                <a:gd name="connsiteY4" fmla="*/ 163830 h 1116330"/>
                <a:gd name="connsiteX5" fmla="*/ 347663 w 422910"/>
                <a:gd name="connsiteY5" fmla="*/ 197168 h 1116330"/>
                <a:gd name="connsiteX6" fmla="*/ 342900 w 422910"/>
                <a:gd name="connsiteY6" fmla="*/ 230505 h 1116330"/>
                <a:gd name="connsiteX7" fmla="*/ 357188 w 422910"/>
                <a:gd name="connsiteY7" fmla="*/ 344805 h 1116330"/>
                <a:gd name="connsiteX8" fmla="*/ 366713 w 422910"/>
                <a:gd name="connsiteY8" fmla="*/ 363855 h 1116330"/>
                <a:gd name="connsiteX9" fmla="*/ 342900 w 422910"/>
                <a:gd name="connsiteY9" fmla="*/ 440055 h 1116330"/>
                <a:gd name="connsiteX10" fmla="*/ 328613 w 422910"/>
                <a:gd name="connsiteY10" fmla="*/ 449580 h 1116330"/>
                <a:gd name="connsiteX11" fmla="*/ 319088 w 422910"/>
                <a:gd name="connsiteY11" fmla="*/ 463868 h 1116330"/>
                <a:gd name="connsiteX12" fmla="*/ 304800 w 422910"/>
                <a:gd name="connsiteY12" fmla="*/ 468630 h 1116330"/>
                <a:gd name="connsiteX13" fmla="*/ 290513 w 422910"/>
                <a:gd name="connsiteY13" fmla="*/ 478155 h 1116330"/>
                <a:gd name="connsiteX14" fmla="*/ 304800 w 422910"/>
                <a:gd name="connsiteY14" fmla="*/ 521018 h 1116330"/>
                <a:gd name="connsiteX15" fmla="*/ 319088 w 422910"/>
                <a:gd name="connsiteY15" fmla="*/ 530543 h 1116330"/>
                <a:gd name="connsiteX16" fmla="*/ 333375 w 422910"/>
                <a:gd name="connsiteY16" fmla="*/ 544830 h 1116330"/>
                <a:gd name="connsiteX17" fmla="*/ 338138 w 422910"/>
                <a:gd name="connsiteY17" fmla="*/ 559118 h 1116330"/>
                <a:gd name="connsiteX18" fmla="*/ 323850 w 422910"/>
                <a:gd name="connsiteY18" fmla="*/ 587693 h 1116330"/>
                <a:gd name="connsiteX19" fmla="*/ 319088 w 422910"/>
                <a:gd name="connsiteY19" fmla="*/ 606743 h 1116330"/>
                <a:gd name="connsiteX20" fmla="*/ 309563 w 422910"/>
                <a:gd name="connsiteY20" fmla="*/ 621030 h 1116330"/>
                <a:gd name="connsiteX21" fmla="*/ 304800 w 422910"/>
                <a:gd name="connsiteY21" fmla="*/ 644843 h 1116330"/>
                <a:gd name="connsiteX22" fmla="*/ 300038 w 422910"/>
                <a:gd name="connsiteY22" fmla="*/ 659130 h 1116330"/>
                <a:gd name="connsiteX23" fmla="*/ 285750 w 422910"/>
                <a:gd name="connsiteY23" fmla="*/ 663893 h 1116330"/>
                <a:gd name="connsiteX24" fmla="*/ 271463 w 422910"/>
                <a:gd name="connsiteY24" fmla="*/ 673418 h 1116330"/>
                <a:gd name="connsiteX25" fmla="*/ 271463 w 422910"/>
                <a:gd name="connsiteY25" fmla="*/ 730568 h 1116330"/>
                <a:gd name="connsiteX26" fmla="*/ 266700 w 422910"/>
                <a:gd name="connsiteY26" fmla="*/ 744855 h 1116330"/>
                <a:gd name="connsiteX27" fmla="*/ 247650 w 422910"/>
                <a:gd name="connsiteY27" fmla="*/ 754380 h 1116330"/>
                <a:gd name="connsiteX28" fmla="*/ 233363 w 422910"/>
                <a:gd name="connsiteY28" fmla="*/ 763905 h 1116330"/>
                <a:gd name="connsiteX29" fmla="*/ 223838 w 422910"/>
                <a:gd name="connsiteY29" fmla="*/ 778193 h 1116330"/>
                <a:gd name="connsiteX30" fmla="*/ 209550 w 422910"/>
                <a:gd name="connsiteY30" fmla="*/ 806768 h 1116330"/>
                <a:gd name="connsiteX31" fmla="*/ 195263 w 422910"/>
                <a:gd name="connsiteY31" fmla="*/ 844868 h 1116330"/>
                <a:gd name="connsiteX32" fmla="*/ 190500 w 422910"/>
                <a:gd name="connsiteY32" fmla="*/ 859155 h 1116330"/>
                <a:gd name="connsiteX33" fmla="*/ 176213 w 422910"/>
                <a:gd name="connsiteY33" fmla="*/ 863918 h 1116330"/>
                <a:gd name="connsiteX34" fmla="*/ 161925 w 422910"/>
                <a:gd name="connsiteY34" fmla="*/ 906780 h 1116330"/>
                <a:gd name="connsiteX35" fmla="*/ 157163 w 422910"/>
                <a:gd name="connsiteY35" fmla="*/ 921068 h 1116330"/>
                <a:gd name="connsiteX36" fmla="*/ 147638 w 422910"/>
                <a:gd name="connsiteY36" fmla="*/ 935355 h 1116330"/>
                <a:gd name="connsiteX37" fmla="*/ 138113 w 422910"/>
                <a:gd name="connsiteY37" fmla="*/ 954405 h 1116330"/>
                <a:gd name="connsiteX38" fmla="*/ 133350 w 422910"/>
                <a:gd name="connsiteY38" fmla="*/ 968693 h 1116330"/>
                <a:gd name="connsiteX39" fmla="*/ 119063 w 422910"/>
                <a:gd name="connsiteY39" fmla="*/ 973455 h 1116330"/>
                <a:gd name="connsiteX40" fmla="*/ 109538 w 422910"/>
                <a:gd name="connsiteY40" fmla="*/ 987743 h 1116330"/>
                <a:gd name="connsiteX41" fmla="*/ 100013 w 422910"/>
                <a:gd name="connsiteY41" fmla="*/ 1016318 h 1116330"/>
                <a:gd name="connsiteX42" fmla="*/ 80963 w 422910"/>
                <a:gd name="connsiteY42" fmla="*/ 1025843 h 1116330"/>
                <a:gd name="connsiteX43" fmla="*/ 66675 w 422910"/>
                <a:gd name="connsiteY43" fmla="*/ 1054418 h 1116330"/>
                <a:gd name="connsiteX44" fmla="*/ 52388 w 422910"/>
                <a:gd name="connsiteY44" fmla="*/ 1063943 h 1116330"/>
                <a:gd name="connsiteX45" fmla="*/ 42863 w 422910"/>
                <a:gd name="connsiteY45" fmla="*/ 1078230 h 1116330"/>
                <a:gd name="connsiteX46" fmla="*/ 14288 w 422910"/>
                <a:gd name="connsiteY46" fmla="*/ 1097280 h 1116330"/>
                <a:gd name="connsiteX47" fmla="*/ 0 w 422910"/>
                <a:gd name="connsiteY47" fmla="*/ 1116330 h 111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22910" h="1116330">
                  <a:moveTo>
                    <a:pt x="361950" y="0"/>
                  </a:moveTo>
                  <a:cubicBezTo>
                    <a:pt x="357188" y="7938"/>
                    <a:pt x="337503" y="43022"/>
                    <a:pt x="347663" y="54293"/>
                  </a:cubicBezTo>
                  <a:cubicBezTo>
                    <a:pt x="357823" y="65564"/>
                    <a:pt x="422910" y="54134"/>
                    <a:pt x="422910" y="67628"/>
                  </a:cubicBezTo>
                  <a:cubicBezTo>
                    <a:pt x="422910" y="81122"/>
                    <a:pt x="247149" y="129965"/>
                    <a:pt x="347663" y="135255"/>
                  </a:cubicBezTo>
                  <a:cubicBezTo>
                    <a:pt x="350838" y="144780"/>
                    <a:pt x="360363" y="154305"/>
                    <a:pt x="357188" y="163830"/>
                  </a:cubicBezTo>
                  <a:cubicBezTo>
                    <a:pt x="353106" y="176076"/>
                    <a:pt x="350056" y="184006"/>
                    <a:pt x="347663" y="197168"/>
                  </a:cubicBezTo>
                  <a:cubicBezTo>
                    <a:pt x="345655" y="208212"/>
                    <a:pt x="344488" y="219393"/>
                    <a:pt x="342900" y="230505"/>
                  </a:cubicBezTo>
                  <a:cubicBezTo>
                    <a:pt x="346132" y="282210"/>
                    <a:pt x="342698" y="301336"/>
                    <a:pt x="357188" y="344805"/>
                  </a:cubicBezTo>
                  <a:cubicBezTo>
                    <a:pt x="359433" y="351540"/>
                    <a:pt x="363538" y="357505"/>
                    <a:pt x="366713" y="363855"/>
                  </a:cubicBezTo>
                  <a:cubicBezTo>
                    <a:pt x="358812" y="415211"/>
                    <a:pt x="371099" y="416556"/>
                    <a:pt x="342900" y="440055"/>
                  </a:cubicBezTo>
                  <a:cubicBezTo>
                    <a:pt x="338503" y="443719"/>
                    <a:pt x="333375" y="446405"/>
                    <a:pt x="328613" y="449580"/>
                  </a:cubicBezTo>
                  <a:cubicBezTo>
                    <a:pt x="325438" y="454343"/>
                    <a:pt x="323558" y="460292"/>
                    <a:pt x="319088" y="463868"/>
                  </a:cubicBezTo>
                  <a:cubicBezTo>
                    <a:pt x="315168" y="467004"/>
                    <a:pt x="309290" y="466385"/>
                    <a:pt x="304800" y="468630"/>
                  </a:cubicBezTo>
                  <a:cubicBezTo>
                    <a:pt x="299681" y="471190"/>
                    <a:pt x="295275" y="474980"/>
                    <a:pt x="290513" y="478155"/>
                  </a:cubicBezTo>
                  <a:lnTo>
                    <a:pt x="304800" y="521018"/>
                  </a:lnTo>
                  <a:cubicBezTo>
                    <a:pt x="306610" y="526448"/>
                    <a:pt x="314691" y="526879"/>
                    <a:pt x="319088" y="530543"/>
                  </a:cubicBezTo>
                  <a:cubicBezTo>
                    <a:pt x="324262" y="534855"/>
                    <a:pt x="328613" y="540068"/>
                    <a:pt x="333375" y="544830"/>
                  </a:cubicBezTo>
                  <a:cubicBezTo>
                    <a:pt x="334963" y="549593"/>
                    <a:pt x="338138" y="554098"/>
                    <a:pt x="338138" y="559118"/>
                  </a:cubicBezTo>
                  <a:cubicBezTo>
                    <a:pt x="338138" y="568975"/>
                    <a:pt x="328664" y="580471"/>
                    <a:pt x="323850" y="587693"/>
                  </a:cubicBezTo>
                  <a:cubicBezTo>
                    <a:pt x="322263" y="594043"/>
                    <a:pt x="321666" y="600727"/>
                    <a:pt x="319088" y="606743"/>
                  </a:cubicBezTo>
                  <a:cubicBezTo>
                    <a:pt x="316833" y="612004"/>
                    <a:pt x="311573" y="615671"/>
                    <a:pt x="309563" y="621030"/>
                  </a:cubicBezTo>
                  <a:cubicBezTo>
                    <a:pt x="306721" y="628609"/>
                    <a:pt x="306763" y="636990"/>
                    <a:pt x="304800" y="644843"/>
                  </a:cubicBezTo>
                  <a:cubicBezTo>
                    <a:pt x="303582" y="649713"/>
                    <a:pt x="303588" y="655580"/>
                    <a:pt x="300038" y="659130"/>
                  </a:cubicBezTo>
                  <a:cubicBezTo>
                    <a:pt x="296488" y="662680"/>
                    <a:pt x="290240" y="661648"/>
                    <a:pt x="285750" y="663893"/>
                  </a:cubicBezTo>
                  <a:cubicBezTo>
                    <a:pt x="280631" y="666453"/>
                    <a:pt x="276225" y="670243"/>
                    <a:pt x="271463" y="673418"/>
                  </a:cubicBezTo>
                  <a:cubicBezTo>
                    <a:pt x="277574" y="703976"/>
                    <a:pt x="278551" y="695126"/>
                    <a:pt x="271463" y="730568"/>
                  </a:cubicBezTo>
                  <a:cubicBezTo>
                    <a:pt x="270478" y="735491"/>
                    <a:pt x="270250" y="741305"/>
                    <a:pt x="266700" y="744855"/>
                  </a:cubicBezTo>
                  <a:cubicBezTo>
                    <a:pt x="261680" y="749875"/>
                    <a:pt x="253814" y="750858"/>
                    <a:pt x="247650" y="754380"/>
                  </a:cubicBezTo>
                  <a:cubicBezTo>
                    <a:pt x="242680" y="757220"/>
                    <a:pt x="238125" y="760730"/>
                    <a:pt x="233363" y="763905"/>
                  </a:cubicBezTo>
                  <a:cubicBezTo>
                    <a:pt x="230188" y="768668"/>
                    <a:pt x="226398" y="773073"/>
                    <a:pt x="223838" y="778193"/>
                  </a:cubicBezTo>
                  <a:cubicBezTo>
                    <a:pt x="204119" y="817629"/>
                    <a:pt x="236848" y="765819"/>
                    <a:pt x="209550" y="806768"/>
                  </a:cubicBezTo>
                  <a:cubicBezTo>
                    <a:pt x="200364" y="852703"/>
                    <a:pt x="211613" y="812170"/>
                    <a:pt x="195263" y="844868"/>
                  </a:cubicBezTo>
                  <a:cubicBezTo>
                    <a:pt x="193018" y="849358"/>
                    <a:pt x="194050" y="855605"/>
                    <a:pt x="190500" y="859155"/>
                  </a:cubicBezTo>
                  <a:cubicBezTo>
                    <a:pt x="186950" y="862705"/>
                    <a:pt x="180975" y="862330"/>
                    <a:pt x="176213" y="863918"/>
                  </a:cubicBezTo>
                  <a:lnTo>
                    <a:pt x="161925" y="906780"/>
                  </a:lnTo>
                  <a:cubicBezTo>
                    <a:pt x="160337" y="911543"/>
                    <a:pt x="159948" y="916891"/>
                    <a:pt x="157163" y="921068"/>
                  </a:cubicBezTo>
                  <a:cubicBezTo>
                    <a:pt x="153988" y="925830"/>
                    <a:pt x="150478" y="930385"/>
                    <a:pt x="147638" y="935355"/>
                  </a:cubicBezTo>
                  <a:cubicBezTo>
                    <a:pt x="144116" y="941519"/>
                    <a:pt x="140910" y="947880"/>
                    <a:pt x="138113" y="954405"/>
                  </a:cubicBezTo>
                  <a:cubicBezTo>
                    <a:pt x="136135" y="959019"/>
                    <a:pt x="136900" y="965143"/>
                    <a:pt x="133350" y="968693"/>
                  </a:cubicBezTo>
                  <a:cubicBezTo>
                    <a:pt x="129800" y="972243"/>
                    <a:pt x="123825" y="971868"/>
                    <a:pt x="119063" y="973455"/>
                  </a:cubicBezTo>
                  <a:cubicBezTo>
                    <a:pt x="115888" y="978218"/>
                    <a:pt x="111863" y="982512"/>
                    <a:pt x="109538" y="987743"/>
                  </a:cubicBezTo>
                  <a:cubicBezTo>
                    <a:pt x="105460" y="996918"/>
                    <a:pt x="108993" y="1011828"/>
                    <a:pt x="100013" y="1016318"/>
                  </a:cubicBezTo>
                  <a:lnTo>
                    <a:pt x="80963" y="1025843"/>
                  </a:lnTo>
                  <a:cubicBezTo>
                    <a:pt x="77089" y="1037462"/>
                    <a:pt x="75906" y="1045186"/>
                    <a:pt x="66675" y="1054418"/>
                  </a:cubicBezTo>
                  <a:cubicBezTo>
                    <a:pt x="62628" y="1058465"/>
                    <a:pt x="57150" y="1060768"/>
                    <a:pt x="52388" y="1063943"/>
                  </a:cubicBezTo>
                  <a:cubicBezTo>
                    <a:pt x="49213" y="1068705"/>
                    <a:pt x="47171" y="1074461"/>
                    <a:pt x="42863" y="1078230"/>
                  </a:cubicBezTo>
                  <a:cubicBezTo>
                    <a:pt x="34248" y="1085768"/>
                    <a:pt x="14288" y="1097280"/>
                    <a:pt x="14288" y="1097280"/>
                  </a:cubicBezTo>
                  <a:cubicBezTo>
                    <a:pt x="8402" y="1114936"/>
                    <a:pt x="14015" y="1109323"/>
                    <a:pt x="0" y="1116330"/>
                  </a:cubicBezTo>
                </a:path>
              </a:pathLst>
            </a:custGeom>
            <a:noFill/>
            <a:ln w="25400" cap="flat" cmpd="sng" algn="ctr">
              <a:solidFill>
                <a:schemeClr val="accent4">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grpSp>
      <p:pic>
        <p:nvPicPr>
          <p:cNvPr id="256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dirty="0" smtClean="0"/>
          </a:p>
        </p:txBody>
      </p:sp>
      <p:sp>
        <p:nvSpPr>
          <p:cNvPr id="26627" name="Rectangle 3"/>
          <p:cNvSpPr>
            <a:spLocks noGrp="1" noChangeArrowheads="1"/>
          </p:cNvSpPr>
          <p:nvPr>
            <p:ph type="body" idx="1"/>
          </p:nvPr>
        </p:nvSpPr>
        <p:spPr/>
        <p:txBody>
          <a:bodyPr/>
          <a:lstStyle/>
          <a:p>
            <a:pPr eaLnBrk="1" hangingPunct="1"/>
            <a:endParaRPr lang="en-US" dirty="0" smtClean="0"/>
          </a:p>
        </p:txBody>
      </p:sp>
      <p:sp>
        <p:nvSpPr>
          <p:cNvPr id="26628"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6629"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26630"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6631"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26632" name="Rectangle 12"/>
          <p:cNvSpPr>
            <a:spLocks noChangeArrowheads="1"/>
          </p:cNvSpPr>
          <p:nvPr/>
        </p:nvSpPr>
        <p:spPr bwMode="auto">
          <a:xfrm>
            <a:off x="1600200" y="609600"/>
            <a:ext cx="716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dirty="0">
                <a:solidFill>
                  <a:schemeClr val="accent2"/>
                </a:solidFill>
                <a:latin typeface="Arial Rounded MT Bold" pitchFamily="34" charset="0"/>
              </a:rPr>
              <a:t>Emergency Fire Fund (EFF)</a:t>
            </a:r>
          </a:p>
        </p:txBody>
      </p:sp>
      <p:sp>
        <p:nvSpPr>
          <p:cNvPr id="26633" name="Rectangle 13"/>
          <p:cNvSpPr>
            <a:spLocks noChangeArrowheads="1"/>
          </p:cNvSpPr>
          <p:nvPr/>
        </p:nvSpPr>
        <p:spPr bwMode="auto">
          <a:xfrm>
            <a:off x="228600" y="2009775"/>
            <a:ext cx="85344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l"/>
            <a:r>
              <a:rPr lang="en-US" sz="2400" b="1" dirty="0">
                <a:solidFill>
                  <a:schemeClr val="accent2"/>
                </a:solidFill>
              </a:rPr>
              <a:t>This fund, established in 1967 by some counties that recognized that some wildfires may exceed the counties’ resources and abilities to manage. Participation in the EFF is voluntary. A ten-person committee comprising county commissioners, sheriffs, fire chiefs, and the DFPC Director oversees the administration of the fund. </a:t>
            </a:r>
          </a:p>
          <a:p>
            <a:pPr algn="l"/>
            <a:endParaRPr lang="en-US" sz="2400" b="1" dirty="0">
              <a:solidFill>
                <a:schemeClr val="accent2"/>
              </a:solidFill>
            </a:endParaRPr>
          </a:p>
          <a:p>
            <a:pPr algn="l"/>
            <a:r>
              <a:rPr lang="en-US" sz="2400" b="1" dirty="0">
                <a:solidFill>
                  <a:schemeClr val="accent2"/>
                </a:solidFill>
              </a:rPr>
              <a:t>Currently, 43 Colorado counties and the Denver Water Board contribute to EFF.</a:t>
            </a:r>
          </a:p>
        </p:txBody>
      </p:sp>
      <p:pic>
        <p:nvPicPr>
          <p:cNvPr id="26634"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dirty="0" smtClean="0"/>
          </a:p>
        </p:txBody>
      </p:sp>
      <p:sp>
        <p:nvSpPr>
          <p:cNvPr id="27651" name="Rectangle 3"/>
          <p:cNvSpPr>
            <a:spLocks noGrp="1" noChangeArrowheads="1"/>
          </p:cNvSpPr>
          <p:nvPr>
            <p:ph type="body" idx="1"/>
          </p:nvPr>
        </p:nvSpPr>
        <p:spPr/>
        <p:txBody>
          <a:bodyPr/>
          <a:lstStyle/>
          <a:p>
            <a:pPr eaLnBrk="1" hangingPunct="1"/>
            <a:endParaRPr lang="en-US" dirty="0" smtClean="0"/>
          </a:p>
        </p:txBody>
      </p:sp>
      <p:sp>
        <p:nvSpPr>
          <p:cNvPr id="27652"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7653"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27654"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7655"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27656" name="Rectangle 12"/>
          <p:cNvSpPr>
            <a:spLocks noChangeArrowheads="1"/>
          </p:cNvSpPr>
          <p:nvPr/>
        </p:nvSpPr>
        <p:spPr bwMode="auto">
          <a:xfrm>
            <a:off x="1600200" y="609600"/>
            <a:ext cx="716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dirty="0">
                <a:solidFill>
                  <a:schemeClr val="accent2"/>
                </a:solidFill>
                <a:latin typeface="Arial Rounded MT Bold" pitchFamily="34" charset="0"/>
              </a:rPr>
              <a:t>Emergency Fire Fund (EFF)</a:t>
            </a:r>
          </a:p>
        </p:txBody>
      </p:sp>
      <p:pic>
        <p:nvPicPr>
          <p:cNvPr id="27657"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Rectangle 13"/>
          <p:cNvSpPr>
            <a:spLocks noChangeArrowheads="1"/>
          </p:cNvSpPr>
          <p:nvPr/>
        </p:nvSpPr>
        <p:spPr bwMode="auto">
          <a:xfrm>
            <a:off x="304800" y="1981200"/>
            <a:ext cx="86106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l"/>
            <a:r>
              <a:rPr lang="en-US" sz="2800" b="1" dirty="0">
                <a:solidFill>
                  <a:schemeClr val="accent2"/>
                </a:solidFill>
                <a:latin typeface="Arial Rounded MT Bold" pitchFamily="34" charset="0"/>
              </a:rPr>
              <a:t>2012 EFF Fires through November 29</a:t>
            </a:r>
            <a:r>
              <a:rPr lang="en-US" sz="2800" b="1" baseline="30000" dirty="0">
                <a:solidFill>
                  <a:schemeClr val="accent2"/>
                </a:solidFill>
                <a:latin typeface="Arial Rounded MT Bold" pitchFamily="34" charset="0"/>
              </a:rPr>
              <a:t>th</a:t>
            </a:r>
            <a:r>
              <a:rPr lang="en-US" sz="2800" b="1" dirty="0">
                <a:solidFill>
                  <a:schemeClr val="accent2"/>
                </a:solidFill>
                <a:latin typeface="Arial Rounded MT Bold" pitchFamily="34" charset="0"/>
              </a:rPr>
              <a:t> . . .</a:t>
            </a:r>
          </a:p>
          <a:p>
            <a:pPr algn="l" eaLnBrk="0" hangingPunct="0"/>
            <a:endParaRPr lang="en-US" sz="1200" b="1" dirty="0">
              <a:solidFill>
                <a:schemeClr val="accent2"/>
              </a:solidFill>
            </a:endParaRPr>
          </a:p>
        </p:txBody>
      </p:sp>
      <p:sp>
        <p:nvSpPr>
          <p:cNvPr id="27659" name="Text Box 2"/>
          <p:cNvSpPr txBox="1">
            <a:spLocks noChangeArrowheads="1"/>
          </p:cNvSpPr>
          <p:nvPr/>
        </p:nvSpPr>
        <p:spPr bwMode="auto">
          <a:xfrm>
            <a:off x="685800" y="2590800"/>
            <a:ext cx="82296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pPr algn="l" eaLnBrk="1" hangingPunct="1">
              <a:spcBef>
                <a:spcPct val="50000"/>
              </a:spcBef>
              <a:buFontTx/>
              <a:buChar char="•"/>
            </a:pPr>
            <a:r>
              <a:rPr lang="en-US" sz="2400" dirty="0">
                <a:latin typeface="Arial Rounded MT Bold" pitchFamily="34" charset="0"/>
              </a:rPr>
              <a:t>Number of EFF Fires: 16</a:t>
            </a:r>
          </a:p>
          <a:p>
            <a:pPr algn="l" eaLnBrk="1" hangingPunct="1">
              <a:spcBef>
                <a:spcPct val="50000"/>
              </a:spcBef>
              <a:buFontTx/>
              <a:buChar char="•"/>
            </a:pPr>
            <a:r>
              <a:rPr lang="en-US" sz="2400" dirty="0">
                <a:latin typeface="Arial Rounded MT Bold" pitchFamily="34" charset="0"/>
              </a:rPr>
              <a:t>EFF that was Available – 2012 Assessments:  $1 million</a:t>
            </a:r>
          </a:p>
          <a:p>
            <a:pPr algn="l" eaLnBrk="1" hangingPunct="1">
              <a:spcBef>
                <a:spcPct val="50000"/>
              </a:spcBef>
              <a:buFontTx/>
              <a:buChar char="•"/>
            </a:pPr>
            <a:r>
              <a:rPr lang="en-US" sz="2400" dirty="0">
                <a:latin typeface="Arial Rounded MT Bold" pitchFamily="34" charset="0"/>
              </a:rPr>
              <a:t>Estimated Suppression Costs that will be funded by EO:  $46 million</a:t>
            </a:r>
          </a:p>
          <a:p>
            <a:pPr algn="l" eaLnBrk="1" hangingPunct="1">
              <a:spcBef>
                <a:spcPct val="50000"/>
              </a:spcBef>
              <a:buFontTx/>
              <a:buChar char="•"/>
            </a:pPr>
            <a:r>
              <a:rPr lang="en-US" sz="2400" dirty="0">
                <a:latin typeface="Arial Rounded MT Bold" pitchFamily="34" charset="0"/>
              </a:rPr>
              <a:t>Estimated Amount that will be Reimbursed for FMAG Fires: 4 fires, $28.3 million</a:t>
            </a:r>
          </a:p>
        </p:txBody>
      </p:sp>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dirty="0" smtClean="0"/>
          </a:p>
        </p:txBody>
      </p:sp>
      <p:sp>
        <p:nvSpPr>
          <p:cNvPr id="28675" name="Rectangle 3"/>
          <p:cNvSpPr>
            <a:spLocks noGrp="1" noChangeArrowheads="1"/>
          </p:cNvSpPr>
          <p:nvPr>
            <p:ph type="body" idx="1"/>
          </p:nvPr>
        </p:nvSpPr>
        <p:spPr/>
        <p:txBody>
          <a:bodyPr/>
          <a:lstStyle/>
          <a:p>
            <a:pPr eaLnBrk="1" hangingPunct="1"/>
            <a:endParaRPr lang="en-US" dirty="0" smtClean="0"/>
          </a:p>
        </p:txBody>
      </p:sp>
      <p:sp>
        <p:nvSpPr>
          <p:cNvPr id="28676"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8677"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28678"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8679"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28680" name="Rectangle 12"/>
          <p:cNvSpPr>
            <a:spLocks noChangeArrowheads="1"/>
          </p:cNvSpPr>
          <p:nvPr/>
        </p:nvSpPr>
        <p:spPr bwMode="auto">
          <a:xfrm>
            <a:off x="1524000" y="419100"/>
            <a:ext cx="7391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dirty="0">
                <a:solidFill>
                  <a:schemeClr val="accent2"/>
                </a:solidFill>
                <a:latin typeface="Arial Rounded MT Bold" pitchFamily="34" charset="0"/>
              </a:rPr>
              <a:t>Wildfire Emergency Response </a:t>
            </a:r>
          </a:p>
          <a:p>
            <a:r>
              <a:rPr lang="en-US" sz="3200" b="1" dirty="0">
                <a:solidFill>
                  <a:schemeClr val="accent2"/>
                </a:solidFill>
                <a:latin typeface="Arial Rounded MT Bold" pitchFamily="34" charset="0"/>
              </a:rPr>
              <a:t>Fund (WERF)</a:t>
            </a:r>
          </a:p>
        </p:txBody>
      </p:sp>
      <p:sp>
        <p:nvSpPr>
          <p:cNvPr id="28681" name="Rectangle 13"/>
          <p:cNvSpPr>
            <a:spLocks noChangeArrowheads="1"/>
          </p:cNvSpPr>
          <p:nvPr/>
        </p:nvSpPr>
        <p:spPr bwMode="auto">
          <a:xfrm>
            <a:off x="228600" y="2435225"/>
            <a:ext cx="50292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l"/>
            <a:r>
              <a:rPr lang="en-US" sz="2400" b="1" dirty="0">
                <a:solidFill>
                  <a:schemeClr val="accent2"/>
                </a:solidFill>
              </a:rPr>
              <a:t>The fund reimburses a fire department or county for the first retardant load, first hour of helicopter use or 2 days of hand crew use on state and private land initial attack fires at the request of the county sheriff, municipal fire chief, or fire protection district. </a:t>
            </a:r>
            <a:endParaRPr lang="en-US" sz="1200" b="1" dirty="0">
              <a:solidFill>
                <a:schemeClr val="accent2"/>
              </a:solidFill>
            </a:endParaRPr>
          </a:p>
        </p:txBody>
      </p:sp>
      <p:pic>
        <p:nvPicPr>
          <p:cNvPr id="28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951038"/>
            <a:ext cx="3378200" cy="384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3"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dirty="0" smtClean="0"/>
          </a:p>
        </p:txBody>
      </p:sp>
      <p:sp>
        <p:nvSpPr>
          <p:cNvPr id="29699" name="Rectangle 3"/>
          <p:cNvSpPr>
            <a:spLocks noGrp="1" noChangeArrowheads="1"/>
          </p:cNvSpPr>
          <p:nvPr>
            <p:ph type="body" idx="1"/>
          </p:nvPr>
        </p:nvSpPr>
        <p:spPr/>
        <p:txBody>
          <a:bodyPr/>
          <a:lstStyle/>
          <a:p>
            <a:pPr eaLnBrk="1" hangingPunct="1"/>
            <a:endParaRPr lang="en-US" dirty="0" smtClean="0"/>
          </a:p>
        </p:txBody>
      </p:sp>
      <p:sp>
        <p:nvSpPr>
          <p:cNvPr id="29700"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9701"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29702"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9703"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pic>
        <p:nvPicPr>
          <p:cNvPr id="29704"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Rectangle 13"/>
          <p:cNvSpPr>
            <a:spLocks noChangeArrowheads="1"/>
          </p:cNvSpPr>
          <p:nvPr/>
        </p:nvSpPr>
        <p:spPr bwMode="auto">
          <a:xfrm>
            <a:off x="304800" y="1981200"/>
            <a:ext cx="86106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l"/>
            <a:r>
              <a:rPr lang="en-US" sz="2800" b="1" dirty="0">
                <a:solidFill>
                  <a:schemeClr val="accent2"/>
                </a:solidFill>
                <a:latin typeface="Arial Rounded MT Bold" pitchFamily="34" charset="0"/>
              </a:rPr>
              <a:t>2012 WERF Usage through November 29</a:t>
            </a:r>
            <a:r>
              <a:rPr lang="en-US" sz="2800" b="1" baseline="30000" dirty="0">
                <a:solidFill>
                  <a:schemeClr val="accent2"/>
                </a:solidFill>
                <a:latin typeface="Arial Rounded MT Bold" pitchFamily="34" charset="0"/>
              </a:rPr>
              <a:t>th</a:t>
            </a:r>
            <a:r>
              <a:rPr lang="en-US" sz="2800" b="1" dirty="0">
                <a:solidFill>
                  <a:schemeClr val="accent2"/>
                </a:solidFill>
                <a:latin typeface="Arial Rounded MT Bold" pitchFamily="34" charset="0"/>
              </a:rPr>
              <a:t> . . .</a:t>
            </a:r>
          </a:p>
          <a:p>
            <a:pPr algn="l" eaLnBrk="0" hangingPunct="0"/>
            <a:endParaRPr lang="en-US" sz="1200" b="1" dirty="0">
              <a:solidFill>
                <a:schemeClr val="accent2"/>
              </a:solidFill>
            </a:endParaRPr>
          </a:p>
        </p:txBody>
      </p:sp>
      <p:sp>
        <p:nvSpPr>
          <p:cNvPr id="29706" name="Text Box 2"/>
          <p:cNvSpPr txBox="1">
            <a:spLocks noChangeArrowheads="1"/>
          </p:cNvSpPr>
          <p:nvPr/>
        </p:nvSpPr>
        <p:spPr bwMode="auto">
          <a:xfrm>
            <a:off x="685800" y="2590800"/>
            <a:ext cx="8229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pPr algn="l" eaLnBrk="1" hangingPunct="1">
              <a:spcBef>
                <a:spcPct val="50000"/>
              </a:spcBef>
              <a:buFontTx/>
              <a:buChar char="•"/>
            </a:pPr>
            <a:r>
              <a:rPr lang="en-US" sz="2400" dirty="0">
                <a:latin typeface="Arial Rounded MT Bold" pitchFamily="34" charset="0"/>
              </a:rPr>
              <a:t>Number of Fires where WERF was used: 52</a:t>
            </a:r>
          </a:p>
          <a:p>
            <a:pPr algn="l" eaLnBrk="1" hangingPunct="1">
              <a:spcBef>
                <a:spcPct val="50000"/>
              </a:spcBef>
              <a:buFontTx/>
              <a:buChar char="•"/>
            </a:pPr>
            <a:r>
              <a:rPr lang="en-US" sz="2400" dirty="0">
                <a:latin typeface="Arial Rounded MT Bold" pitchFamily="34" charset="0"/>
              </a:rPr>
              <a:t>Estimated WERF Expenditures:  $920,871</a:t>
            </a:r>
          </a:p>
          <a:p>
            <a:pPr algn="l" eaLnBrk="1" hangingPunct="1">
              <a:spcBef>
                <a:spcPct val="50000"/>
              </a:spcBef>
              <a:buFontTx/>
              <a:buChar char="•"/>
            </a:pPr>
            <a:r>
              <a:rPr lang="en-US" sz="2400" dirty="0">
                <a:latin typeface="Arial Rounded MT Bold" pitchFamily="34" charset="0"/>
              </a:rPr>
              <a:t>Beginning Fund Balance, January 1:  $340,000</a:t>
            </a:r>
          </a:p>
          <a:p>
            <a:pPr algn="l" eaLnBrk="1" hangingPunct="1">
              <a:spcBef>
                <a:spcPct val="50000"/>
              </a:spcBef>
              <a:buFontTx/>
              <a:buChar char="•"/>
            </a:pPr>
            <a:r>
              <a:rPr lang="en-US" sz="2400" dirty="0">
                <a:latin typeface="Arial Rounded MT Bold" pitchFamily="34" charset="0"/>
              </a:rPr>
              <a:t>In the “Typical" Year, less than $200,000 is Expended from the Fund</a:t>
            </a:r>
          </a:p>
          <a:p>
            <a:pPr algn="l" eaLnBrk="1" hangingPunct="1">
              <a:spcBef>
                <a:spcPct val="50000"/>
              </a:spcBef>
              <a:buFontTx/>
              <a:buChar char="•"/>
            </a:pPr>
            <a:r>
              <a:rPr lang="en-US" sz="2400" dirty="0">
                <a:latin typeface="Arial Rounded MT Bold" pitchFamily="34" charset="0"/>
              </a:rPr>
              <a:t>Enhanced WERF was Implemented effective July 18</a:t>
            </a:r>
            <a:r>
              <a:rPr lang="en-US" sz="2400" baseline="30000" dirty="0">
                <a:latin typeface="Arial Rounded MT Bold" pitchFamily="34" charset="0"/>
              </a:rPr>
              <a:t>th</a:t>
            </a:r>
            <a:r>
              <a:rPr lang="en-US" sz="2400" dirty="0">
                <a:latin typeface="Arial Rounded MT Bold" pitchFamily="34" charset="0"/>
              </a:rPr>
              <a:t> and used on 19 fires ($534,200)</a:t>
            </a:r>
          </a:p>
        </p:txBody>
      </p:sp>
      <p:sp>
        <p:nvSpPr>
          <p:cNvPr id="29707" name="Rectangle 12"/>
          <p:cNvSpPr>
            <a:spLocks noChangeArrowheads="1"/>
          </p:cNvSpPr>
          <p:nvPr/>
        </p:nvSpPr>
        <p:spPr bwMode="auto">
          <a:xfrm>
            <a:off x="1524000" y="419100"/>
            <a:ext cx="7391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dirty="0">
                <a:solidFill>
                  <a:schemeClr val="accent2"/>
                </a:solidFill>
                <a:latin typeface="Arial Rounded MT Bold" pitchFamily="34" charset="0"/>
              </a:rPr>
              <a:t>Wildfire Emergency Response </a:t>
            </a:r>
          </a:p>
          <a:p>
            <a:r>
              <a:rPr lang="en-US" sz="3200" b="1" dirty="0">
                <a:solidFill>
                  <a:schemeClr val="accent2"/>
                </a:solidFill>
                <a:latin typeface="Arial Rounded MT Bold" pitchFamily="34" charset="0"/>
              </a:rPr>
              <a:t>Fund (WERF)</a:t>
            </a:r>
          </a:p>
        </p:txBody>
      </p:sp>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US" dirty="0" smtClean="0"/>
          </a:p>
        </p:txBody>
      </p:sp>
      <p:sp>
        <p:nvSpPr>
          <p:cNvPr id="30723" name="Rectangle 3"/>
          <p:cNvSpPr>
            <a:spLocks noGrp="1" noChangeArrowheads="1"/>
          </p:cNvSpPr>
          <p:nvPr>
            <p:ph type="body" idx="1"/>
          </p:nvPr>
        </p:nvSpPr>
        <p:spPr/>
        <p:txBody>
          <a:bodyPr/>
          <a:lstStyle/>
          <a:p>
            <a:pPr eaLnBrk="1" hangingPunct="1"/>
            <a:endParaRPr lang="en-US" dirty="0" smtClean="0"/>
          </a:p>
        </p:txBody>
      </p:sp>
      <p:sp>
        <p:nvSpPr>
          <p:cNvPr id="30724"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0725"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30726"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0727"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30728" name="Rectangle 16"/>
          <p:cNvSpPr>
            <a:spLocks noChangeArrowheads="1"/>
          </p:cNvSpPr>
          <p:nvPr/>
        </p:nvSpPr>
        <p:spPr bwMode="auto">
          <a:xfrm>
            <a:off x="381000" y="1981200"/>
            <a:ext cx="8382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400" dirty="0">
                <a:solidFill>
                  <a:schemeClr val="accent2"/>
                </a:solidFill>
                <a:latin typeface="Arial Rounded MT Bold" pitchFamily="34" charset="0"/>
              </a:rPr>
              <a:t>Each year, federal land fire agencies, DFPC, and counties will meet to reach agreement on the sharing of firefighters and equipment if wildfires exceed a particular jurisdiction’s resources. The intent of mutual aid is for all fire suppression agencies to work as a team, avoid duplication, and suppress wildfires efficiently. The Annual Operating Plan defines the limits of interagency cooperation and contains a mobilization plan that identifies the location and availability of firefighters and equipment.</a:t>
            </a:r>
            <a:endParaRPr lang="en-US" sz="2400" b="1" dirty="0">
              <a:solidFill>
                <a:schemeClr val="accent2"/>
              </a:solidFill>
              <a:latin typeface="Arial Black" pitchFamily="34" charset="0"/>
            </a:endParaRPr>
          </a:p>
        </p:txBody>
      </p:sp>
      <p:sp>
        <p:nvSpPr>
          <p:cNvPr id="30729" name="Rectangle 12"/>
          <p:cNvSpPr>
            <a:spLocks noChangeArrowheads="1"/>
          </p:cNvSpPr>
          <p:nvPr/>
        </p:nvSpPr>
        <p:spPr bwMode="auto">
          <a:xfrm>
            <a:off x="2438400" y="457200"/>
            <a:ext cx="6324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dirty="0">
                <a:solidFill>
                  <a:schemeClr val="accent2"/>
                </a:solidFill>
                <a:latin typeface="Arial Rounded MT Bold" pitchFamily="34" charset="0"/>
              </a:rPr>
              <a:t>Mutual Aid Agreements &amp; Annual Operating Plans </a:t>
            </a:r>
          </a:p>
        </p:txBody>
      </p:sp>
      <p:pic>
        <p:nvPicPr>
          <p:cNvPr id="30730"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dirty="0" smtClean="0"/>
          </a:p>
        </p:txBody>
      </p:sp>
      <p:sp>
        <p:nvSpPr>
          <p:cNvPr id="31747" name="Rectangle 3"/>
          <p:cNvSpPr>
            <a:spLocks noGrp="1" noChangeArrowheads="1"/>
          </p:cNvSpPr>
          <p:nvPr>
            <p:ph type="body" idx="1"/>
          </p:nvPr>
        </p:nvSpPr>
        <p:spPr/>
        <p:txBody>
          <a:bodyPr/>
          <a:lstStyle/>
          <a:p>
            <a:pPr eaLnBrk="1" hangingPunct="1"/>
            <a:endParaRPr lang="en-US" dirty="0" smtClean="0"/>
          </a:p>
        </p:txBody>
      </p:sp>
      <p:sp>
        <p:nvSpPr>
          <p:cNvPr id="31748"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1749"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31750"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1751"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31752" name="Rectangle 14"/>
          <p:cNvSpPr>
            <a:spLocks noChangeArrowheads="1"/>
          </p:cNvSpPr>
          <p:nvPr/>
        </p:nvSpPr>
        <p:spPr bwMode="auto">
          <a:xfrm>
            <a:off x="1498600" y="609600"/>
            <a:ext cx="749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smtClean="0">
                <a:solidFill>
                  <a:schemeClr val="accent2"/>
                </a:solidFill>
                <a:latin typeface="Arial Rounded MT Bold" pitchFamily="34" charset="0"/>
              </a:rPr>
              <a:t>Wildfire Qualifications</a:t>
            </a:r>
            <a:endParaRPr lang="en-US" sz="3600" b="1" dirty="0">
              <a:solidFill>
                <a:schemeClr val="accent2"/>
              </a:solidFill>
              <a:latin typeface="Arial Black" pitchFamily="34" charset="0"/>
            </a:endParaRPr>
          </a:p>
        </p:txBody>
      </p:sp>
      <p:pic>
        <p:nvPicPr>
          <p:cNvPr id="3175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ectangle 1"/>
          <p:cNvSpPr>
            <a:spLocks noChangeArrowheads="1"/>
          </p:cNvSpPr>
          <p:nvPr/>
        </p:nvSpPr>
        <p:spPr bwMode="auto">
          <a:xfrm>
            <a:off x="152400" y="2078038"/>
            <a:ext cx="5715000"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l" eaLnBrk="0" hangingPunct="0">
              <a:spcBef>
                <a:spcPct val="20000"/>
              </a:spcBef>
              <a:buClr>
                <a:srgbClr val="333399"/>
              </a:buClr>
              <a:buSzPct val="70000"/>
              <a:buFont typeface="Wingdings 2" pitchFamily="18" charset="2"/>
              <a:buChar char=""/>
            </a:pPr>
            <a:r>
              <a:rPr lang="en-US" sz="2600" dirty="0" smtClean="0">
                <a:solidFill>
                  <a:srgbClr val="333399"/>
                </a:solidFill>
                <a:latin typeface="Arial Rounded MT Bold" pitchFamily="34" charset="0"/>
              </a:rPr>
              <a:t>DFPC manages the state-wide Incident Qualifications System (IQS) program.</a:t>
            </a:r>
          </a:p>
          <a:p>
            <a:pPr algn="l" eaLnBrk="0" hangingPunct="0">
              <a:spcBef>
                <a:spcPct val="20000"/>
              </a:spcBef>
              <a:buClr>
                <a:srgbClr val="333399"/>
              </a:buClr>
              <a:buSzPct val="70000"/>
            </a:pPr>
            <a:endParaRPr lang="en-US" sz="2600" dirty="0" smtClean="0">
              <a:solidFill>
                <a:srgbClr val="333399"/>
              </a:solidFill>
              <a:latin typeface="Arial Rounded MT Bold" pitchFamily="34" charset="0"/>
            </a:endParaRPr>
          </a:p>
          <a:p>
            <a:pPr marL="342900" indent="-342900" algn="l" eaLnBrk="0" hangingPunct="0">
              <a:spcBef>
                <a:spcPct val="20000"/>
              </a:spcBef>
              <a:buClr>
                <a:srgbClr val="333399"/>
              </a:buClr>
              <a:buSzPct val="70000"/>
              <a:buFont typeface="Wingdings 2" pitchFamily="18" charset="2"/>
              <a:buChar char=""/>
            </a:pPr>
            <a:r>
              <a:rPr lang="en-US" sz="2600" dirty="0">
                <a:solidFill>
                  <a:srgbClr val="333399"/>
                </a:solidFill>
                <a:latin typeface="Arial Rounded MT Bold" pitchFamily="34" charset="0"/>
              </a:rPr>
              <a:t>DFPC </a:t>
            </a:r>
            <a:r>
              <a:rPr lang="en-US" sz="2600" dirty="0" smtClean="0">
                <a:solidFill>
                  <a:srgbClr val="333399"/>
                </a:solidFill>
                <a:latin typeface="Arial Rounded MT Bold" pitchFamily="34" charset="0"/>
              </a:rPr>
              <a:t>transfers personnel from IQSweb to the Resource Ordering and Status System (ROSS).</a:t>
            </a:r>
            <a:endParaRPr lang="en-US" sz="2600" dirty="0">
              <a:solidFill>
                <a:srgbClr val="333399"/>
              </a:solidFill>
              <a:latin typeface="Arial Rounded MT Bold" pitchFamily="34" charset="0"/>
            </a:endParaRPr>
          </a:p>
          <a:p>
            <a:pPr marL="342900" indent="-342900" algn="l" eaLnBrk="0" hangingPunct="0">
              <a:spcBef>
                <a:spcPct val="20000"/>
              </a:spcBef>
              <a:buClr>
                <a:srgbClr val="333399"/>
              </a:buClr>
              <a:buSzPct val="70000"/>
              <a:buFont typeface="Wingdings 2" pitchFamily="18" charset="2"/>
              <a:buChar char=""/>
            </a:pPr>
            <a:endParaRPr lang="en-US" sz="2600" dirty="0">
              <a:solidFill>
                <a:srgbClr val="333399"/>
              </a:solidFill>
              <a:latin typeface="Arial Rounded MT Bold" pitchFamily="34" charset="0"/>
            </a:endParaRPr>
          </a:p>
        </p:txBody>
      </p:sp>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pic>
        <p:nvPicPr>
          <p:cNvPr id="2052" name="Picture 4" descr="Incident Qualification System on the Web"/>
          <p:cNvPicPr>
            <a:picLocks noChangeAspect="1" noChangeArrowheads="1"/>
          </p:cNvPicPr>
          <p:nvPr/>
        </p:nvPicPr>
        <p:blipFill rotWithShape="1">
          <a:blip r:embed="rId4">
            <a:extLst>
              <a:ext uri="{28A0092B-C50C-407E-A947-70E740481C1C}">
                <a14:useLocalDpi xmlns:a14="http://schemas.microsoft.com/office/drawing/2010/main" val="0"/>
              </a:ext>
            </a:extLst>
          </a:blip>
          <a:srcRect r="61508"/>
          <a:stretch/>
        </p:blipFill>
        <p:spPr bwMode="auto">
          <a:xfrm>
            <a:off x="6172200" y="2105026"/>
            <a:ext cx="2669109" cy="8667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ource Ordering &amp; Status Syst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2115" y="3959459"/>
            <a:ext cx="19050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204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6"/>
          <p:cNvSpPr>
            <a:spLocks noChangeArrowheads="1"/>
          </p:cNvSpPr>
          <p:nvPr/>
        </p:nvSpPr>
        <p:spPr bwMode="auto">
          <a:xfrm>
            <a:off x="2667000" y="1981200"/>
            <a:ext cx="6400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800" dirty="0">
                <a:solidFill>
                  <a:schemeClr val="accent2"/>
                </a:solidFill>
                <a:latin typeface="Arial Rounded MT Bold" pitchFamily="34" charset="0"/>
              </a:rPr>
              <a:t>"To be effective in crisis conditions, the leaders must be transformational …. transforming crises into challenges"</a:t>
            </a:r>
          </a:p>
        </p:txBody>
      </p:sp>
      <p:sp>
        <p:nvSpPr>
          <p:cNvPr id="5124" name="Rectangle 16"/>
          <p:cNvSpPr>
            <a:spLocks noChangeArrowheads="1"/>
          </p:cNvSpPr>
          <p:nvPr/>
        </p:nvSpPr>
        <p:spPr bwMode="auto">
          <a:xfrm>
            <a:off x="0" y="465138"/>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600" b="1" dirty="0">
                <a:solidFill>
                  <a:schemeClr val="accent2"/>
                </a:solidFill>
                <a:latin typeface="Arial Rounded MT Bold" pitchFamily="34" charset="0"/>
              </a:rPr>
              <a:t>Transformational Leadership in Crisis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dirty="0" smtClean="0"/>
          </a:p>
        </p:txBody>
      </p:sp>
      <p:sp>
        <p:nvSpPr>
          <p:cNvPr id="31747" name="Rectangle 3"/>
          <p:cNvSpPr>
            <a:spLocks noGrp="1" noChangeArrowheads="1"/>
          </p:cNvSpPr>
          <p:nvPr>
            <p:ph type="body" idx="1"/>
          </p:nvPr>
        </p:nvSpPr>
        <p:spPr/>
        <p:txBody>
          <a:bodyPr/>
          <a:lstStyle/>
          <a:p>
            <a:pPr eaLnBrk="1" hangingPunct="1"/>
            <a:endParaRPr lang="en-US" dirty="0" smtClean="0"/>
          </a:p>
        </p:txBody>
      </p:sp>
      <p:sp>
        <p:nvSpPr>
          <p:cNvPr id="31748"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1749"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31750"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1751"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31752" name="Rectangle 14"/>
          <p:cNvSpPr>
            <a:spLocks noChangeArrowheads="1"/>
          </p:cNvSpPr>
          <p:nvPr/>
        </p:nvSpPr>
        <p:spPr bwMode="auto">
          <a:xfrm>
            <a:off x="1498600" y="609600"/>
            <a:ext cx="749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smtClean="0">
                <a:solidFill>
                  <a:schemeClr val="accent2"/>
                </a:solidFill>
                <a:latin typeface="Arial Rounded MT Bold" pitchFamily="34" charset="0"/>
              </a:rPr>
              <a:t>Wildfire Qualifications</a:t>
            </a:r>
            <a:endParaRPr lang="en-US" sz="3600" b="1" dirty="0">
              <a:solidFill>
                <a:schemeClr val="accent2"/>
              </a:solidFill>
              <a:latin typeface="Arial Black" pitchFamily="34" charset="0"/>
            </a:endParaRPr>
          </a:p>
        </p:txBody>
      </p:sp>
      <p:pic>
        <p:nvPicPr>
          <p:cNvPr id="3175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ectangle 1"/>
          <p:cNvSpPr>
            <a:spLocks noChangeArrowheads="1"/>
          </p:cNvSpPr>
          <p:nvPr/>
        </p:nvSpPr>
        <p:spPr bwMode="auto">
          <a:xfrm>
            <a:off x="152400" y="2078038"/>
            <a:ext cx="5715000" cy="32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l" eaLnBrk="0" hangingPunct="0">
              <a:spcBef>
                <a:spcPct val="20000"/>
              </a:spcBef>
              <a:buClr>
                <a:srgbClr val="333399"/>
              </a:buClr>
              <a:buSzPct val="70000"/>
              <a:buFont typeface="Wingdings 2" pitchFamily="18" charset="2"/>
              <a:buChar char=""/>
            </a:pPr>
            <a:r>
              <a:rPr lang="en-US" sz="2600" dirty="0" smtClean="0">
                <a:solidFill>
                  <a:srgbClr val="333399"/>
                </a:solidFill>
                <a:latin typeface="Arial Rounded MT Bold" pitchFamily="34" charset="0"/>
              </a:rPr>
              <a:t>IQS and ROSS statistics as of 2/26/2013:</a:t>
            </a:r>
          </a:p>
          <a:p>
            <a:pPr algn="l" eaLnBrk="0" hangingPunct="0">
              <a:spcBef>
                <a:spcPct val="20000"/>
              </a:spcBef>
              <a:buClr>
                <a:srgbClr val="333399"/>
              </a:buClr>
              <a:buSzPct val="70000"/>
            </a:pPr>
            <a:endParaRPr lang="en-US" sz="2600" dirty="0" smtClean="0">
              <a:solidFill>
                <a:srgbClr val="333399"/>
              </a:solidFill>
              <a:latin typeface="Arial Rounded MT Bold" pitchFamily="34" charset="0"/>
            </a:endParaRPr>
          </a:p>
          <a:p>
            <a:pPr algn="l" eaLnBrk="0" hangingPunct="0">
              <a:spcBef>
                <a:spcPct val="20000"/>
              </a:spcBef>
              <a:buClr>
                <a:srgbClr val="333399"/>
              </a:buClr>
              <a:buSzPct val="70000"/>
            </a:pPr>
            <a:r>
              <a:rPr lang="en-US" sz="2600" dirty="0" smtClean="0">
                <a:latin typeface="Arial Rounded MT Bold" pitchFamily="34" charset="0"/>
              </a:rPr>
              <a:t>- IQS: 193 </a:t>
            </a:r>
            <a:r>
              <a:rPr lang="en-US" sz="2600" dirty="0">
                <a:latin typeface="Arial Rounded MT Bold" pitchFamily="34" charset="0"/>
              </a:rPr>
              <a:t>C</a:t>
            </a:r>
            <a:r>
              <a:rPr lang="en-US" sz="2600" dirty="0" smtClean="0">
                <a:latin typeface="Arial Rounded MT Bold" pitchFamily="34" charset="0"/>
              </a:rPr>
              <a:t>olorado agencies</a:t>
            </a:r>
          </a:p>
          <a:p>
            <a:pPr algn="l" eaLnBrk="0" hangingPunct="0">
              <a:spcBef>
                <a:spcPct val="20000"/>
              </a:spcBef>
              <a:buClr>
                <a:srgbClr val="333399"/>
              </a:buClr>
              <a:buSzPct val="70000"/>
            </a:pPr>
            <a:r>
              <a:rPr lang="en-US" sz="2600" dirty="0" smtClean="0">
                <a:latin typeface="Arial Rounded MT Bold" pitchFamily="34" charset="0"/>
              </a:rPr>
              <a:t>- IQS: 6,390 Colorado personnel</a:t>
            </a:r>
          </a:p>
          <a:p>
            <a:pPr algn="l" eaLnBrk="0" hangingPunct="0">
              <a:spcBef>
                <a:spcPct val="20000"/>
              </a:spcBef>
              <a:buClr>
                <a:srgbClr val="333399"/>
              </a:buClr>
              <a:buSzPct val="70000"/>
            </a:pPr>
            <a:r>
              <a:rPr lang="en-US" sz="2600" dirty="0" smtClean="0">
                <a:latin typeface="Arial Rounded MT Bold" pitchFamily="34" charset="0"/>
              </a:rPr>
              <a:t>- ROSS: 4,310 Colorado personnel uploaded from IQS to ROSS</a:t>
            </a:r>
            <a:endParaRPr lang="en-US" sz="2600" dirty="0">
              <a:latin typeface="Arial Rounded MT Bold" pitchFamily="34" charset="0"/>
            </a:endParaRPr>
          </a:p>
        </p:txBody>
      </p:sp>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pic>
        <p:nvPicPr>
          <p:cNvPr id="2052" name="Picture 4" descr="Incident Qualification System on the Web"/>
          <p:cNvPicPr>
            <a:picLocks noChangeAspect="1" noChangeArrowheads="1"/>
          </p:cNvPicPr>
          <p:nvPr/>
        </p:nvPicPr>
        <p:blipFill rotWithShape="1">
          <a:blip r:embed="rId4">
            <a:extLst>
              <a:ext uri="{28A0092B-C50C-407E-A947-70E740481C1C}">
                <a14:useLocalDpi xmlns:a14="http://schemas.microsoft.com/office/drawing/2010/main" val="0"/>
              </a:ext>
            </a:extLst>
          </a:blip>
          <a:srcRect r="61508"/>
          <a:stretch/>
        </p:blipFill>
        <p:spPr bwMode="auto">
          <a:xfrm>
            <a:off x="6172200" y="2105026"/>
            <a:ext cx="2669109" cy="8667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ource Ordering &amp; Status Syst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2115" y="3959459"/>
            <a:ext cx="19050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6075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dirty="0" smtClean="0"/>
          </a:p>
        </p:txBody>
      </p:sp>
      <p:sp>
        <p:nvSpPr>
          <p:cNvPr id="34819" name="Rectangle 3"/>
          <p:cNvSpPr>
            <a:spLocks noGrp="1" noChangeArrowheads="1"/>
          </p:cNvSpPr>
          <p:nvPr>
            <p:ph type="body" idx="1"/>
          </p:nvPr>
        </p:nvSpPr>
        <p:spPr/>
        <p:txBody>
          <a:bodyPr/>
          <a:lstStyle/>
          <a:p>
            <a:pPr eaLnBrk="1" hangingPunct="1"/>
            <a:endParaRPr lang="en-US" dirty="0" smtClean="0"/>
          </a:p>
        </p:txBody>
      </p:sp>
      <p:sp>
        <p:nvSpPr>
          <p:cNvPr id="34820"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4821"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34822"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4823"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34824" name="Rectangle 12"/>
          <p:cNvSpPr>
            <a:spLocks noChangeArrowheads="1"/>
          </p:cNvSpPr>
          <p:nvPr/>
        </p:nvSpPr>
        <p:spPr bwMode="auto">
          <a:xfrm>
            <a:off x="0" y="6096000"/>
            <a:ext cx="5486400" cy="762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r>
              <a:rPr lang="en-US" dirty="0">
                <a:solidFill>
                  <a:schemeClr val="bg1"/>
                </a:solidFill>
              </a:rPr>
              <a:t>Special District Association of Colorado </a:t>
            </a:r>
          </a:p>
        </p:txBody>
      </p:sp>
      <p:sp>
        <p:nvSpPr>
          <p:cNvPr id="34825" name="Rectangle 13"/>
          <p:cNvSpPr>
            <a:spLocks noChangeArrowheads="1"/>
          </p:cNvSpPr>
          <p:nvPr/>
        </p:nvSpPr>
        <p:spPr bwMode="auto">
          <a:xfrm>
            <a:off x="5486400" y="6096000"/>
            <a:ext cx="3657600" cy="762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dirty="0">
                <a:solidFill>
                  <a:schemeClr val="bg1"/>
                </a:solidFill>
              </a:rPr>
              <a:t>2012 Conference</a:t>
            </a:r>
          </a:p>
        </p:txBody>
      </p:sp>
      <p:sp>
        <p:nvSpPr>
          <p:cNvPr id="34826" name="Rectangle 12"/>
          <p:cNvSpPr>
            <a:spLocks noChangeArrowheads="1"/>
          </p:cNvSpPr>
          <p:nvPr/>
        </p:nvSpPr>
        <p:spPr bwMode="auto">
          <a:xfrm>
            <a:off x="1600200" y="457200"/>
            <a:ext cx="7162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dirty="0">
                <a:solidFill>
                  <a:schemeClr val="accent2"/>
                </a:solidFill>
                <a:latin typeface="Arial Rounded MT Bold" pitchFamily="34" charset="0"/>
              </a:rPr>
              <a:t>Federal Excess Property </a:t>
            </a:r>
          </a:p>
          <a:p>
            <a:r>
              <a:rPr lang="en-US" sz="3200" b="1" dirty="0">
                <a:solidFill>
                  <a:schemeClr val="accent2"/>
                </a:solidFill>
                <a:latin typeface="Arial Rounded MT Bold" pitchFamily="34" charset="0"/>
              </a:rPr>
              <a:t>Program (FEPP)</a:t>
            </a:r>
          </a:p>
        </p:txBody>
      </p:sp>
      <p:pic>
        <p:nvPicPr>
          <p:cNvPr id="4" name="Picture 3"/>
          <p:cNvPicPr>
            <a:picLocks noChangeAspect="1"/>
          </p:cNvPicPr>
          <p:nvPr/>
        </p:nvPicPr>
        <p:blipFill>
          <a:blip r:embed="rId3"/>
          <a:stretch>
            <a:fillRect/>
          </a:stretch>
        </p:blipFill>
        <p:spPr>
          <a:xfrm>
            <a:off x="0" y="1609725"/>
            <a:ext cx="9144000" cy="5262563"/>
          </a:xfrm>
          <a:prstGeom prst="rect">
            <a:avLst/>
          </a:prstGeom>
          <a:ln>
            <a:solidFill>
              <a:schemeClr val="accent6"/>
            </a:solidFill>
          </a:ln>
        </p:spPr>
      </p:pic>
      <p:pic>
        <p:nvPicPr>
          <p:cNvPr id="34828"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dirty="0" smtClean="0"/>
          </a:p>
        </p:txBody>
      </p:sp>
      <p:sp>
        <p:nvSpPr>
          <p:cNvPr id="33795" name="Rectangle 3"/>
          <p:cNvSpPr>
            <a:spLocks noGrp="1" noChangeArrowheads="1"/>
          </p:cNvSpPr>
          <p:nvPr>
            <p:ph type="body" idx="1"/>
          </p:nvPr>
        </p:nvSpPr>
        <p:spPr/>
        <p:txBody>
          <a:bodyPr/>
          <a:lstStyle/>
          <a:p>
            <a:pPr eaLnBrk="1" hangingPunct="1"/>
            <a:endParaRPr lang="en-US" dirty="0" smtClean="0"/>
          </a:p>
        </p:txBody>
      </p:sp>
      <p:sp>
        <p:nvSpPr>
          <p:cNvPr id="33796"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3797"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33798"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3799" name="Rectangle 7"/>
          <p:cNvSpPr>
            <a:spLocks noChangeArrowheads="1"/>
          </p:cNvSpPr>
          <p:nvPr/>
        </p:nvSpPr>
        <p:spPr bwMode="auto">
          <a:xfrm>
            <a:off x="7938" y="257175"/>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33800" name="Rectangle 12"/>
          <p:cNvSpPr>
            <a:spLocks noChangeArrowheads="1"/>
          </p:cNvSpPr>
          <p:nvPr/>
        </p:nvSpPr>
        <p:spPr bwMode="auto">
          <a:xfrm>
            <a:off x="2438400" y="457200"/>
            <a:ext cx="6324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4000" b="1" dirty="0">
                <a:solidFill>
                  <a:schemeClr val="accent2"/>
                </a:solidFill>
                <a:latin typeface="Arial Rounded MT Bold" pitchFamily="34" charset="0"/>
              </a:rPr>
              <a:t>DFPC Engines</a:t>
            </a:r>
          </a:p>
        </p:txBody>
      </p:sp>
      <p:pic>
        <p:nvPicPr>
          <p:cNvPr id="2" name="Picture 1"/>
          <p:cNvPicPr>
            <a:picLocks noChangeAspect="1"/>
          </p:cNvPicPr>
          <p:nvPr/>
        </p:nvPicPr>
        <p:blipFill>
          <a:blip r:embed="rId3"/>
          <a:stretch>
            <a:fillRect/>
          </a:stretch>
        </p:blipFill>
        <p:spPr>
          <a:xfrm>
            <a:off x="346075" y="2774950"/>
            <a:ext cx="4073525" cy="3054350"/>
          </a:xfrm>
          <a:prstGeom prst="rect">
            <a:avLst/>
          </a:prstGeom>
          <a:ln>
            <a:solidFill>
              <a:schemeClr val="accent6"/>
            </a:solidFill>
          </a:ln>
        </p:spPr>
      </p:pic>
      <p:sp>
        <p:nvSpPr>
          <p:cNvPr id="33802" name="Rectangle 13"/>
          <p:cNvSpPr>
            <a:spLocks noChangeArrowheads="1"/>
          </p:cNvSpPr>
          <p:nvPr/>
        </p:nvSpPr>
        <p:spPr bwMode="auto">
          <a:xfrm>
            <a:off x="269875" y="1981200"/>
            <a:ext cx="4221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n-US" sz="2400" dirty="0">
                <a:solidFill>
                  <a:schemeClr val="accent2"/>
                </a:solidFill>
                <a:latin typeface="Arial Rounded MT Bold" pitchFamily="34" charset="0"/>
              </a:rPr>
              <a:t>5 –Type 4 Engines</a:t>
            </a:r>
            <a:endParaRPr lang="en-US" sz="1200" dirty="0">
              <a:solidFill>
                <a:schemeClr val="accent2"/>
              </a:solidFill>
              <a:latin typeface="Arial Rounded MT Bold" pitchFamily="34" charset="0"/>
            </a:endParaRPr>
          </a:p>
        </p:txBody>
      </p:sp>
      <p:pic>
        <p:nvPicPr>
          <p:cNvPr id="3380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057400"/>
            <a:ext cx="41941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4" name="Rectangle 13"/>
          <p:cNvSpPr>
            <a:spLocks noChangeArrowheads="1"/>
          </p:cNvSpPr>
          <p:nvPr/>
        </p:nvSpPr>
        <p:spPr bwMode="auto">
          <a:xfrm>
            <a:off x="4751388" y="4779963"/>
            <a:ext cx="42402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n-US" sz="2400" dirty="0">
                <a:solidFill>
                  <a:schemeClr val="accent2"/>
                </a:solidFill>
                <a:latin typeface="Arial Rounded MT Bold" pitchFamily="34" charset="0"/>
              </a:rPr>
              <a:t>11 – Type 6 Wildland Engines</a:t>
            </a:r>
            <a:endParaRPr lang="en-US" sz="1200" dirty="0">
              <a:solidFill>
                <a:schemeClr val="accent2"/>
              </a:solidFill>
              <a:latin typeface="Arial Rounded MT Bold" pitchFamily="34" charset="0"/>
            </a:endParaRPr>
          </a:p>
        </p:txBody>
      </p:sp>
      <p:pic>
        <p:nvPicPr>
          <p:cNvPr id="33805"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en-US" dirty="0" smtClean="0"/>
          </a:p>
        </p:txBody>
      </p:sp>
      <p:sp>
        <p:nvSpPr>
          <p:cNvPr id="35843" name="Rectangle 3"/>
          <p:cNvSpPr>
            <a:spLocks noGrp="1" noChangeArrowheads="1"/>
          </p:cNvSpPr>
          <p:nvPr>
            <p:ph type="body" idx="1"/>
          </p:nvPr>
        </p:nvSpPr>
        <p:spPr/>
        <p:txBody>
          <a:bodyPr/>
          <a:lstStyle/>
          <a:p>
            <a:pPr eaLnBrk="1" hangingPunct="1"/>
            <a:endParaRPr lang="en-US" dirty="0" smtClean="0"/>
          </a:p>
        </p:txBody>
      </p:sp>
      <p:sp>
        <p:nvSpPr>
          <p:cNvPr id="35844"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5845"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35846"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5847"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35848" name="Rectangle 12"/>
          <p:cNvSpPr>
            <a:spLocks noChangeArrowheads="1"/>
          </p:cNvSpPr>
          <p:nvPr/>
        </p:nvSpPr>
        <p:spPr bwMode="auto">
          <a:xfrm>
            <a:off x="1676400" y="457200"/>
            <a:ext cx="7086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dirty="0">
                <a:solidFill>
                  <a:schemeClr val="accent2"/>
                </a:solidFill>
                <a:latin typeface="Arial Rounded MT Bold" pitchFamily="34" charset="0"/>
              </a:rPr>
              <a:t>Volunteer Fire Assistance (VFA) Program</a:t>
            </a:r>
          </a:p>
        </p:txBody>
      </p:sp>
      <p:sp>
        <p:nvSpPr>
          <p:cNvPr id="35849" name="Rectangle 13"/>
          <p:cNvSpPr>
            <a:spLocks noChangeArrowheads="1"/>
          </p:cNvSpPr>
          <p:nvPr/>
        </p:nvSpPr>
        <p:spPr bwMode="auto">
          <a:xfrm>
            <a:off x="304800" y="2128838"/>
            <a:ext cx="86106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l"/>
            <a:r>
              <a:rPr lang="en-US" sz="2800" b="1" dirty="0">
                <a:solidFill>
                  <a:schemeClr val="accent2"/>
                </a:solidFill>
                <a:latin typeface="Arial Rounded MT Bold" pitchFamily="34" charset="0"/>
              </a:rPr>
              <a:t>2012 Volunteer Fire Assistance Grants . . .</a:t>
            </a:r>
          </a:p>
          <a:p>
            <a:pPr algn="l" eaLnBrk="0" hangingPunct="0"/>
            <a:endParaRPr lang="en-US" sz="1200" b="1" dirty="0">
              <a:solidFill>
                <a:schemeClr val="accent2"/>
              </a:solidFill>
            </a:endParaRPr>
          </a:p>
        </p:txBody>
      </p:sp>
      <p:sp>
        <p:nvSpPr>
          <p:cNvPr id="35850" name="Text Box 2"/>
          <p:cNvSpPr txBox="1">
            <a:spLocks noChangeArrowheads="1"/>
          </p:cNvSpPr>
          <p:nvPr/>
        </p:nvSpPr>
        <p:spPr bwMode="auto">
          <a:xfrm>
            <a:off x="685800" y="2884488"/>
            <a:ext cx="7924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pPr algn="l" eaLnBrk="1" hangingPunct="1">
              <a:spcBef>
                <a:spcPct val="50000"/>
              </a:spcBef>
              <a:buFontTx/>
              <a:buChar char="•"/>
            </a:pPr>
            <a:r>
              <a:rPr lang="en-US" sz="2400" dirty="0">
                <a:latin typeface="Arial Rounded MT Bold" pitchFamily="34" charset="0"/>
              </a:rPr>
              <a:t>Number of Fire Depts. Receiving Awards: 122</a:t>
            </a:r>
          </a:p>
          <a:p>
            <a:pPr algn="l" eaLnBrk="1" hangingPunct="1">
              <a:spcBef>
                <a:spcPct val="50000"/>
              </a:spcBef>
              <a:buFontTx/>
              <a:buChar char="•"/>
            </a:pPr>
            <a:r>
              <a:rPr lang="en-US" sz="2400" dirty="0">
                <a:latin typeface="Arial Rounded MT Bold" pitchFamily="34" charset="0"/>
              </a:rPr>
              <a:t>Amount Awarded for Equipment:  $387,660.68</a:t>
            </a:r>
          </a:p>
          <a:p>
            <a:pPr algn="l" eaLnBrk="1" hangingPunct="1">
              <a:spcBef>
                <a:spcPct val="50000"/>
              </a:spcBef>
              <a:buFontTx/>
              <a:buChar char="•"/>
            </a:pPr>
            <a:r>
              <a:rPr lang="en-US" sz="2400" dirty="0">
                <a:latin typeface="Arial Rounded MT Bold" pitchFamily="34" charset="0"/>
              </a:rPr>
              <a:t>Amount Awarded for Training:  $46,248.55</a:t>
            </a:r>
          </a:p>
          <a:p>
            <a:pPr algn="l" eaLnBrk="1" hangingPunct="1">
              <a:spcBef>
                <a:spcPct val="50000"/>
              </a:spcBef>
              <a:buFontTx/>
              <a:buChar char="•"/>
            </a:pPr>
            <a:r>
              <a:rPr lang="en-US" sz="2400" dirty="0">
                <a:latin typeface="Arial Rounded MT Bold" pitchFamily="34" charset="0"/>
              </a:rPr>
              <a:t>Average Awarded per Department:  $3,506.50</a:t>
            </a:r>
          </a:p>
          <a:p>
            <a:pPr algn="l" eaLnBrk="1" hangingPunct="1">
              <a:spcBef>
                <a:spcPct val="50000"/>
              </a:spcBef>
              <a:buFontTx/>
              <a:buChar char="•"/>
            </a:pPr>
            <a:r>
              <a:rPr lang="en-US" sz="2400" dirty="0">
                <a:latin typeface="Arial Rounded MT Bold" pitchFamily="34" charset="0"/>
              </a:rPr>
              <a:t>Total VFA Awards:  $427,792.97</a:t>
            </a:r>
          </a:p>
        </p:txBody>
      </p:sp>
      <p:pic>
        <p:nvPicPr>
          <p:cNvPr id="35851"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n-US" dirty="0" smtClean="0"/>
          </a:p>
        </p:txBody>
      </p:sp>
      <p:sp>
        <p:nvSpPr>
          <p:cNvPr id="36867" name="Rectangle 3"/>
          <p:cNvSpPr>
            <a:spLocks noGrp="1" noChangeArrowheads="1"/>
          </p:cNvSpPr>
          <p:nvPr>
            <p:ph type="body" idx="1"/>
          </p:nvPr>
        </p:nvSpPr>
        <p:spPr/>
        <p:txBody>
          <a:bodyPr/>
          <a:lstStyle/>
          <a:p>
            <a:pPr eaLnBrk="1" hangingPunct="1"/>
            <a:endParaRPr lang="en-US" dirty="0" smtClean="0"/>
          </a:p>
        </p:txBody>
      </p:sp>
      <p:sp>
        <p:nvSpPr>
          <p:cNvPr id="36868"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6869"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36870"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6871"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36872" name="Rectangle 14"/>
          <p:cNvSpPr>
            <a:spLocks noChangeArrowheads="1"/>
          </p:cNvSpPr>
          <p:nvPr/>
        </p:nvSpPr>
        <p:spPr bwMode="auto">
          <a:xfrm>
            <a:off x="2819400" y="457200"/>
            <a:ext cx="6096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4000" b="1" dirty="0">
                <a:solidFill>
                  <a:schemeClr val="accent2"/>
                </a:solidFill>
                <a:latin typeface="Arial Rounded MT Bold" pitchFamily="34" charset="0"/>
              </a:rPr>
              <a:t>Ready, Set, Go!</a:t>
            </a:r>
            <a:endParaRPr lang="en-US" sz="4000" b="1" dirty="0">
              <a:solidFill>
                <a:schemeClr val="accent2"/>
              </a:solidFill>
              <a:latin typeface="Arial Black" pitchFamily="34" charset="0"/>
            </a:endParaRPr>
          </a:p>
        </p:txBody>
      </p:sp>
      <p:pic>
        <p:nvPicPr>
          <p:cNvPr id="2" name="Picture 1"/>
          <p:cNvPicPr>
            <a:picLocks noChangeAspect="1"/>
          </p:cNvPicPr>
          <p:nvPr/>
        </p:nvPicPr>
        <p:blipFill>
          <a:blip r:embed="rId3"/>
          <a:stretch>
            <a:fillRect/>
          </a:stretch>
        </p:blipFill>
        <p:spPr>
          <a:xfrm>
            <a:off x="5534025" y="1744663"/>
            <a:ext cx="3305175" cy="4275137"/>
          </a:xfrm>
          <a:prstGeom prst="rect">
            <a:avLst/>
          </a:prstGeom>
          <a:ln>
            <a:solidFill>
              <a:schemeClr val="accent6"/>
            </a:solidFill>
          </a:ln>
        </p:spPr>
      </p:pic>
      <p:sp>
        <p:nvSpPr>
          <p:cNvPr id="36874" name="Rectangle 16"/>
          <p:cNvSpPr>
            <a:spLocks noChangeArrowheads="1"/>
          </p:cNvSpPr>
          <p:nvPr/>
        </p:nvSpPr>
        <p:spPr bwMode="auto">
          <a:xfrm>
            <a:off x="381000" y="1905000"/>
            <a:ext cx="4953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600" b="1" dirty="0">
                <a:solidFill>
                  <a:schemeClr val="accent2"/>
                </a:solidFill>
                <a:latin typeface="Arial Rounded MT Bold" pitchFamily="34" charset="0"/>
              </a:rPr>
              <a:t>Ready, Set, Go!</a:t>
            </a:r>
          </a:p>
          <a:p>
            <a:pPr algn="ctr"/>
            <a:endParaRPr lang="en-US" sz="1800" b="1" dirty="0">
              <a:solidFill>
                <a:schemeClr val="accent2"/>
              </a:solidFill>
              <a:latin typeface="Arial Rounded MT Bold" pitchFamily="34" charset="0"/>
            </a:endParaRPr>
          </a:p>
          <a:p>
            <a:pPr algn="ctr"/>
            <a:r>
              <a:rPr lang="en-US" sz="2400" dirty="0">
                <a:solidFill>
                  <a:schemeClr val="accent2"/>
                </a:solidFill>
                <a:latin typeface="Arial Rounded MT Bold" pitchFamily="34" charset="0"/>
              </a:rPr>
              <a:t>Encourages citizens to take personal responsibility and prepare long before the threat of a wildfire so their home is ready in case of a fire and they have an emergency plan in effect so they may evacuate if requested.</a:t>
            </a:r>
          </a:p>
          <a:p>
            <a:pPr algn="ctr"/>
            <a:endParaRPr lang="en-US" sz="1800" b="1" dirty="0">
              <a:solidFill>
                <a:schemeClr val="accent2"/>
              </a:solidFill>
              <a:latin typeface="Arial Black" pitchFamily="34" charset="0"/>
            </a:endParaRPr>
          </a:p>
        </p:txBody>
      </p:sp>
      <p:pic>
        <p:nvPicPr>
          <p:cNvPr id="36875"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en-US" dirty="0" smtClean="0"/>
          </a:p>
        </p:txBody>
      </p:sp>
      <p:sp>
        <p:nvSpPr>
          <p:cNvPr id="37891" name="Rectangle 3"/>
          <p:cNvSpPr>
            <a:spLocks noGrp="1" noChangeArrowheads="1"/>
          </p:cNvSpPr>
          <p:nvPr>
            <p:ph type="body" idx="1"/>
          </p:nvPr>
        </p:nvSpPr>
        <p:spPr/>
        <p:txBody>
          <a:bodyPr/>
          <a:lstStyle/>
          <a:p>
            <a:pPr eaLnBrk="1" hangingPunct="1"/>
            <a:endParaRPr lang="en-US" dirty="0" smtClean="0"/>
          </a:p>
        </p:txBody>
      </p:sp>
      <p:sp>
        <p:nvSpPr>
          <p:cNvPr id="37892"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7893"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37894"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7895"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37896" name="Rectangle 14"/>
          <p:cNvSpPr>
            <a:spLocks noChangeArrowheads="1"/>
          </p:cNvSpPr>
          <p:nvPr/>
        </p:nvSpPr>
        <p:spPr bwMode="auto">
          <a:xfrm>
            <a:off x="1498600" y="457200"/>
            <a:ext cx="749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600" b="1" dirty="0">
                <a:solidFill>
                  <a:schemeClr val="accent2"/>
                </a:solidFill>
                <a:latin typeface="Arial Rounded MT Bold" pitchFamily="34" charset="0"/>
              </a:rPr>
              <a:t>Firefighter, Hazardous Materials Responder &amp; First Responder Certification</a:t>
            </a:r>
            <a:endParaRPr lang="en-US" sz="2600" b="1" dirty="0">
              <a:solidFill>
                <a:schemeClr val="accent2"/>
              </a:solidFill>
              <a:latin typeface="Arial Black" pitchFamily="34" charset="0"/>
            </a:endParaRPr>
          </a:p>
        </p:txBody>
      </p:sp>
      <p:pic>
        <p:nvPicPr>
          <p:cNvPr id="37897"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Rectangle 1"/>
          <p:cNvSpPr>
            <a:spLocks noChangeArrowheads="1"/>
          </p:cNvSpPr>
          <p:nvPr/>
        </p:nvSpPr>
        <p:spPr bwMode="auto">
          <a:xfrm>
            <a:off x="304800" y="2078038"/>
            <a:ext cx="4572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l" eaLnBrk="0" hangingPunct="0">
              <a:spcBef>
                <a:spcPct val="20000"/>
              </a:spcBef>
              <a:buClr>
                <a:srgbClr val="333399"/>
              </a:buClr>
              <a:buSzPct val="70000"/>
              <a:buFont typeface="Wingdings 2" pitchFamily="18" charset="2"/>
              <a:buChar char=""/>
            </a:pPr>
            <a:r>
              <a:rPr lang="en-US" sz="2800" dirty="0">
                <a:solidFill>
                  <a:srgbClr val="333399"/>
                </a:solidFill>
                <a:latin typeface="Arial Rounded MT Bold" pitchFamily="34" charset="0"/>
              </a:rPr>
              <a:t>Establish and maintain valid procedures that measure specific levels of knowledge and abilities consistent with national professional competency standards.</a:t>
            </a:r>
          </a:p>
        </p:txBody>
      </p:sp>
      <p:pic>
        <p:nvPicPr>
          <p:cNvPr id="13" name="Picture 8" descr="Training C153 helping at Par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280" y="2289175"/>
            <a:ext cx="3848100" cy="2587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6"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en-US" dirty="0" smtClean="0"/>
          </a:p>
        </p:txBody>
      </p:sp>
      <p:sp>
        <p:nvSpPr>
          <p:cNvPr id="38915" name="Rectangle 3"/>
          <p:cNvSpPr>
            <a:spLocks noGrp="1" noChangeArrowheads="1"/>
          </p:cNvSpPr>
          <p:nvPr>
            <p:ph type="body" idx="1"/>
          </p:nvPr>
        </p:nvSpPr>
        <p:spPr/>
        <p:txBody>
          <a:bodyPr/>
          <a:lstStyle/>
          <a:p>
            <a:pPr eaLnBrk="1" hangingPunct="1"/>
            <a:endParaRPr lang="en-US" dirty="0" smtClean="0"/>
          </a:p>
        </p:txBody>
      </p:sp>
      <p:sp>
        <p:nvSpPr>
          <p:cNvPr id="38916"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8917"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38918"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8919"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38920" name="Rectangle 14"/>
          <p:cNvSpPr>
            <a:spLocks noChangeArrowheads="1"/>
          </p:cNvSpPr>
          <p:nvPr/>
        </p:nvSpPr>
        <p:spPr bwMode="auto">
          <a:xfrm>
            <a:off x="1600200" y="609600"/>
            <a:ext cx="731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dirty="0">
                <a:solidFill>
                  <a:schemeClr val="accent2"/>
                </a:solidFill>
                <a:latin typeface="Arial Rounded MT Bold" pitchFamily="34" charset="0"/>
              </a:rPr>
              <a:t>Fire Service Education &amp; Training</a:t>
            </a:r>
            <a:endParaRPr lang="en-US" sz="3200" b="1" dirty="0">
              <a:solidFill>
                <a:schemeClr val="accent2"/>
              </a:solidFill>
              <a:latin typeface="Arial Black" pitchFamily="34" charset="0"/>
            </a:endParaRPr>
          </a:p>
        </p:txBody>
      </p:sp>
      <p:pic>
        <p:nvPicPr>
          <p:cNvPr id="38921"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9" descr="firefigh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1825" y="1724025"/>
            <a:ext cx="3201988" cy="4295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923" name="Rectangle 1"/>
          <p:cNvSpPr>
            <a:spLocks noChangeArrowheads="1"/>
          </p:cNvSpPr>
          <p:nvPr/>
        </p:nvSpPr>
        <p:spPr bwMode="auto">
          <a:xfrm>
            <a:off x="457200" y="2078038"/>
            <a:ext cx="4572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l" eaLnBrk="0" hangingPunct="0">
              <a:spcBef>
                <a:spcPct val="20000"/>
              </a:spcBef>
              <a:buClr>
                <a:srgbClr val="333399"/>
              </a:buClr>
              <a:buSzPct val="70000"/>
              <a:buFont typeface="Wingdings 2" pitchFamily="18" charset="2"/>
              <a:buChar char=""/>
            </a:pPr>
            <a:r>
              <a:rPr lang="en-US" sz="2800" dirty="0">
                <a:solidFill>
                  <a:srgbClr val="333399"/>
                </a:solidFill>
                <a:latin typeface="Arial Rounded MT Bold" pitchFamily="34" charset="0"/>
              </a:rPr>
              <a:t>Increase the level of preparedness and proficiency of Colorado firefighters and to reduce the incidence of firefighter line-of-duty deaths and injuries.</a:t>
            </a:r>
          </a:p>
        </p:txBody>
      </p:sp>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en-US" dirty="0" smtClean="0"/>
          </a:p>
        </p:txBody>
      </p:sp>
      <p:sp>
        <p:nvSpPr>
          <p:cNvPr id="39939" name="Rectangle 3"/>
          <p:cNvSpPr>
            <a:spLocks noGrp="1" noChangeArrowheads="1"/>
          </p:cNvSpPr>
          <p:nvPr>
            <p:ph type="body" idx="1"/>
          </p:nvPr>
        </p:nvSpPr>
        <p:spPr/>
        <p:txBody>
          <a:bodyPr/>
          <a:lstStyle/>
          <a:p>
            <a:pPr eaLnBrk="1" hangingPunct="1"/>
            <a:endParaRPr lang="en-US" dirty="0" smtClean="0"/>
          </a:p>
        </p:txBody>
      </p:sp>
      <p:sp>
        <p:nvSpPr>
          <p:cNvPr id="39940"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9941"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39942"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9943"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39944" name="Rectangle 12"/>
          <p:cNvSpPr>
            <a:spLocks noChangeArrowheads="1"/>
          </p:cNvSpPr>
          <p:nvPr/>
        </p:nvSpPr>
        <p:spPr bwMode="auto">
          <a:xfrm>
            <a:off x="1600200" y="457200"/>
            <a:ext cx="7162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dirty="0">
                <a:solidFill>
                  <a:schemeClr val="accent2"/>
                </a:solidFill>
                <a:latin typeface="Arial Rounded MT Bold" pitchFamily="34" charset="0"/>
              </a:rPr>
              <a:t>Training for Fire Protection </a:t>
            </a:r>
          </a:p>
          <a:p>
            <a:r>
              <a:rPr lang="en-US" sz="2800" b="1" dirty="0">
                <a:solidFill>
                  <a:schemeClr val="accent2"/>
                </a:solidFill>
                <a:latin typeface="Arial Rounded MT Bold" pitchFamily="34" charset="0"/>
              </a:rPr>
              <a:t>District Directors</a:t>
            </a:r>
          </a:p>
        </p:txBody>
      </p:sp>
      <p:sp>
        <p:nvSpPr>
          <p:cNvPr id="39945" name="Text Box 2"/>
          <p:cNvSpPr txBox="1">
            <a:spLocks noChangeArrowheads="1"/>
          </p:cNvSpPr>
          <p:nvPr/>
        </p:nvSpPr>
        <p:spPr bwMode="auto">
          <a:xfrm>
            <a:off x="228600" y="2841625"/>
            <a:ext cx="52578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pPr algn="l" eaLnBrk="1" hangingPunct="1">
              <a:spcBef>
                <a:spcPct val="50000"/>
              </a:spcBef>
              <a:buClr>
                <a:srgbClr val="333399"/>
              </a:buClr>
              <a:buFontTx/>
              <a:buChar char="•"/>
            </a:pPr>
            <a:r>
              <a:rPr lang="en-US" sz="2400" dirty="0">
                <a:solidFill>
                  <a:srgbClr val="333399"/>
                </a:solidFill>
                <a:latin typeface="Arial Rounded MT Bold" pitchFamily="34" charset="0"/>
              </a:rPr>
              <a:t>Training sessions held: 8</a:t>
            </a:r>
          </a:p>
          <a:p>
            <a:pPr algn="l" eaLnBrk="1" hangingPunct="1">
              <a:spcBef>
                <a:spcPct val="50000"/>
              </a:spcBef>
              <a:buClr>
                <a:srgbClr val="333399"/>
              </a:buClr>
              <a:buFontTx/>
              <a:buChar char="•"/>
            </a:pPr>
            <a:r>
              <a:rPr lang="en-US" sz="2400" dirty="0">
                <a:solidFill>
                  <a:srgbClr val="333399"/>
                </a:solidFill>
                <a:latin typeface="Arial Rounded MT Bold" pitchFamily="34" charset="0"/>
              </a:rPr>
              <a:t>Fire Districts participated: 46</a:t>
            </a:r>
          </a:p>
          <a:p>
            <a:pPr algn="l" eaLnBrk="1" hangingPunct="1">
              <a:spcBef>
                <a:spcPct val="50000"/>
              </a:spcBef>
              <a:buClr>
                <a:srgbClr val="333399"/>
              </a:buClr>
              <a:buFontTx/>
              <a:buChar char="•"/>
            </a:pPr>
            <a:r>
              <a:rPr lang="en-US" sz="2400" dirty="0">
                <a:solidFill>
                  <a:srgbClr val="333399"/>
                </a:solidFill>
                <a:latin typeface="Arial Rounded MT Bold" pitchFamily="34" charset="0"/>
              </a:rPr>
              <a:t>Fire District Board members participated:  92 </a:t>
            </a:r>
          </a:p>
          <a:p>
            <a:pPr algn="l" eaLnBrk="1" hangingPunct="1">
              <a:spcBef>
                <a:spcPct val="50000"/>
              </a:spcBef>
              <a:buClr>
                <a:srgbClr val="333399"/>
              </a:buClr>
              <a:buFontTx/>
              <a:buChar char="•"/>
            </a:pPr>
            <a:r>
              <a:rPr lang="en-US" sz="2400" dirty="0">
                <a:solidFill>
                  <a:srgbClr val="333399"/>
                </a:solidFill>
                <a:latin typeface="Arial Rounded MT Bold" pitchFamily="34" charset="0"/>
              </a:rPr>
              <a:t>Fire Chiefs attended: 25</a:t>
            </a:r>
          </a:p>
        </p:txBody>
      </p:sp>
      <p:pic>
        <p:nvPicPr>
          <p:cNvPr id="3" name="Picture 2"/>
          <p:cNvPicPr>
            <a:picLocks noChangeAspect="1"/>
          </p:cNvPicPr>
          <p:nvPr/>
        </p:nvPicPr>
        <p:blipFill>
          <a:blip r:embed="rId3"/>
          <a:stretch>
            <a:fillRect/>
          </a:stretch>
        </p:blipFill>
        <p:spPr>
          <a:xfrm>
            <a:off x="5673725" y="1695450"/>
            <a:ext cx="3178175" cy="4248150"/>
          </a:xfrm>
          <a:prstGeom prst="rect">
            <a:avLst/>
          </a:prstGeom>
          <a:ln>
            <a:solidFill>
              <a:schemeClr val="accent6"/>
            </a:solidFill>
          </a:ln>
        </p:spPr>
      </p:pic>
      <p:sp>
        <p:nvSpPr>
          <p:cNvPr id="39947" name="Rectangle 13"/>
          <p:cNvSpPr>
            <a:spLocks noChangeArrowheads="1"/>
          </p:cNvSpPr>
          <p:nvPr/>
        </p:nvSpPr>
        <p:spPr bwMode="auto">
          <a:xfrm>
            <a:off x="304800" y="2052638"/>
            <a:ext cx="51816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l"/>
            <a:r>
              <a:rPr lang="en-US" sz="2800" b="1" dirty="0">
                <a:solidFill>
                  <a:schemeClr val="accent2"/>
                </a:solidFill>
                <a:latin typeface="Arial Rounded MT Bold" pitchFamily="34" charset="0"/>
              </a:rPr>
              <a:t>HB09-1199 . . .</a:t>
            </a:r>
          </a:p>
          <a:p>
            <a:pPr algn="l" eaLnBrk="0" hangingPunct="0"/>
            <a:endParaRPr lang="en-US" sz="1200" b="1" dirty="0">
              <a:solidFill>
                <a:schemeClr val="accent2"/>
              </a:solidFill>
            </a:endParaRPr>
          </a:p>
        </p:txBody>
      </p:sp>
      <p:pic>
        <p:nvPicPr>
          <p:cNvPr id="39948"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endParaRPr lang="en-US" dirty="0" smtClean="0"/>
          </a:p>
        </p:txBody>
      </p:sp>
      <p:sp>
        <p:nvSpPr>
          <p:cNvPr id="41987" name="Rectangle 3"/>
          <p:cNvSpPr>
            <a:spLocks noGrp="1" noChangeArrowheads="1"/>
          </p:cNvSpPr>
          <p:nvPr>
            <p:ph type="body" idx="1"/>
          </p:nvPr>
        </p:nvSpPr>
        <p:spPr/>
        <p:txBody>
          <a:bodyPr/>
          <a:lstStyle/>
          <a:p>
            <a:pPr eaLnBrk="1" hangingPunct="1"/>
            <a:endParaRPr lang="en-US" dirty="0" smtClean="0"/>
          </a:p>
        </p:txBody>
      </p:sp>
      <p:sp>
        <p:nvSpPr>
          <p:cNvPr id="41988"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41989"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41990"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41991"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41992" name="Rectangle 14"/>
          <p:cNvSpPr>
            <a:spLocks noChangeArrowheads="1"/>
          </p:cNvSpPr>
          <p:nvPr/>
        </p:nvSpPr>
        <p:spPr bwMode="auto">
          <a:xfrm>
            <a:off x="1498600" y="381000"/>
            <a:ext cx="7493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a:solidFill>
                  <a:schemeClr val="accent2"/>
                </a:solidFill>
                <a:latin typeface="Arial Rounded MT Bold" pitchFamily="34" charset="0"/>
              </a:rPr>
              <a:t>Colorado Incident Reporting System</a:t>
            </a:r>
            <a:endParaRPr lang="en-US" sz="3600" b="1" dirty="0">
              <a:solidFill>
                <a:schemeClr val="accent2"/>
              </a:solidFill>
              <a:latin typeface="Arial Black" pitchFamily="34" charset="0"/>
            </a:endParaRPr>
          </a:p>
        </p:txBody>
      </p:sp>
      <p:pic>
        <p:nvPicPr>
          <p:cNvPr id="4199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Rectangle 1"/>
          <p:cNvSpPr>
            <a:spLocks noChangeArrowheads="1"/>
          </p:cNvSpPr>
          <p:nvPr/>
        </p:nvSpPr>
        <p:spPr bwMode="auto">
          <a:xfrm>
            <a:off x="152400" y="2078038"/>
            <a:ext cx="48768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l" eaLnBrk="0" hangingPunct="0">
              <a:spcBef>
                <a:spcPct val="20000"/>
              </a:spcBef>
              <a:buClr>
                <a:srgbClr val="333399"/>
              </a:buClr>
              <a:buSzPct val="70000"/>
              <a:buFont typeface="Wingdings 2" pitchFamily="18" charset="2"/>
              <a:buChar char=""/>
            </a:pPr>
            <a:r>
              <a:rPr lang="en-US" sz="2600" dirty="0">
                <a:solidFill>
                  <a:srgbClr val="333399"/>
                </a:solidFill>
                <a:latin typeface="Arial Rounded MT Bold" pitchFamily="34" charset="0"/>
              </a:rPr>
              <a:t>To identify Colorado's fire problems, in terms of the rate and cause of fires and fire-related deaths and injuries, so that federal, state and local fire prevention efforts can focus on solutions to the problems.</a:t>
            </a:r>
          </a:p>
        </p:txBody>
      </p:sp>
      <p:pic>
        <p:nvPicPr>
          <p:cNvPr id="2" name="Picture 1"/>
          <p:cNvPicPr>
            <a:picLocks noChangeAspect="1"/>
          </p:cNvPicPr>
          <p:nvPr/>
        </p:nvPicPr>
        <p:blipFill>
          <a:blip r:embed="rId4"/>
          <a:stretch>
            <a:fillRect/>
          </a:stretch>
        </p:blipFill>
        <p:spPr>
          <a:xfrm>
            <a:off x="5675313" y="1752600"/>
            <a:ext cx="3240087" cy="4191000"/>
          </a:xfrm>
          <a:prstGeom prst="rect">
            <a:avLst/>
          </a:prstGeom>
          <a:ln>
            <a:solidFill>
              <a:schemeClr val="accent6"/>
            </a:solidFill>
          </a:ln>
        </p:spPr>
      </p:pic>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en-US" dirty="0" smtClean="0"/>
          </a:p>
        </p:txBody>
      </p:sp>
      <p:sp>
        <p:nvSpPr>
          <p:cNvPr id="40963" name="Rectangle 3"/>
          <p:cNvSpPr>
            <a:spLocks noGrp="1" noChangeArrowheads="1"/>
          </p:cNvSpPr>
          <p:nvPr>
            <p:ph type="body" idx="1"/>
          </p:nvPr>
        </p:nvSpPr>
        <p:spPr/>
        <p:txBody>
          <a:bodyPr/>
          <a:lstStyle/>
          <a:p>
            <a:pPr eaLnBrk="1" hangingPunct="1"/>
            <a:endParaRPr lang="en-US" dirty="0" smtClean="0"/>
          </a:p>
        </p:txBody>
      </p:sp>
      <p:sp>
        <p:nvSpPr>
          <p:cNvPr id="40964"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40965"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40966"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40967"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40968" name="Rectangle 14"/>
          <p:cNvSpPr>
            <a:spLocks noChangeArrowheads="1"/>
          </p:cNvSpPr>
          <p:nvPr/>
        </p:nvSpPr>
        <p:spPr bwMode="auto">
          <a:xfrm>
            <a:off x="1498600" y="609600"/>
            <a:ext cx="749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a:solidFill>
                  <a:schemeClr val="accent2"/>
                </a:solidFill>
                <a:latin typeface="Arial Rounded MT Bold" pitchFamily="34" charset="0"/>
              </a:rPr>
              <a:t>Public School Safety Program</a:t>
            </a:r>
            <a:endParaRPr lang="en-US" sz="3600" b="1" dirty="0">
              <a:solidFill>
                <a:schemeClr val="accent2"/>
              </a:solidFill>
              <a:latin typeface="Arial Black" pitchFamily="34" charset="0"/>
            </a:endParaRPr>
          </a:p>
        </p:txBody>
      </p:sp>
      <p:pic>
        <p:nvPicPr>
          <p:cNvPr id="40969"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Rectangle 1"/>
          <p:cNvSpPr>
            <a:spLocks noChangeArrowheads="1"/>
          </p:cNvSpPr>
          <p:nvPr/>
        </p:nvSpPr>
        <p:spPr bwMode="auto">
          <a:xfrm>
            <a:off x="152400" y="2078038"/>
            <a:ext cx="464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l" eaLnBrk="0" hangingPunct="0">
              <a:spcBef>
                <a:spcPct val="20000"/>
              </a:spcBef>
              <a:buClr>
                <a:srgbClr val="333399"/>
              </a:buClr>
              <a:buSzPct val="70000"/>
              <a:buFont typeface="Wingdings 2" pitchFamily="18" charset="2"/>
              <a:buChar char=""/>
            </a:pPr>
            <a:r>
              <a:rPr lang="en-US" sz="2400" dirty="0">
                <a:solidFill>
                  <a:srgbClr val="333399"/>
                </a:solidFill>
                <a:latin typeface="Arial Rounded MT Bold" pitchFamily="34" charset="0"/>
              </a:rPr>
              <a:t>To ensure that new and existing public school buildings are constructed and maintained according to the currently adopted codes and standards in order to provide for the safety of students, staff and visitors.</a:t>
            </a:r>
          </a:p>
        </p:txBody>
      </p:sp>
      <p:pic>
        <p:nvPicPr>
          <p:cNvPr id="17" name="Picture 6" descr="!PHOTO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399" y="2209800"/>
            <a:ext cx="3535363" cy="2511425"/>
          </a:xfrm>
          <a:prstGeom prst="roundRect">
            <a:avLst>
              <a:gd name="adj" fmla="val 8594"/>
            </a:avLst>
          </a:prstGeom>
          <a:solidFill>
            <a:srgbClr val="FFFFFF">
              <a:shade val="85000"/>
            </a:srgbClr>
          </a:solidFill>
          <a:ln>
            <a:solidFill>
              <a:schemeClr val="accent6"/>
            </a:solidFill>
          </a:ln>
          <a:effectLst>
            <a:reflection blurRad="12700" stA="38000" endPos="28000" dist="5000" dir="5400000" sy="-100000" algn="bl" rotWithShape="0"/>
          </a:effectLst>
          <a:extLst/>
        </p:spPr>
      </p:pic>
      <p:sp>
        <p:nvSpPr>
          <p:cNvPr id="15"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dirty="0" smtClean="0"/>
          </a:p>
        </p:txBody>
      </p:sp>
      <p:sp>
        <p:nvSpPr>
          <p:cNvPr id="6147" name="Rectangle 3"/>
          <p:cNvSpPr>
            <a:spLocks noGrp="1" noChangeArrowheads="1"/>
          </p:cNvSpPr>
          <p:nvPr>
            <p:ph type="body" idx="1"/>
          </p:nvPr>
        </p:nvSpPr>
        <p:spPr/>
        <p:txBody>
          <a:bodyPr/>
          <a:lstStyle/>
          <a:p>
            <a:pPr eaLnBrk="1" hangingPunct="1"/>
            <a:endParaRPr lang="en-US" dirty="0" smtClean="0"/>
          </a:p>
        </p:txBody>
      </p:sp>
      <p:sp>
        <p:nvSpPr>
          <p:cNvPr id="6148"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6149"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6150"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6151" name="Rectangle 12"/>
          <p:cNvSpPr>
            <a:spLocks noChangeArrowheads="1"/>
          </p:cNvSpPr>
          <p:nvPr/>
        </p:nvSpPr>
        <p:spPr bwMode="auto">
          <a:xfrm>
            <a:off x="2590800" y="457200"/>
            <a:ext cx="6172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dirty="0">
                <a:solidFill>
                  <a:schemeClr val="accent2"/>
                </a:solidFill>
                <a:latin typeface="Arial Rounded MT Bold" pitchFamily="34" charset="0"/>
              </a:rPr>
              <a:t>SB09-020 Wildland Fire Chain of Command</a:t>
            </a:r>
            <a:r>
              <a:rPr lang="en-US" sz="2800" b="1" dirty="0">
                <a:solidFill>
                  <a:schemeClr val="accent2"/>
                </a:solidFill>
                <a:latin typeface="Arial Black" pitchFamily="34" charset="0"/>
              </a:rPr>
              <a:t/>
            </a:r>
            <a:br>
              <a:rPr lang="en-US" sz="2800" b="1" dirty="0">
                <a:solidFill>
                  <a:schemeClr val="accent2"/>
                </a:solidFill>
                <a:latin typeface="Arial Black" pitchFamily="34" charset="0"/>
              </a:rPr>
            </a:br>
            <a:r>
              <a:rPr lang="en-US" sz="2800" b="1" dirty="0">
                <a:solidFill>
                  <a:schemeClr val="accent2"/>
                </a:solidFill>
                <a:latin typeface="Arial Black" pitchFamily="34" charset="0"/>
              </a:rPr>
              <a:t> </a:t>
            </a:r>
          </a:p>
        </p:txBody>
      </p:sp>
      <p:sp>
        <p:nvSpPr>
          <p:cNvPr id="15" name="Rectangle 2"/>
          <p:cNvSpPr txBox="1">
            <a:spLocks noChangeArrowheads="1"/>
          </p:cNvSpPr>
          <p:nvPr/>
        </p:nvSpPr>
        <p:spPr>
          <a:xfrm>
            <a:off x="457200" y="6096000"/>
            <a:ext cx="8458200" cy="728239"/>
          </a:xfrm>
          <a:prstGeom prst="rect">
            <a:avLst/>
          </a:prstGeom>
        </p:spPr>
        <p:txBody>
          <a:bodyPr>
            <a:normAutofit/>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eaLnBrk="1" fontAlgn="auto" hangingPunct="1">
              <a:spcAft>
                <a:spcPts val="0"/>
              </a:spcAft>
              <a:defRPr/>
            </a:pPr>
            <a:r>
              <a:rPr lang="en-US" sz="4000" b="1" dirty="0" smtClean="0">
                <a:solidFill>
                  <a:srgbClr val="C0C0C0"/>
                </a:solidFill>
                <a:latin typeface="Franklin Gothic Medium"/>
              </a:rPr>
              <a:t>Fire Leadership Challenge 2012</a:t>
            </a:r>
            <a:endParaRPr lang="en-US" sz="4000" b="1" dirty="0">
              <a:solidFill>
                <a:srgbClr val="C0C0C0"/>
              </a:solidFill>
              <a:latin typeface="Franklin Gothic Medium"/>
            </a:endParaRPr>
          </a:p>
        </p:txBody>
      </p:sp>
      <p:pic>
        <p:nvPicPr>
          <p:cNvPr id="61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5963"/>
            <a:ext cx="915511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pic>
        <p:nvPicPr>
          <p:cNvPr id="6155"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Rectangle 12"/>
          <p:cNvSpPr>
            <a:spLocks noChangeArrowheads="1"/>
          </p:cNvSpPr>
          <p:nvPr/>
        </p:nvSpPr>
        <p:spPr bwMode="auto">
          <a:xfrm>
            <a:off x="1600200" y="609600"/>
            <a:ext cx="716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4000" b="1" dirty="0">
                <a:solidFill>
                  <a:schemeClr val="accent2"/>
                </a:solidFill>
                <a:latin typeface="Arial Rounded MT Bold" pitchFamily="34" charset="0"/>
              </a:rPr>
              <a:t>The Environment</a:t>
            </a:r>
          </a:p>
        </p:txBody>
      </p:sp>
      <p:sp>
        <p:nvSpPr>
          <p:cNvPr id="6157" name="Rectangle 13"/>
          <p:cNvSpPr>
            <a:spLocks noChangeArrowheads="1"/>
          </p:cNvSpPr>
          <p:nvPr/>
        </p:nvSpPr>
        <p:spPr bwMode="auto">
          <a:xfrm>
            <a:off x="304800" y="1958975"/>
            <a:ext cx="838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n-US" sz="4000" b="1" dirty="0">
                <a:solidFill>
                  <a:srgbClr val="333399"/>
                </a:solidFill>
                <a:latin typeface="Arial Rounded MT Bold" pitchFamily="34" charset="0"/>
              </a:rPr>
              <a:t>Lower North Fork Fire</a:t>
            </a:r>
          </a:p>
          <a:p>
            <a:pPr algn="l" eaLnBrk="0" hangingPunct="0"/>
            <a:endParaRPr lang="en-US" sz="1200" b="1" dirty="0">
              <a:solidFill>
                <a:schemeClr val="accent2"/>
              </a:solidFill>
            </a:endParaRPr>
          </a:p>
        </p:txBody>
      </p:sp>
      <p:sp>
        <p:nvSpPr>
          <p:cNvPr id="5134" name="Text Box 2"/>
          <p:cNvSpPr txBox="1">
            <a:spLocks noChangeArrowheads="1"/>
          </p:cNvSpPr>
          <p:nvPr/>
        </p:nvSpPr>
        <p:spPr bwMode="auto">
          <a:xfrm>
            <a:off x="295275" y="3048000"/>
            <a:ext cx="77057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pPr algn="l" eaLnBrk="1" hangingPunct="1">
              <a:spcBef>
                <a:spcPct val="50000"/>
              </a:spcBef>
              <a:buClr>
                <a:srgbClr val="FFC000"/>
              </a:buClr>
              <a:buFontTx/>
              <a:buChar char="•"/>
              <a:defRPr/>
            </a:pPr>
            <a:r>
              <a:rPr lang="en-US" sz="2800" dirty="0" smtClean="0">
                <a:solidFill>
                  <a:srgbClr val="FFC000"/>
                </a:solidFill>
                <a:effectLst>
                  <a:outerShdw blurRad="38100" dist="38100" dir="2700000" algn="tl">
                    <a:srgbClr val="000000">
                      <a:alpha val="43137"/>
                    </a:srgbClr>
                  </a:outerShdw>
                </a:effectLst>
                <a:latin typeface="Arial Rounded MT Bold" pitchFamily="34" charset="0"/>
              </a:rPr>
              <a:t>Burned 4,140 acres</a:t>
            </a:r>
          </a:p>
          <a:p>
            <a:pPr algn="l" eaLnBrk="1" hangingPunct="1">
              <a:spcBef>
                <a:spcPct val="50000"/>
              </a:spcBef>
              <a:buClr>
                <a:srgbClr val="FFC000"/>
              </a:buClr>
              <a:buFontTx/>
              <a:buChar char="•"/>
              <a:defRPr/>
            </a:pPr>
            <a:r>
              <a:rPr lang="en-US" sz="2800" dirty="0" smtClean="0">
                <a:solidFill>
                  <a:srgbClr val="FFC000"/>
                </a:solidFill>
                <a:effectLst>
                  <a:outerShdw blurRad="38100" dist="38100" dir="2700000" algn="tl">
                    <a:srgbClr val="000000">
                      <a:alpha val="43137"/>
                    </a:srgbClr>
                  </a:outerShdw>
                </a:effectLst>
                <a:latin typeface="Arial Rounded MT Bold" pitchFamily="34" charset="0"/>
              </a:rPr>
              <a:t>24 structures destroyed</a:t>
            </a:r>
          </a:p>
          <a:p>
            <a:pPr algn="l" eaLnBrk="1" hangingPunct="1">
              <a:spcBef>
                <a:spcPct val="50000"/>
              </a:spcBef>
              <a:buClr>
                <a:srgbClr val="FFC000"/>
              </a:buClr>
              <a:buFontTx/>
              <a:buChar char="•"/>
              <a:defRPr/>
            </a:pPr>
            <a:r>
              <a:rPr lang="en-US" sz="2800" dirty="0" smtClean="0">
                <a:solidFill>
                  <a:srgbClr val="FFC000"/>
                </a:solidFill>
                <a:effectLst>
                  <a:outerShdw blurRad="38100" dist="38100" dir="2700000" algn="tl">
                    <a:srgbClr val="000000">
                      <a:alpha val="43137"/>
                    </a:srgbClr>
                  </a:outerShdw>
                </a:effectLst>
                <a:latin typeface="Arial Rounded MT Bold" pitchFamily="34" charset="0"/>
              </a:rPr>
              <a:t>3 civilian deaths</a:t>
            </a:r>
          </a:p>
          <a:p>
            <a:pPr algn="l" eaLnBrk="1" hangingPunct="1">
              <a:spcBef>
                <a:spcPct val="50000"/>
              </a:spcBef>
              <a:buClr>
                <a:srgbClr val="FFC000"/>
              </a:buClr>
              <a:buFontTx/>
              <a:buChar char="•"/>
              <a:defRPr/>
            </a:pPr>
            <a:r>
              <a:rPr lang="en-US" sz="2800" dirty="0" smtClean="0">
                <a:solidFill>
                  <a:srgbClr val="FFC000"/>
                </a:solidFill>
                <a:effectLst>
                  <a:outerShdw blurRad="38100" dist="38100" dir="2700000" algn="tl">
                    <a:srgbClr val="000000">
                      <a:alpha val="43137"/>
                    </a:srgbClr>
                  </a:outerShdw>
                </a:effectLst>
                <a:latin typeface="Arial Rounded MT Bold" pitchFamily="34" charset="0"/>
              </a:rPr>
              <a:t>Caused by escape of a prescribed fire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dirty="0" smtClean="0"/>
          </a:p>
        </p:txBody>
      </p:sp>
      <p:sp>
        <p:nvSpPr>
          <p:cNvPr id="43011" name="Rectangle 3"/>
          <p:cNvSpPr>
            <a:spLocks noGrp="1" noChangeArrowheads="1"/>
          </p:cNvSpPr>
          <p:nvPr>
            <p:ph type="body" idx="1"/>
          </p:nvPr>
        </p:nvSpPr>
        <p:spPr/>
        <p:txBody>
          <a:bodyPr/>
          <a:lstStyle/>
          <a:p>
            <a:pPr eaLnBrk="1" hangingPunct="1"/>
            <a:endParaRPr lang="en-US" dirty="0" smtClean="0"/>
          </a:p>
        </p:txBody>
      </p:sp>
      <p:sp>
        <p:nvSpPr>
          <p:cNvPr id="43012"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43013"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43014"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43015"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43016" name="Rectangle 14"/>
          <p:cNvSpPr>
            <a:spLocks noChangeArrowheads="1"/>
          </p:cNvSpPr>
          <p:nvPr/>
        </p:nvSpPr>
        <p:spPr bwMode="auto">
          <a:xfrm>
            <a:off x="1498600" y="609600"/>
            <a:ext cx="749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a:solidFill>
                  <a:schemeClr val="accent2"/>
                </a:solidFill>
                <a:latin typeface="Arial Rounded MT Bold" pitchFamily="34" charset="0"/>
              </a:rPr>
              <a:t>Limited Gaming Program</a:t>
            </a:r>
            <a:endParaRPr lang="en-US" sz="3600" b="1" dirty="0">
              <a:solidFill>
                <a:schemeClr val="accent2"/>
              </a:solidFill>
              <a:latin typeface="Arial Black" pitchFamily="34" charset="0"/>
            </a:endParaRPr>
          </a:p>
        </p:txBody>
      </p:sp>
      <p:pic>
        <p:nvPicPr>
          <p:cNvPr id="43017"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Rectangle 1"/>
          <p:cNvSpPr>
            <a:spLocks noChangeArrowheads="1"/>
          </p:cNvSpPr>
          <p:nvPr/>
        </p:nvSpPr>
        <p:spPr bwMode="auto">
          <a:xfrm>
            <a:off x="152400" y="2078038"/>
            <a:ext cx="4876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l" eaLnBrk="0" hangingPunct="0">
              <a:spcBef>
                <a:spcPct val="20000"/>
              </a:spcBef>
              <a:buClr>
                <a:srgbClr val="333399"/>
              </a:buClr>
              <a:buSzPct val="70000"/>
              <a:buFont typeface="Wingdings 2" pitchFamily="18" charset="2"/>
              <a:buChar char=""/>
            </a:pPr>
            <a:r>
              <a:rPr lang="en-US" sz="2400" dirty="0">
                <a:solidFill>
                  <a:srgbClr val="333399"/>
                </a:solidFill>
                <a:latin typeface="Arial Rounded MT Bold" pitchFamily="34" charset="0"/>
              </a:rPr>
              <a:t>Establish and enforce minimum standards of fire and life safety in Colorado's limited gaming establishments in order to reduce the risk of fire, fire related injuries, deaths and property loss in these facilities.</a:t>
            </a:r>
          </a:p>
        </p:txBody>
      </p:sp>
      <p:pic>
        <p:nvPicPr>
          <p:cNvPr id="13" name="Picture 2" descr="http://www.ci.berkeley.ca.us/uploadedImages/Fire/Level_3_-_General/FP-FP%20Inspe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7957" y="2209800"/>
            <a:ext cx="3657600" cy="2743200"/>
          </a:xfrm>
          <a:prstGeom prst="roundRect">
            <a:avLst>
              <a:gd name="adj" fmla="val 8594"/>
            </a:avLst>
          </a:prstGeom>
          <a:solidFill>
            <a:srgbClr val="FFFFFF">
              <a:shade val="85000"/>
            </a:srgbClr>
          </a:solidFill>
          <a:ln w="9525">
            <a:solidFill>
              <a:srgbClr val="000000"/>
            </a:solidFill>
            <a:miter lim="800000"/>
            <a:headEnd/>
            <a:tailEnd/>
          </a:ln>
          <a:effectLst>
            <a:reflection blurRad="12700" stA="38000" endPos="28000" dist="5000" dir="5400000" sy="-100000" algn="bl" rotWithShape="0"/>
          </a:effectLst>
          <a:extLst/>
        </p:spPr>
      </p:pic>
      <p:sp>
        <p:nvSpPr>
          <p:cNvPr id="15"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en-US" dirty="0" smtClean="0"/>
          </a:p>
        </p:txBody>
      </p:sp>
      <p:sp>
        <p:nvSpPr>
          <p:cNvPr id="44035" name="Rectangle 3"/>
          <p:cNvSpPr>
            <a:spLocks noGrp="1" noChangeArrowheads="1"/>
          </p:cNvSpPr>
          <p:nvPr>
            <p:ph type="body" idx="1"/>
          </p:nvPr>
        </p:nvSpPr>
        <p:spPr/>
        <p:txBody>
          <a:bodyPr/>
          <a:lstStyle/>
          <a:p>
            <a:pPr eaLnBrk="1" hangingPunct="1"/>
            <a:endParaRPr lang="en-US" dirty="0" smtClean="0"/>
          </a:p>
        </p:txBody>
      </p:sp>
      <p:sp>
        <p:nvSpPr>
          <p:cNvPr id="44036"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44037"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44038"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44039"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44040" name="Rectangle 14"/>
          <p:cNvSpPr>
            <a:spLocks noChangeArrowheads="1"/>
          </p:cNvSpPr>
          <p:nvPr/>
        </p:nvSpPr>
        <p:spPr bwMode="auto">
          <a:xfrm>
            <a:off x="1498600" y="609600"/>
            <a:ext cx="749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a:solidFill>
                  <a:schemeClr val="accent2"/>
                </a:solidFill>
                <a:latin typeface="Arial Rounded MT Bold" pitchFamily="34" charset="0"/>
              </a:rPr>
              <a:t>Hotel and Motel Fire Safety Act</a:t>
            </a:r>
            <a:endParaRPr lang="en-US" sz="3600" b="1" dirty="0">
              <a:solidFill>
                <a:schemeClr val="accent2"/>
              </a:solidFill>
              <a:latin typeface="Arial Black" pitchFamily="34" charset="0"/>
            </a:endParaRPr>
          </a:p>
        </p:txBody>
      </p:sp>
      <p:pic>
        <p:nvPicPr>
          <p:cNvPr id="44041"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Rectangle 1"/>
          <p:cNvSpPr>
            <a:spLocks noChangeArrowheads="1"/>
          </p:cNvSpPr>
          <p:nvPr/>
        </p:nvSpPr>
        <p:spPr bwMode="auto">
          <a:xfrm>
            <a:off x="152400" y="2078038"/>
            <a:ext cx="48768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l" eaLnBrk="0" hangingPunct="0">
              <a:spcBef>
                <a:spcPct val="20000"/>
              </a:spcBef>
              <a:buClr>
                <a:srgbClr val="333399"/>
              </a:buClr>
              <a:buSzPct val="70000"/>
              <a:buFont typeface="Wingdings 2" pitchFamily="18" charset="2"/>
              <a:buChar char=""/>
            </a:pPr>
            <a:r>
              <a:rPr lang="en-US" sz="3200" dirty="0">
                <a:solidFill>
                  <a:srgbClr val="333399"/>
                </a:solidFill>
                <a:latin typeface="Arial Rounded MT Bold" pitchFamily="34" charset="0"/>
              </a:rPr>
              <a:t>To fulfill the State's responsibilities under the federal Hotel and Motel Fire Safety Act of 1990</a:t>
            </a:r>
          </a:p>
        </p:txBody>
      </p:sp>
      <p:pic>
        <p:nvPicPr>
          <p:cNvPr id="44043" name="Picture 4" descr="hotelfi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475" y="1744663"/>
            <a:ext cx="2701925" cy="42751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en-US" dirty="0" smtClean="0"/>
          </a:p>
        </p:txBody>
      </p:sp>
      <p:sp>
        <p:nvSpPr>
          <p:cNvPr id="45059" name="Rectangle 3"/>
          <p:cNvSpPr>
            <a:spLocks noGrp="1" noChangeArrowheads="1"/>
          </p:cNvSpPr>
          <p:nvPr>
            <p:ph type="body" idx="1"/>
          </p:nvPr>
        </p:nvSpPr>
        <p:spPr/>
        <p:txBody>
          <a:bodyPr/>
          <a:lstStyle/>
          <a:p>
            <a:pPr eaLnBrk="1" hangingPunct="1"/>
            <a:endParaRPr lang="en-US" dirty="0" smtClean="0"/>
          </a:p>
        </p:txBody>
      </p:sp>
      <p:sp>
        <p:nvSpPr>
          <p:cNvPr id="45060"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45061"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45062"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45063"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45064" name="Rectangle 14"/>
          <p:cNvSpPr>
            <a:spLocks noChangeArrowheads="1"/>
          </p:cNvSpPr>
          <p:nvPr/>
        </p:nvSpPr>
        <p:spPr bwMode="auto">
          <a:xfrm>
            <a:off x="1498600" y="381000"/>
            <a:ext cx="749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a:solidFill>
                  <a:schemeClr val="accent2"/>
                </a:solidFill>
                <a:latin typeface="Arial Rounded MT Bold" pitchFamily="34" charset="0"/>
              </a:rPr>
              <a:t>Reduced Ignition Propensity Cigarette Program</a:t>
            </a:r>
            <a:endParaRPr lang="en-US" sz="3600" b="1" dirty="0">
              <a:solidFill>
                <a:schemeClr val="accent2"/>
              </a:solidFill>
              <a:latin typeface="Arial Black" pitchFamily="34" charset="0"/>
            </a:endParaRPr>
          </a:p>
        </p:txBody>
      </p:sp>
      <p:pic>
        <p:nvPicPr>
          <p:cNvPr id="4506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Rectangle 1"/>
          <p:cNvSpPr>
            <a:spLocks noChangeArrowheads="1"/>
          </p:cNvSpPr>
          <p:nvPr/>
        </p:nvSpPr>
        <p:spPr bwMode="auto">
          <a:xfrm>
            <a:off x="152400" y="2057400"/>
            <a:ext cx="5715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l" eaLnBrk="0" hangingPunct="0">
              <a:spcBef>
                <a:spcPct val="20000"/>
              </a:spcBef>
              <a:buClr>
                <a:srgbClr val="333399"/>
              </a:buClr>
              <a:buSzPct val="70000"/>
              <a:buFont typeface="Wingdings 2" pitchFamily="18" charset="2"/>
              <a:buChar char=""/>
            </a:pPr>
            <a:r>
              <a:rPr lang="en-US" sz="2200" dirty="0">
                <a:solidFill>
                  <a:srgbClr val="333399"/>
                </a:solidFill>
              </a:rPr>
              <a:t>All cigarettes sold or offered for sale in Colorado must meet the same criteria for reduced ignition propensity cigarettes as in New York State. This law, which went into effect  on July 31, 2009 is designed to limit the risk that cigarettes will ignite upholstered furniture, mattresses, household furnishings or other combustible material and result in fewer fire deaths, injuries and property loss from fires caused by cigarettes.</a:t>
            </a:r>
            <a:endParaRPr lang="en-US" sz="2200" dirty="0">
              <a:solidFill>
                <a:srgbClr val="333399"/>
              </a:solidFill>
              <a:latin typeface="Arial Rounded MT Bold" pitchFamily="34" charset="0"/>
            </a:endParaRPr>
          </a:p>
        </p:txBody>
      </p:sp>
      <p:pic>
        <p:nvPicPr>
          <p:cNvPr id="2" name="Picture 1"/>
          <p:cNvPicPr>
            <a:picLocks noChangeAspect="1"/>
          </p:cNvPicPr>
          <p:nvPr/>
        </p:nvPicPr>
        <p:blipFill>
          <a:blip r:embed="rId4"/>
          <a:stretch>
            <a:fillRect/>
          </a:stretch>
        </p:blipFill>
        <p:spPr>
          <a:xfrm>
            <a:off x="6324600" y="1719263"/>
            <a:ext cx="2266950" cy="4191000"/>
          </a:xfrm>
          <a:prstGeom prst="rect">
            <a:avLst/>
          </a:prstGeom>
          <a:ln>
            <a:solidFill>
              <a:schemeClr val="accent6"/>
            </a:solidFill>
          </a:ln>
        </p:spPr>
      </p:pic>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endParaRPr lang="en-US" dirty="0" smtClean="0"/>
          </a:p>
        </p:txBody>
      </p:sp>
      <p:sp>
        <p:nvSpPr>
          <p:cNvPr id="46083" name="Rectangle 3"/>
          <p:cNvSpPr>
            <a:spLocks noGrp="1" noChangeArrowheads="1"/>
          </p:cNvSpPr>
          <p:nvPr>
            <p:ph type="body" idx="1"/>
          </p:nvPr>
        </p:nvSpPr>
        <p:spPr/>
        <p:txBody>
          <a:bodyPr/>
          <a:lstStyle/>
          <a:p>
            <a:pPr eaLnBrk="1" hangingPunct="1"/>
            <a:endParaRPr lang="en-US" dirty="0" smtClean="0"/>
          </a:p>
        </p:txBody>
      </p:sp>
      <p:sp>
        <p:nvSpPr>
          <p:cNvPr id="46084"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46085"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46086"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46087"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46088" name="Rectangle 14"/>
          <p:cNvSpPr>
            <a:spLocks noChangeArrowheads="1"/>
          </p:cNvSpPr>
          <p:nvPr/>
        </p:nvSpPr>
        <p:spPr bwMode="auto">
          <a:xfrm>
            <a:off x="1498600" y="533400"/>
            <a:ext cx="749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a:solidFill>
                  <a:schemeClr val="accent2"/>
                </a:solidFill>
                <a:latin typeface="Arial Rounded MT Bold" pitchFamily="34" charset="0"/>
              </a:rPr>
              <a:t>Waste Tire Fire Safety Program</a:t>
            </a:r>
            <a:endParaRPr lang="en-US" sz="3600" b="1" dirty="0">
              <a:solidFill>
                <a:schemeClr val="accent2"/>
              </a:solidFill>
              <a:latin typeface="Arial Black" pitchFamily="34" charset="0"/>
            </a:endParaRPr>
          </a:p>
        </p:txBody>
      </p:sp>
      <p:pic>
        <p:nvPicPr>
          <p:cNvPr id="46089"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Rectangle 1"/>
          <p:cNvSpPr>
            <a:spLocks noChangeArrowheads="1"/>
          </p:cNvSpPr>
          <p:nvPr/>
        </p:nvSpPr>
        <p:spPr bwMode="auto">
          <a:xfrm>
            <a:off x="152400" y="2057400"/>
            <a:ext cx="8763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l" eaLnBrk="0" hangingPunct="0">
              <a:spcBef>
                <a:spcPct val="20000"/>
              </a:spcBef>
              <a:buClr>
                <a:srgbClr val="333399"/>
              </a:buClr>
              <a:buSzPct val="70000"/>
              <a:buFont typeface="Wingdings 2" pitchFamily="18" charset="2"/>
              <a:buChar char=""/>
            </a:pPr>
            <a:r>
              <a:rPr lang="en-US" sz="2800" dirty="0">
                <a:solidFill>
                  <a:srgbClr val="333399"/>
                </a:solidFill>
              </a:rPr>
              <a:t>The Division of Fire Prevention and Control shall ensure that Waste Tire Facilities in Colorado meet the minimum standards set forth in the codes that have been adopted by the Division.</a:t>
            </a:r>
            <a:endParaRPr lang="en-US" sz="2800" dirty="0">
              <a:solidFill>
                <a:srgbClr val="333399"/>
              </a:solidFill>
              <a:latin typeface="Arial Rounded MT Bold" pitchFamily="34" charset="0"/>
            </a:endParaRPr>
          </a:p>
        </p:txBody>
      </p:sp>
      <p:pic>
        <p:nvPicPr>
          <p:cNvPr id="3" name="Picture 2"/>
          <p:cNvPicPr>
            <a:picLocks noChangeAspect="1"/>
          </p:cNvPicPr>
          <p:nvPr/>
        </p:nvPicPr>
        <p:blipFill>
          <a:blip r:embed="rId4"/>
          <a:stretch>
            <a:fillRect/>
          </a:stretch>
        </p:blipFill>
        <p:spPr>
          <a:xfrm>
            <a:off x="2259013" y="4075113"/>
            <a:ext cx="4625975" cy="1752600"/>
          </a:xfrm>
          <a:prstGeom prst="rect">
            <a:avLst/>
          </a:prstGeom>
          <a:ln>
            <a:solidFill>
              <a:schemeClr val="accent6"/>
            </a:solidFill>
          </a:ln>
        </p:spPr>
      </p:pic>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en-US" dirty="0" smtClean="0"/>
          </a:p>
        </p:txBody>
      </p:sp>
      <p:sp>
        <p:nvSpPr>
          <p:cNvPr id="47107" name="Rectangle 3"/>
          <p:cNvSpPr>
            <a:spLocks noGrp="1" noChangeArrowheads="1"/>
          </p:cNvSpPr>
          <p:nvPr>
            <p:ph type="body" idx="1"/>
          </p:nvPr>
        </p:nvSpPr>
        <p:spPr/>
        <p:txBody>
          <a:bodyPr/>
          <a:lstStyle/>
          <a:p>
            <a:pPr eaLnBrk="1" hangingPunct="1"/>
            <a:endParaRPr lang="en-US" dirty="0" smtClean="0"/>
          </a:p>
        </p:txBody>
      </p:sp>
      <p:sp>
        <p:nvSpPr>
          <p:cNvPr id="47108"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47109"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47110"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47111"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47112" name="Rectangle 14"/>
          <p:cNvSpPr>
            <a:spLocks noChangeArrowheads="1"/>
          </p:cNvSpPr>
          <p:nvPr/>
        </p:nvSpPr>
        <p:spPr bwMode="auto">
          <a:xfrm>
            <a:off x="1498600" y="533400"/>
            <a:ext cx="749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a:solidFill>
                  <a:schemeClr val="accent2"/>
                </a:solidFill>
                <a:latin typeface="Arial Rounded MT Bold" pitchFamily="34" charset="0"/>
              </a:rPr>
              <a:t>Technical Assistance</a:t>
            </a:r>
            <a:endParaRPr lang="en-US" sz="3600" b="1" dirty="0">
              <a:solidFill>
                <a:schemeClr val="accent2"/>
              </a:solidFill>
              <a:latin typeface="Arial Black" pitchFamily="34" charset="0"/>
            </a:endParaRPr>
          </a:p>
        </p:txBody>
      </p:sp>
      <p:pic>
        <p:nvPicPr>
          <p:cNvPr id="4711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Rectangle 1"/>
          <p:cNvSpPr>
            <a:spLocks noChangeArrowheads="1"/>
          </p:cNvSpPr>
          <p:nvPr/>
        </p:nvSpPr>
        <p:spPr bwMode="auto">
          <a:xfrm>
            <a:off x="152400" y="2057400"/>
            <a:ext cx="5791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l" eaLnBrk="0" hangingPunct="0">
              <a:spcBef>
                <a:spcPct val="20000"/>
              </a:spcBef>
              <a:buClr>
                <a:srgbClr val="333399"/>
              </a:buClr>
              <a:buSzPct val="70000"/>
              <a:buFont typeface="Wingdings 2" pitchFamily="18" charset="2"/>
              <a:buChar char=""/>
            </a:pPr>
            <a:r>
              <a:rPr lang="en-US" sz="2800" dirty="0">
                <a:solidFill>
                  <a:srgbClr val="333399"/>
                </a:solidFill>
              </a:rPr>
              <a:t>Assist units of local government in defining and developing solutions to local fire safety problems and to propose and implement solutions to fire safety-related problems that are common to local, state and federal governmental units.</a:t>
            </a:r>
          </a:p>
        </p:txBody>
      </p:sp>
      <p:pic>
        <p:nvPicPr>
          <p:cNvPr id="47115" name="Picture 4" descr="C:\Documents and Settings\kklein\Local Settings\Temporary Internet Files\Content.IE5\8LWKAD1R\MCj0105174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8038" y="2590800"/>
            <a:ext cx="2798762"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en-US" dirty="0" smtClean="0"/>
          </a:p>
        </p:txBody>
      </p:sp>
      <p:sp>
        <p:nvSpPr>
          <p:cNvPr id="32771" name="Rectangle 3"/>
          <p:cNvSpPr>
            <a:spLocks noGrp="1" noChangeArrowheads="1"/>
          </p:cNvSpPr>
          <p:nvPr>
            <p:ph type="body" idx="1"/>
          </p:nvPr>
        </p:nvSpPr>
        <p:spPr/>
        <p:txBody>
          <a:bodyPr/>
          <a:lstStyle/>
          <a:p>
            <a:pPr eaLnBrk="1" hangingPunct="1"/>
            <a:endParaRPr lang="en-US" dirty="0" smtClean="0"/>
          </a:p>
        </p:txBody>
      </p:sp>
      <p:sp>
        <p:nvSpPr>
          <p:cNvPr id="32772"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2773"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32774"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2775" name="Rectangle 7"/>
          <p:cNvSpPr>
            <a:spLocks noChangeArrowheads="1"/>
          </p:cNvSpPr>
          <p:nvPr/>
        </p:nvSpPr>
        <p:spPr bwMode="auto">
          <a:xfrm>
            <a:off x="7938" y="257175"/>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32776" name="Rectangle 12"/>
          <p:cNvSpPr>
            <a:spLocks noChangeArrowheads="1"/>
          </p:cNvSpPr>
          <p:nvPr/>
        </p:nvSpPr>
        <p:spPr bwMode="auto">
          <a:xfrm>
            <a:off x="2438400" y="609600"/>
            <a:ext cx="6324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a:solidFill>
                  <a:schemeClr val="accent2"/>
                </a:solidFill>
                <a:latin typeface="Arial Rounded MT Bold" pitchFamily="34" charset="0"/>
              </a:rPr>
              <a:t>Fire Aviation Program</a:t>
            </a:r>
          </a:p>
        </p:txBody>
      </p:sp>
      <p:sp>
        <p:nvSpPr>
          <p:cNvPr id="32777" name="Rectangle 16"/>
          <p:cNvSpPr>
            <a:spLocks noChangeArrowheads="1"/>
          </p:cNvSpPr>
          <p:nvPr/>
        </p:nvSpPr>
        <p:spPr bwMode="auto">
          <a:xfrm>
            <a:off x="163513" y="2074863"/>
            <a:ext cx="36560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800" dirty="0">
                <a:solidFill>
                  <a:schemeClr val="accent2"/>
                </a:solidFill>
                <a:latin typeface="Arial Rounded MT Bold" pitchFamily="34" charset="0"/>
              </a:rPr>
              <a:t>CSFS historically has had a contract for three SEATs during fire season.</a:t>
            </a:r>
            <a:endParaRPr lang="en-US" sz="2800" b="1" dirty="0">
              <a:solidFill>
                <a:schemeClr val="accent2"/>
              </a:solidFill>
              <a:latin typeface="Arial Black" pitchFamily="34" charset="0"/>
            </a:endParaRPr>
          </a:p>
        </p:txBody>
      </p:sp>
      <p:pic>
        <p:nvPicPr>
          <p:cNvPr id="32778"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Rectangle 16"/>
          <p:cNvSpPr>
            <a:spLocks noChangeArrowheads="1"/>
          </p:cNvSpPr>
          <p:nvPr/>
        </p:nvSpPr>
        <p:spPr bwMode="auto">
          <a:xfrm>
            <a:off x="166688" y="4094163"/>
            <a:ext cx="3656012"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800" dirty="0">
                <a:solidFill>
                  <a:schemeClr val="accent2"/>
                </a:solidFill>
                <a:latin typeface="Arial Rounded MT Bold" pitchFamily="34" charset="0"/>
              </a:rPr>
              <a:t>DFPC is looking to diversify aviation program</a:t>
            </a:r>
            <a:endParaRPr lang="en-US" sz="2800" dirty="0">
              <a:solidFill>
                <a:schemeClr val="accent2"/>
              </a:solidFill>
              <a:latin typeface="Arial Black"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0075" y="2286000"/>
            <a:ext cx="3962400" cy="2971800"/>
          </a:xfrm>
          <a:prstGeom prst="rect">
            <a:avLst/>
          </a:prstGeom>
          <a:ln>
            <a:solidFill>
              <a:schemeClr val="accent6"/>
            </a:solidFill>
          </a:ln>
        </p:spPr>
      </p:pic>
      <p:sp>
        <p:nvSpPr>
          <p:cNvPr id="14"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dirty="0" smtClean="0"/>
          </a:p>
        </p:txBody>
      </p:sp>
      <p:sp>
        <p:nvSpPr>
          <p:cNvPr id="31747" name="Rectangle 3"/>
          <p:cNvSpPr>
            <a:spLocks noGrp="1" noChangeArrowheads="1"/>
          </p:cNvSpPr>
          <p:nvPr>
            <p:ph type="body" idx="1"/>
          </p:nvPr>
        </p:nvSpPr>
        <p:spPr/>
        <p:txBody>
          <a:bodyPr/>
          <a:lstStyle/>
          <a:p>
            <a:pPr eaLnBrk="1" hangingPunct="1"/>
            <a:endParaRPr lang="en-US" dirty="0" smtClean="0"/>
          </a:p>
        </p:txBody>
      </p:sp>
      <p:sp>
        <p:nvSpPr>
          <p:cNvPr id="31748"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1749"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31750"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1751"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31752" name="Rectangle 14"/>
          <p:cNvSpPr>
            <a:spLocks noChangeArrowheads="1"/>
          </p:cNvSpPr>
          <p:nvPr/>
        </p:nvSpPr>
        <p:spPr bwMode="auto">
          <a:xfrm>
            <a:off x="1498600" y="609600"/>
            <a:ext cx="749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smtClean="0">
                <a:solidFill>
                  <a:schemeClr val="accent2"/>
                </a:solidFill>
                <a:latin typeface="Arial Rounded MT Bold" pitchFamily="34" charset="0"/>
              </a:rPr>
              <a:t>Fire Aviation Program </a:t>
            </a:r>
            <a:endParaRPr lang="en-US" sz="3600" b="1" dirty="0">
              <a:solidFill>
                <a:schemeClr val="accent2"/>
              </a:solidFill>
              <a:latin typeface="Arial Black" pitchFamily="34" charset="0"/>
            </a:endParaRPr>
          </a:p>
        </p:txBody>
      </p:sp>
      <p:pic>
        <p:nvPicPr>
          <p:cNvPr id="3175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3633" y="1679987"/>
            <a:ext cx="2230419" cy="1672814"/>
          </a:xfrm>
          <a:prstGeom prst="rect">
            <a:avLst/>
          </a:prstGeom>
          <a:ln>
            <a:solidFill>
              <a:schemeClr val="accent6"/>
            </a:solidFill>
          </a:ln>
        </p:spPr>
      </p:pic>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
        <p:nvSpPr>
          <p:cNvPr id="2" name="TextBox 1"/>
          <p:cNvSpPr txBox="1"/>
          <p:nvPr/>
        </p:nvSpPr>
        <p:spPr>
          <a:xfrm>
            <a:off x="304800" y="2078038"/>
            <a:ext cx="4114800" cy="5170646"/>
          </a:xfrm>
          <a:prstGeom prst="rect">
            <a:avLst/>
          </a:prstGeom>
          <a:noFill/>
        </p:spPr>
        <p:txBody>
          <a:bodyPr wrap="square" rtlCol="0">
            <a:spAutoFit/>
          </a:bodyPr>
          <a:lstStyle/>
          <a:p>
            <a:pPr algn="ctr"/>
            <a:r>
              <a:rPr lang="en-US" sz="1800" dirty="0" smtClean="0">
                <a:solidFill>
                  <a:schemeClr val="accent2"/>
                </a:solidFill>
                <a:latin typeface="Arial Rounded MT Bold" pitchFamily="34" charset="0"/>
              </a:rPr>
              <a:t>Diversification includes: </a:t>
            </a:r>
          </a:p>
          <a:p>
            <a:pPr marL="342900" indent="-342900" algn="l">
              <a:buFont typeface="Arial" pitchFamily="34" charset="0"/>
              <a:buChar char="•"/>
            </a:pPr>
            <a:r>
              <a:rPr lang="en-US" sz="1800" dirty="0" smtClean="0">
                <a:solidFill>
                  <a:schemeClr val="accent2"/>
                </a:solidFill>
                <a:latin typeface="Arial Rounded MT Bold" pitchFamily="34" charset="0"/>
              </a:rPr>
              <a:t>Increased Interagency communication and partnerships</a:t>
            </a:r>
          </a:p>
          <a:p>
            <a:pPr marL="342900" indent="-342900" algn="l">
              <a:buFont typeface="Arial" pitchFamily="34" charset="0"/>
              <a:buChar char="•"/>
            </a:pPr>
            <a:endParaRPr lang="en-US" sz="1800" dirty="0" smtClean="0">
              <a:solidFill>
                <a:schemeClr val="accent2"/>
              </a:solidFill>
              <a:latin typeface="Arial Rounded MT Bold" pitchFamily="34" charset="0"/>
            </a:endParaRPr>
          </a:p>
          <a:p>
            <a:pPr marL="342900" indent="-342900" algn="l">
              <a:buFont typeface="Arial" pitchFamily="34" charset="0"/>
              <a:buChar char="•"/>
            </a:pPr>
            <a:r>
              <a:rPr lang="en-US" sz="1800" dirty="0" smtClean="0">
                <a:solidFill>
                  <a:schemeClr val="accent2"/>
                </a:solidFill>
                <a:latin typeface="Arial Rounded MT Bold" pitchFamily="34" charset="0"/>
              </a:rPr>
              <a:t>Education</a:t>
            </a:r>
          </a:p>
          <a:p>
            <a:pPr marL="800100" lvl="1" indent="-342900" algn="l">
              <a:buFont typeface="Arial" pitchFamily="34" charset="0"/>
              <a:buChar char="•"/>
            </a:pPr>
            <a:r>
              <a:rPr lang="en-US" sz="1800" dirty="0" smtClean="0">
                <a:solidFill>
                  <a:schemeClr val="accent2"/>
                </a:solidFill>
                <a:latin typeface="Arial Rounded MT Bold" pitchFamily="34" charset="0"/>
              </a:rPr>
              <a:t>Tanker 10 Presentation</a:t>
            </a:r>
          </a:p>
          <a:p>
            <a:pPr marL="800100" lvl="1" indent="-342900" algn="l">
              <a:buFont typeface="Arial" pitchFamily="34" charset="0"/>
              <a:buChar char="•"/>
            </a:pPr>
            <a:r>
              <a:rPr lang="en-US" sz="1800" dirty="0" smtClean="0">
                <a:solidFill>
                  <a:schemeClr val="accent2"/>
                </a:solidFill>
                <a:latin typeface="Arial Rounded MT Bold" pitchFamily="34" charset="0"/>
              </a:rPr>
              <a:t>MAFFS Presentation</a:t>
            </a:r>
          </a:p>
          <a:p>
            <a:pPr marL="800100" lvl="1" indent="-342900" algn="l">
              <a:buFont typeface="Arial" pitchFamily="34" charset="0"/>
              <a:buChar char="•"/>
            </a:pPr>
            <a:r>
              <a:rPr lang="en-US" sz="1800" dirty="0" smtClean="0">
                <a:solidFill>
                  <a:schemeClr val="accent2"/>
                </a:solidFill>
                <a:latin typeface="Arial Rounded MT Bold" pitchFamily="34" charset="0"/>
              </a:rPr>
              <a:t>SEAT trainings </a:t>
            </a:r>
          </a:p>
          <a:p>
            <a:pPr marL="342900" indent="-342900" algn="l">
              <a:buFont typeface="Arial" pitchFamily="34" charset="0"/>
              <a:buChar char="•"/>
            </a:pPr>
            <a:endParaRPr lang="en-US" sz="1800" dirty="0">
              <a:solidFill>
                <a:schemeClr val="accent2"/>
              </a:solidFill>
              <a:latin typeface="Arial Rounded MT Bold" pitchFamily="34" charset="0"/>
            </a:endParaRPr>
          </a:p>
          <a:p>
            <a:pPr marL="342900" indent="-342900" algn="l">
              <a:buFont typeface="Arial" pitchFamily="34" charset="0"/>
              <a:buChar char="•"/>
            </a:pPr>
            <a:r>
              <a:rPr lang="en-US" sz="1800" dirty="0" smtClean="0">
                <a:solidFill>
                  <a:schemeClr val="accent2"/>
                </a:solidFill>
                <a:latin typeface="Arial Rounded MT Bold" pitchFamily="34" charset="0"/>
              </a:rPr>
              <a:t>Streamlining access to CONG resources</a:t>
            </a:r>
          </a:p>
          <a:p>
            <a:pPr marL="800100" lvl="1" indent="-342900" algn="l">
              <a:buFont typeface="Arial" pitchFamily="34" charset="0"/>
              <a:buChar char="•"/>
            </a:pPr>
            <a:r>
              <a:rPr lang="en-US" sz="1800" dirty="0" smtClean="0">
                <a:solidFill>
                  <a:schemeClr val="accent2"/>
                </a:solidFill>
                <a:latin typeface="Arial Rounded MT Bold" pitchFamily="34" charset="0"/>
              </a:rPr>
              <a:t>Hoist resources</a:t>
            </a:r>
          </a:p>
          <a:p>
            <a:pPr marL="800100" lvl="1" indent="-342900" algn="l">
              <a:buFont typeface="Arial" pitchFamily="34" charset="0"/>
              <a:buChar char="•"/>
            </a:pPr>
            <a:r>
              <a:rPr lang="en-US" sz="1800" dirty="0" smtClean="0">
                <a:solidFill>
                  <a:schemeClr val="accent2"/>
                </a:solidFill>
                <a:latin typeface="Arial Rounded MT Bold" pitchFamily="34" charset="0"/>
              </a:rPr>
              <a:t>Training</a:t>
            </a:r>
          </a:p>
          <a:p>
            <a:pPr marL="800100" lvl="1" indent="-342900" algn="l">
              <a:buFont typeface="Arial" pitchFamily="34" charset="0"/>
              <a:buChar char="•"/>
            </a:pPr>
            <a:endParaRPr lang="en-US" sz="1800" dirty="0" smtClean="0">
              <a:solidFill>
                <a:schemeClr val="accent2"/>
              </a:solidFill>
              <a:latin typeface="Arial Rounded MT Bold" pitchFamily="34" charset="0"/>
            </a:endParaRPr>
          </a:p>
          <a:p>
            <a:pPr marL="800100" lvl="1" indent="-342900" algn="l">
              <a:buFont typeface="Arial" pitchFamily="34" charset="0"/>
              <a:buChar char="•"/>
            </a:pPr>
            <a:endParaRPr lang="en-US" dirty="0">
              <a:solidFill>
                <a:schemeClr val="accent2"/>
              </a:solidFill>
              <a:latin typeface="Arial Rounded MT Bold" pitchFamily="34" charset="0"/>
            </a:endParaRPr>
          </a:p>
          <a:p>
            <a:pPr marL="342900" indent="-342900" algn="l">
              <a:buFont typeface="Arial" pitchFamily="34" charset="0"/>
              <a:buChar char="•"/>
            </a:pPr>
            <a:endParaRPr lang="en-US" dirty="0" smtClean="0">
              <a:solidFill>
                <a:schemeClr val="accent2"/>
              </a:solidFill>
              <a:latin typeface="Arial Rounded MT Bold" pitchFamily="34" charset="0"/>
            </a:endParaRPr>
          </a:p>
          <a:p>
            <a:pPr marL="342900" indent="-342900" algn="l">
              <a:buFont typeface="Arial" pitchFamily="34" charset="0"/>
              <a:buChar char="•"/>
            </a:pP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3962400"/>
            <a:ext cx="2413417" cy="16002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92126" y="3048000"/>
            <a:ext cx="2253803" cy="205740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dirty="0" smtClean="0"/>
          </a:p>
        </p:txBody>
      </p:sp>
      <p:sp>
        <p:nvSpPr>
          <p:cNvPr id="31747" name="Rectangle 3"/>
          <p:cNvSpPr>
            <a:spLocks noGrp="1" noChangeArrowheads="1"/>
          </p:cNvSpPr>
          <p:nvPr>
            <p:ph type="body" idx="1"/>
          </p:nvPr>
        </p:nvSpPr>
        <p:spPr/>
        <p:txBody>
          <a:bodyPr/>
          <a:lstStyle/>
          <a:p>
            <a:pPr eaLnBrk="1" hangingPunct="1"/>
            <a:endParaRPr lang="en-US" dirty="0" smtClean="0"/>
          </a:p>
        </p:txBody>
      </p:sp>
      <p:sp>
        <p:nvSpPr>
          <p:cNvPr id="31748"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solidFill>
                <a:srgbClr val="000000"/>
              </a:solidFill>
            </a:endParaRPr>
          </a:p>
        </p:txBody>
      </p:sp>
      <p:sp>
        <p:nvSpPr>
          <p:cNvPr id="31749"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solidFill>
                <a:srgbClr val="000000"/>
              </a:solidFill>
            </a:endParaRPr>
          </a:p>
        </p:txBody>
      </p:sp>
      <p:sp>
        <p:nvSpPr>
          <p:cNvPr id="31750"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solidFill>
                <a:srgbClr val="000000"/>
              </a:solidFill>
            </a:endParaRPr>
          </a:p>
        </p:txBody>
      </p:sp>
      <p:sp>
        <p:nvSpPr>
          <p:cNvPr id="31751"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solidFill>
                <a:srgbClr val="000000"/>
              </a:solidFill>
            </a:endParaRPr>
          </a:p>
        </p:txBody>
      </p:sp>
      <p:sp>
        <p:nvSpPr>
          <p:cNvPr id="31752" name="Rectangle 14"/>
          <p:cNvSpPr>
            <a:spLocks noChangeArrowheads="1"/>
          </p:cNvSpPr>
          <p:nvPr/>
        </p:nvSpPr>
        <p:spPr bwMode="auto">
          <a:xfrm>
            <a:off x="1498600" y="609600"/>
            <a:ext cx="749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smtClean="0">
                <a:solidFill>
                  <a:srgbClr val="333399"/>
                </a:solidFill>
                <a:latin typeface="Arial Rounded MT Bold" pitchFamily="34" charset="0"/>
              </a:rPr>
              <a:t>Fire Aviation Program-SEAT </a:t>
            </a:r>
            <a:endParaRPr lang="en-US" sz="3600" b="1" dirty="0">
              <a:solidFill>
                <a:srgbClr val="333399"/>
              </a:solidFill>
              <a:latin typeface="Arial Black" pitchFamily="34" charset="0"/>
            </a:endParaRPr>
          </a:p>
        </p:txBody>
      </p:sp>
      <p:pic>
        <p:nvPicPr>
          <p:cNvPr id="3175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1300" y="3505200"/>
            <a:ext cx="1796373" cy="2395164"/>
          </a:xfrm>
          <a:prstGeom prst="rect">
            <a:avLst/>
          </a:prstGeom>
          <a:ln>
            <a:solidFill>
              <a:schemeClr val="accent6"/>
            </a:solidFill>
          </a:ln>
        </p:spPr>
      </p:pic>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
        <p:nvSpPr>
          <p:cNvPr id="2" name="TextBox 1"/>
          <p:cNvSpPr txBox="1"/>
          <p:nvPr/>
        </p:nvSpPr>
        <p:spPr>
          <a:xfrm>
            <a:off x="125413" y="1600200"/>
            <a:ext cx="4446587" cy="4154984"/>
          </a:xfrm>
          <a:prstGeom prst="rect">
            <a:avLst/>
          </a:prstGeom>
          <a:noFill/>
        </p:spPr>
        <p:txBody>
          <a:bodyPr wrap="square" rtlCol="0">
            <a:spAutoFit/>
          </a:bodyPr>
          <a:lstStyle/>
          <a:p>
            <a:pPr algn="ctr"/>
            <a:r>
              <a:rPr lang="en-US" sz="3200" dirty="0" smtClean="0">
                <a:solidFill>
                  <a:schemeClr val="accent2"/>
                </a:solidFill>
                <a:latin typeface="Arial Rounded MT Bold" pitchFamily="34" charset="0"/>
              </a:rPr>
              <a:t>SEAT</a:t>
            </a:r>
          </a:p>
          <a:p>
            <a:pPr algn="ctr"/>
            <a:endParaRPr lang="en-US" sz="3200" dirty="0" smtClean="0">
              <a:solidFill>
                <a:schemeClr val="accent2"/>
              </a:solidFill>
              <a:latin typeface="Arial Rounded MT Bold" pitchFamily="34" charset="0"/>
            </a:endParaRPr>
          </a:p>
          <a:p>
            <a:pPr marL="342900" indent="-342900" algn="l">
              <a:buFont typeface="Arial" pitchFamily="34" charset="0"/>
              <a:buChar char="•"/>
            </a:pPr>
            <a:r>
              <a:rPr lang="en-US" dirty="0" smtClean="0">
                <a:solidFill>
                  <a:schemeClr val="accent2"/>
                </a:solidFill>
                <a:latin typeface="Arial Rounded MT Bold" pitchFamily="34" charset="0"/>
              </a:rPr>
              <a:t>2 SEATs 120 Day Exclusive Use Contract </a:t>
            </a:r>
          </a:p>
          <a:p>
            <a:pPr marL="342900" indent="-342900" algn="l">
              <a:buFont typeface="Arial" pitchFamily="34" charset="0"/>
              <a:buChar char="•"/>
            </a:pPr>
            <a:endParaRPr lang="en-US" dirty="0">
              <a:solidFill>
                <a:schemeClr val="accent2"/>
              </a:solidFill>
              <a:latin typeface="Arial Rounded MT Bold" pitchFamily="34" charset="0"/>
            </a:endParaRPr>
          </a:p>
          <a:p>
            <a:pPr marL="342900" indent="-342900" algn="l">
              <a:buFont typeface="Arial" pitchFamily="34" charset="0"/>
              <a:buChar char="•"/>
            </a:pPr>
            <a:r>
              <a:rPr lang="en-US" dirty="0" smtClean="0">
                <a:solidFill>
                  <a:schemeClr val="accent2"/>
                </a:solidFill>
                <a:latin typeface="Arial Rounded MT Bold" pitchFamily="34" charset="0"/>
              </a:rPr>
              <a:t>Staffing</a:t>
            </a:r>
          </a:p>
          <a:p>
            <a:pPr marL="342900" indent="-342900" algn="l">
              <a:buFont typeface="Arial" pitchFamily="34" charset="0"/>
              <a:buChar char="•"/>
            </a:pPr>
            <a:endParaRPr lang="en-US" dirty="0">
              <a:solidFill>
                <a:schemeClr val="accent2"/>
              </a:solidFill>
              <a:latin typeface="Arial Rounded MT Bold" pitchFamily="34" charset="0"/>
            </a:endParaRPr>
          </a:p>
          <a:p>
            <a:pPr marL="342900" indent="-342900" algn="l">
              <a:buFont typeface="Arial" pitchFamily="34" charset="0"/>
              <a:buChar char="•"/>
            </a:pPr>
            <a:r>
              <a:rPr lang="en-US" dirty="0" smtClean="0">
                <a:solidFill>
                  <a:schemeClr val="accent2"/>
                </a:solidFill>
                <a:latin typeface="Arial Rounded MT Bold" pitchFamily="34" charset="0"/>
              </a:rPr>
              <a:t>Expand Media Relations</a:t>
            </a:r>
          </a:p>
          <a:p>
            <a:pPr marL="342900" indent="-342900" algn="l">
              <a:buFont typeface="Arial" pitchFamily="34" charset="0"/>
              <a:buChar char="•"/>
            </a:pPr>
            <a:endParaRPr lang="en-US" dirty="0" smtClean="0">
              <a:solidFill>
                <a:schemeClr val="accent2"/>
              </a:solidFill>
              <a:latin typeface="Arial Rounded MT Bold" pitchFamily="34" charset="0"/>
            </a:endParaRPr>
          </a:p>
          <a:p>
            <a:pPr marL="342900" indent="-342900" algn="l">
              <a:buFont typeface="Arial" pitchFamily="34" charset="0"/>
              <a:buChar char="•"/>
            </a:pPr>
            <a:r>
              <a:rPr lang="en-US" dirty="0" smtClean="0">
                <a:solidFill>
                  <a:schemeClr val="accent2"/>
                </a:solidFill>
                <a:latin typeface="Arial Rounded MT Bold" pitchFamily="34" charset="0"/>
              </a:rPr>
              <a:t>Expand Loader Training-”Blue Card”</a:t>
            </a:r>
            <a:endParaRPr lang="en-US" dirty="0">
              <a:solidFill>
                <a:schemeClr val="accent2"/>
              </a:solidFill>
              <a:latin typeface="Arial Rounded MT Bold" pitchFamily="34" charset="0"/>
            </a:endParaRPr>
          </a:p>
          <a:p>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1915926"/>
            <a:ext cx="2514600" cy="1513074"/>
          </a:xfrm>
          <a:prstGeom prst="rect">
            <a:avLst/>
          </a:prstGeom>
        </p:spPr>
      </p:pic>
    </p:spTree>
    <p:extLst>
      <p:ext uri="{BB962C8B-B14F-4D97-AF65-F5344CB8AC3E}">
        <p14:creationId xmlns:p14="http://schemas.microsoft.com/office/powerpoint/2010/main" val="7145572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dirty="0" smtClean="0"/>
          </a:p>
        </p:txBody>
      </p:sp>
      <p:sp>
        <p:nvSpPr>
          <p:cNvPr id="31747" name="Rectangle 3"/>
          <p:cNvSpPr>
            <a:spLocks noGrp="1" noChangeArrowheads="1"/>
          </p:cNvSpPr>
          <p:nvPr>
            <p:ph type="body" idx="1"/>
          </p:nvPr>
        </p:nvSpPr>
        <p:spPr/>
        <p:txBody>
          <a:bodyPr/>
          <a:lstStyle/>
          <a:p>
            <a:pPr eaLnBrk="1" hangingPunct="1"/>
            <a:endParaRPr lang="en-US" dirty="0" smtClean="0"/>
          </a:p>
        </p:txBody>
      </p:sp>
      <p:sp>
        <p:nvSpPr>
          <p:cNvPr id="31748"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solidFill>
                <a:srgbClr val="000000"/>
              </a:solidFill>
            </a:endParaRPr>
          </a:p>
        </p:txBody>
      </p:sp>
      <p:sp>
        <p:nvSpPr>
          <p:cNvPr id="31749"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solidFill>
                <a:srgbClr val="000000"/>
              </a:solidFill>
            </a:endParaRPr>
          </a:p>
        </p:txBody>
      </p:sp>
      <p:sp>
        <p:nvSpPr>
          <p:cNvPr id="31750"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solidFill>
                <a:srgbClr val="000000"/>
              </a:solidFill>
            </a:endParaRPr>
          </a:p>
        </p:txBody>
      </p:sp>
      <p:sp>
        <p:nvSpPr>
          <p:cNvPr id="31751"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solidFill>
                <a:srgbClr val="000000"/>
              </a:solidFill>
            </a:endParaRPr>
          </a:p>
        </p:txBody>
      </p:sp>
      <p:sp>
        <p:nvSpPr>
          <p:cNvPr id="31752" name="Rectangle 14"/>
          <p:cNvSpPr>
            <a:spLocks noChangeArrowheads="1"/>
          </p:cNvSpPr>
          <p:nvPr/>
        </p:nvSpPr>
        <p:spPr bwMode="auto">
          <a:xfrm>
            <a:off x="1498600" y="609600"/>
            <a:ext cx="749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smtClean="0">
                <a:solidFill>
                  <a:srgbClr val="333399"/>
                </a:solidFill>
                <a:latin typeface="Arial Rounded MT Bold" pitchFamily="34" charset="0"/>
              </a:rPr>
              <a:t>Fire Aviation Program-CONG </a:t>
            </a:r>
            <a:endParaRPr lang="en-US" sz="3600" b="1" dirty="0">
              <a:solidFill>
                <a:srgbClr val="333399"/>
              </a:solidFill>
              <a:latin typeface="Arial Black" pitchFamily="34" charset="0"/>
            </a:endParaRPr>
          </a:p>
        </p:txBody>
      </p:sp>
      <p:pic>
        <p:nvPicPr>
          <p:cNvPr id="3175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0385" y="2078038"/>
            <a:ext cx="4267200" cy="3200400"/>
          </a:xfrm>
          <a:prstGeom prst="rect">
            <a:avLst/>
          </a:prstGeom>
          <a:ln>
            <a:solidFill>
              <a:schemeClr val="accent6"/>
            </a:solidFill>
          </a:ln>
        </p:spPr>
      </p:pic>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
        <p:nvSpPr>
          <p:cNvPr id="2" name="TextBox 1"/>
          <p:cNvSpPr txBox="1"/>
          <p:nvPr/>
        </p:nvSpPr>
        <p:spPr>
          <a:xfrm>
            <a:off x="0" y="1676400"/>
            <a:ext cx="4495800" cy="4431983"/>
          </a:xfrm>
          <a:prstGeom prst="rect">
            <a:avLst/>
          </a:prstGeom>
          <a:noFill/>
        </p:spPr>
        <p:txBody>
          <a:bodyPr wrap="square" rtlCol="0">
            <a:spAutoFit/>
          </a:bodyPr>
          <a:lstStyle/>
          <a:p>
            <a:endParaRPr lang="en-US" sz="3200" dirty="0">
              <a:solidFill>
                <a:schemeClr val="accent2"/>
              </a:solidFill>
              <a:latin typeface="Arial Rounded MT Bold" pitchFamily="34" charset="0"/>
            </a:endParaRPr>
          </a:p>
          <a:p>
            <a:pPr algn="ctr"/>
            <a:r>
              <a:rPr lang="en-US" sz="2800" dirty="0" smtClean="0">
                <a:solidFill>
                  <a:schemeClr val="accent2"/>
                </a:solidFill>
                <a:latin typeface="Arial Rounded MT Bold" pitchFamily="34" charset="0"/>
              </a:rPr>
              <a:t>Colorado National Guard</a:t>
            </a:r>
          </a:p>
          <a:p>
            <a:pPr algn="l"/>
            <a:endParaRPr lang="en-US" sz="1800" dirty="0">
              <a:solidFill>
                <a:schemeClr val="accent2"/>
              </a:solidFill>
              <a:latin typeface="Arial Rounded MT Bold" pitchFamily="34" charset="0"/>
            </a:endParaRPr>
          </a:p>
          <a:p>
            <a:pPr marL="285750" indent="-285750" algn="l">
              <a:buFont typeface="Arial" pitchFamily="34" charset="0"/>
              <a:buChar char="•"/>
            </a:pPr>
            <a:r>
              <a:rPr lang="en-US" dirty="0" smtClean="0">
                <a:solidFill>
                  <a:schemeClr val="accent2"/>
                </a:solidFill>
                <a:latin typeface="Arial Rounded MT Bold" pitchFamily="34" charset="0"/>
              </a:rPr>
              <a:t>Process for “qualifications”</a:t>
            </a:r>
          </a:p>
          <a:p>
            <a:pPr algn="l"/>
            <a:endParaRPr lang="en-US" dirty="0" smtClean="0">
              <a:solidFill>
                <a:schemeClr val="accent2"/>
              </a:solidFill>
              <a:latin typeface="Arial Rounded MT Bold" pitchFamily="34" charset="0"/>
            </a:endParaRPr>
          </a:p>
          <a:p>
            <a:pPr marL="285750" indent="-285750" algn="l">
              <a:buFont typeface="Arial" pitchFamily="34" charset="0"/>
              <a:buChar char="•"/>
            </a:pPr>
            <a:r>
              <a:rPr lang="en-US" dirty="0" smtClean="0">
                <a:solidFill>
                  <a:schemeClr val="accent2"/>
                </a:solidFill>
                <a:latin typeface="Arial Rounded MT Bold" pitchFamily="34" charset="0"/>
              </a:rPr>
              <a:t>Working with Fed partners</a:t>
            </a:r>
          </a:p>
          <a:p>
            <a:pPr algn="l"/>
            <a:endParaRPr lang="en-US" dirty="0" smtClean="0">
              <a:solidFill>
                <a:schemeClr val="accent2"/>
              </a:solidFill>
              <a:latin typeface="Arial Rounded MT Bold" pitchFamily="34" charset="0"/>
            </a:endParaRPr>
          </a:p>
          <a:p>
            <a:pPr marL="285750" indent="-285750" algn="l">
              <a:buFont typeface="Arial" pitchFamily="34" charset="0"/>
              <a:buChar char="•"/>
            </a:pPr>
            <a:r>
              <a:rPr lang="en-US" dirty="0" smtClean="0">
                <a:solidFill>
                  <a:schemeClr val="accent2"/>
                </a:solidFill>
                <a:latin typeface="Arial Rounded MT Bold" pitchFamily="34" charset="0"/>
              </a:rPr>
              <a:t>Training</a:t>
            </a:r>
          </a:p>
          <a:p>
            <a:pPr algn="l"/>
            <a:endParaRPr lang="en-US" dirty="0" smtClean="0">
              <a:solidFill>
                <a:schemeClr val="accent2"/>
              </a:solidFill>
              <a:latin typeface="Arial Rounded MT Bold" pitchFamily="34" charset="0"/>
            </a:endParaRPr>
          </a:p>
          <a:p>
            <a:pPr marL="285750" indent="-285750" algn="l">
              <a:buFont typeface="Arial" pitchFamily="34" charset="0"/>
              <a:buChar char="•"/>
            </a:pPr>
            <a:r>
              <a:rPr lang="en-US" dirty="0" smtClean="0">
                <a:solidFill>
                  <a:schemeClr val="accent2"/>
                </a:solidFill>
                <a:latin typeface="Arial Rounded MT Bold" pitchFamily="34" charset="0"/>
              </a:rPr>
              <a:t>Streamlining ability to mobilize</a:t>
            </a:r>
          </a:p>
          <a:p>
            <a:pPr algn="l"/>
            <a:endParaRPr lang="en-US" dirty="0" smtClean="0">
              <a:solidFill>
                <a:schemeClr val="accent2"/>
              </a:solidFill>
              <a:latin typeface="Arial Rounded MT Bold" pitchFamily="34" charset="0"/>
            </a:endParaRPr>
          </a:p>
          <a:p>
            <a:pPr marL="285750" indent="-285750" algn="l">
              <a:buFont typeface="Arial" pitchFamily="34" charset="0"/>
              <a:buChar char="•"/>
            </a:pPr>
            <a:r>
              <a:rPr lang="en-US" dirty="0" smtClean="0">
                <a:solidFill>
                  <a:schemeClr val="accent2"/>
                </a:solidFill>
                <a:latin typeface="Arial Rounded MT Bold" pitchFamily="34" charset="0"/>
              </a:rPr>
              <a:t>Hoist </a:t>
            </a:r>
          </a:p>
          <a:p>
            <a:endParaRPr lang="en-US" sz="2400" dirty="0"/>
          </a:p>
        </p:txBody>
      </p:sp>
    </p:spTree>
    <p:extLst>
      <p:ext uri="{BB962C8B-B14F-4D97-AF65-F5344CB8AC3E}">
        <p14:creationId xmlns:p14="http://schemas.microsoft.com/office/powerpoint/2010/main" val="7145572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dirty="0" smtClean="0"/>
          </a:p>
        </p:txBody>
      </p:sp>
      <p:sp>
        <p:nvSpPr>
          <p:cNvPr id="31747" name="Rectangle 3"/>
          <p:cNvSpPr>
            <a:spLocks noGrp="1" noChangeArrowheads="1"/>
          </p:cNvSpPr>
          <p:nvPr>
            <p:ph type="body" idx="1"/>
          </p:nvPr>
        </p:nvSpPr>
        <p:spPr/>
        <p:txBody>
          <a:bodyPr/>
          <a:lstStyle/>
          <a:p>
            <a:pPr eaLnBrk="1" hangingPunct="1"/>
            <a:endParaRPr lang="en-US" dirty="0" smtClean="0"/>
          </a:p>
        </p:txBody>
      </p:sp>
      <p:sp>
        <p:nvSpPr>
          <p:cNvPr id="31748"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solidFill>
                <a:srgbClr val="000000"/>
              </a:solidFill>
            </a:endParaRPr>
          </a:p>
        </p:txBody>
      </p:sp>
      <p:sp>
        <p:nvSpPr>
          <p:cNvPr id="31749"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solidFill>
                <a:srgbClr val="000000"/>
              </a:solidFill>
            </a:endParaRPr>
          </a:p>
        </p:txBody>
      </p:sp>
      <p:sp>
        <p:nvSpPr>
          <p:cNvPr id="31750"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solidFill>
                <a:srgbClr val="000000"/>
              </a:solidFill>
            </a:endParaRPr>
          </a:p>
        </p:txBody>
      </p:sp>
      <p:sp>
        <p:nvSpPr>
          <p:cNvPr id="31751"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solidFill>
                <a:srgbClr val="000000"/>
              </a:solidFill>
            </a:endParaRPr>
          </a:p>
        </p:txBody>
      </p:sp>
      <p:sp>
        <p:nvSpPr>
          <p:cNvPr id="31752" name="Rectangle 14"/>
          <p:cNvSpPr>
            <a:spLocks noChangeArrowheads="1"/>
          </p:cNvSpPr>
          <p:nvPr/>
        </p:nvSpPr>
        <p:spPr bwMode="auto">
          <a:xfrm>
            <a:off x="1498600" y="609600"/>
            <a:ext cx="749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200" b="1" dirty="0">
                <a:solidFill>
                  <a:srgbClr val="333399"/>
                </a:solidFill>
                <a:latin typeface="Arial Rounded MT Bold" pitchFamily="34" charset="0"/>
              </a:rPr>
              <a:t>Fire Aviation </a:t>
            </a:r>
            <a:r>
              <a:rPr lang="en-US" sz="3200" b="1" dirty="0" smtClean="0">
                <a:solidFill>
                  <a:srgbClr val="333399"/>
                </a:solidFill>
                <a:latin typeface="Arial Rounded MT Bold" pitchFamily="34" charset="0"/>
              </a:rPr>
              <a:t>Program-</a:t>
            </a:r>
            <a:r>
              <a:rPr lang="en-US" sz="3200" b="1" dirty="0">
                <a:solidFill>
                  <a:srgbClr val="333399"/>
                </a:solidFill>
                <a:latin typeface="Arial Rounded MT Bold" pitchFamily="34" charset="0"/>
              </a:rPr>
              <a:t>Legislation</a:t>
            </a:r>
          </a:p>
          <a:p>
            <a:pPr algn="l"/>
            <a:endParaRPr lang="en-US" sz="2800" b="1" dirty="0">
              <a:solidFill>
                <a:srgbClr val="333399"/>
              </a:solidFill>
              <a:latin typeface="Arial Black" pitchFamily="34" charset="0"/>
            </a:endParaRPr>
          </a:p>
          <a:p>
            <a:pPr algn="ctr"/>
            <a:r>
              <a:rPr lang="en-US" sz="2800" b="1" dirty="0" smtClean="0">
                <a:solidFill>
                  <a:srgbClr val="333399"/>
                </a:solidFill>
                <a:latin typeface="Arial Rounded MT Bold" pitchFamily="34" charset="0"/>
              </a:rPr>
              <a:t> </a:t>
            </a:r>
          </a:p>
          <a:p>
            <a:endParaRPr lang="en-US" sz="2800" b="1" dirty="0">
              <a:solidFill>
                <a:srgbClr val="333399"/>
              </a:solidFill>
              <a:latin typeface="Arial Black" pitchFamily="34" charset="0"/>
            </a:endParaRPr>
          </a:p>
        </p:txBody>
      </p:sp>
      <p:pic>
        <p:nvPicPr>
          <p:cNvPr id="3175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ectangle 1"/>
          <p:cNvSpPr>
            <a:spLocks noChangeArrowheads="1"/>
          </p:cNvSpPr>
          <p:nvPr/>
        </p:nvSpPr>
        <p:spPr bwMode="auto">
          <a:xfrm>
            <a:off x="152400" y="1676400"/>
            <a:ext cx="88392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spcBef>
                <a:spcPct val="20000"/>
              </a:spcBef>
              <a:buClr>
                <a:srgbClr val="333399"/>
              </a:buClr>
              <a:buSzPct val="70000"/>
            </a:pPr>
            <a:r>
              <a:rPr lang="en-US" sz="2600" dirty="0" smtClean="0">
                <a:solidFill>
                  <a:srgbClr val="333399"/>
                </a:solidFill>
                <a:latin typeface="Arial Rounded MT Bold" pitchFamily="34" charset="0"/>
              </a:rPr>
              <a:t>Senate Bill 13-245</a:t>
            </a:r>
          </a:p>
          <a:p>
            <a:pPr algn="ctr" eaLnBrk="0" hangingPunct="0">
              <a:spcBef>
                <a:spcPct val="20000"/>
              </a:spcBef>
              <a:buClr>
                <a:srgbClr val="333399"/>
              </a:buClr>
              <a:buSzPct val="70000"/>
            </a:pPr>
            <a:r>
              <a:rPr lang="en-US" sz="2600" dirty="0" smtClean="0">
                <a:solidFill>
                  <a:srgbClr val="333399"/>
                </a:solidFill>
                <a:latin typeface="Arial Rounded MT Bold" pitchFamily="34" charset="0"/>
              </a:rPr>
              <a:t>Colorado Firefighting Air Corps</a:t>
            </a:r>
          </a:p>
          <a:p>
            <a:pPr algn="ctr" eaLnBrk="0" hangingPunct="0">
              <a:spcBef>
                <a:spcPct val="20000"/>
              </a:spcBef>
              <a:buClr>
                <a:srgbClr val="333399"/>
              </a:buClr>
              <a:buSzPct val="70000"/>
            </a:pPr>
            <a:r>
              <a:rPr lang="en-US" dirty="0" smtClean="0">
                <a:solidFill>
                  <a:srgbClr val="333399"/>
                </a:solidFill>
                <a:latin typeface="Arial Rounded MT Bold" pitchFamily="34" charset="0"/>
              </a:rPr>
              <a:t>Senators: King (Grand Junction)  Jahn</a:t>
            </a:r>
            <a:r>
              <a:rPr lang="en-US" dirty="0">
                <a:solidFill>
                  <a:srgbClr val="333399"/>
                </a:solidFill>
                <a:latin typeface="Arial Rounded MT Bold" pitchFamily="34" charset="0"/>
              </a:rPr>
              <a:t> </a:t>
            </a:r>
            <a:r>
              <a:rPr lang="en-US" dirty="0" smtClean="0">
                <a:solidFill>
                  <a:srgbClr val="333399"/>
                </a:solidFill>
                <a:latin typeface="Arial Rounded MT Bold" pitchFamily="34" charset="0"/>
              </a:rPr>
              <a:t>(Wheatridge)</a:t>
            </a:r>
          </a:p>
          <a:p>
            <a:pPr algn="ctr" eaLnBrk="0" hangingPunct="0">
              <a:spcBef>
                <a:spcPct val="20000"/>
              </a:spcBef>
              <a:buClr>
                <a:srgbClr val="333399"/>
              </a:buClr>
              <a:buSzPct val="70000"/>
            </a:pPr>
            <a:endParaRPr lang="en-US" sz="2600" dirty="0">
              <a:solidFill>
                <a:srgbClr val="333399"/>
              </a:solidFill>
              <a:latin typeface="Arial Rounded MT Bold" pitchFamily="34" charset="0"/>
            </a:endParaRPr>
          </a:p>
          <a:p>
            <a:pPr marL="457200" indent="-457200" algn="l" eaLnBrk="0" hangingPunct="0">
              <a:spcBef>
                <a:spcPct val="20000"/>
              </a:spcBef>
              <a:buClr>
                <a:srgbClr val="333399"/>
              </a:buClr>
              <a:buSzPct val="70000"/>
              <a:buFont typeface="Arial" pitchFamily="34" charset="0"/>
              <a:buChar char="•"/>
            </a:pPr>
            <a:r>
              <a:rPr lang="en-US" sz="2600" dirty="0" smtClean="0">
                <a:solidFill>
                  <a:srgbClr val="333399"/>
                </a:solidFill>
                <a:latin typeface="Arial Rounded MT Bold" pitchFamily="34" charset="0"/>
              </a:rPr>
              <a:t>Requires DFPC to establishe and maintain the CO Firefighting Air Corps</a:t>
            </a:r>
          </a:p>
          <a:p>
            <a:pPr marL="457200" indent="-457200" algn="l" eaLnBrk="0" hangingPunct="0">
              <a:spcBef>
                <a:spcPct val="20000"/>
              </a:spcBef>
              <a:buClr>
                <a:srgbClr val="333399"/>
              </a:buClr>
              <a:buSzPct val="70000"/>
              <a:buFont typeface="Arial" pitchFamily="34" charset="0"/>
              <a:buChar char="•"/>
            </a:pPr>
            <a:r>
              <a:rPr lang="en-US" sz="2600" dirty="0" smtClean="0">
                <a:solidFill>
                  <a:srgbClr val="333399"/>
                </a:solidFill>
                <a:latin typeface="Arial Rounded MT Bold" pitchFamily="34" charset="0"/>
              </a:rPr>
              <a:t>No appropriations established</a:t>
            </a:r>
          </a:p>
          <a:p>
            <a:pPr marL="457200" indent="-457200" algn="l" eaLnBrk="0" hangingPunct="0">
              <a:spcBef>
                <a:spcPct val="20000"/>
              </a:spcBef>
              <a:buClr>
                <a:srgbClr val="333399"/>
              </a:buClr>
              <a:buSzPct val="70000"/>
              <a:buFont typeface="Arial" pitchFamily="34" charset="0"/>
              <a:buChar char="•"/>
            </a:pPr>
            <a:r>
              <a:rPr lang="en-US" sz="2600" dirty="0" smtClean="0">
                <a:solidFill>
                  <a:srgbClr val="333399"/>
                </a:solidFill>
                <a:latin typeface="Arial Rounded MT Bold" pitchFamily="34" charset="0"/>
              </a:rPr>
              <a:t>Prior to April 1, 2014 DFPC must submit a report exploring the efficacy of the “Corps”</a:t>
            </a:r>
            <a:endParaRPr lang="en-US" sz="2600" dirty="0">
              <a:solidFill>
                <a:srgbClr val="333399"/>
              </a:solidFill>
              <a:latin typeface="Arial Rounded MT Bold" pitchFamily="34" charset="0"/>
            </a:endParaRPr>
          </a:p>
        </p:txBody>
      </p:sp>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extLst>
      <p:ext uri="{BB962C8B-B14F-4D97-AF65-F5344CB8AC3E}">
        <p14:creationId xmlns:p14="http://schemas.microsoft.com/office/powerpoint/2010/main" val="3390856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dirty="0" smtClean="0"/>
          </a:p>
        </p:txBody>
      </p:sp>
      <p:sp>
        <p:nvSpPr>
          <p:cNvPr id="7171" name="Rectangle 3"/>
          <p:cNvSpPr>
            <a:spLocks noGrp="1" noChangeArrowheads="1"/>
          </p:cNvSpPr>
          <p:nvPr>
            <p:ph type="body" idx="1"/>
          </p:nvPr>
        </p:nvSpPr>
        <p:spPr/>
        <p:txBody>
          <a:bodyPr/>
          <a:lstStyle/>
          <a:p>
            <a:pPr eaLnBrk="1" hangingPunct="1"/>
            <a:endParaRPr lang="en-US" dirty="0" smtClean="0"/>
          </a:p>
        </p:txBody>
      </p:sp>
      <p:sp>
        <p:nvSpPr>
          <p:cNvPr id="7172"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7173"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7174"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7175"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7176" name="Rectangle 14"/>
          <p:cNvSpPr>
            <a:spLocks noChangeArrowheads="1"/>
          </p:cNvSpPr>
          <p:nvPr/>
        </p:nvSpPr>
        <p:spPr bwMode="auto">
          <a:xfrm>
            <a:off x="1676400" y="38100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a:solidFill>
                  <a:schemeClr val="accent2"/>
                </a:solidFill>
                <a:latin typeface="Arial Rounded MT Bold" pitchFamily="34" charset="0"/>
              </a:rPr>
              <a:t>CSFCA Issue Brief on Resource Mobilization</a:t>
            </a:r>
            <a:endParaRPr lang="en-US" sz="3600" b="1" dirty="0">
              <a:solidFill>
                <a:schemeClr val="accent2"/>
              </a:solidFill>
              <a:latin typeface="Arial Black" pitchFamily="34" charset="0"/>
            </a:endParaRPr>
          </a:p>
        </p:txBody>
      </p:sp>
      <p:pic>
        <p:nvPicPr>
          <p:cNvPr id="7177"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CSFCA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012950"/>
            <a:ext cx="3800475" cy="3854450"/>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5646738" y="1838325"/>
            <a:ext cx="3116262" cy="4029075"/>
          </a:xfrm>
          <a:prstGeom prst="rect">
            <a:avLst/>
          </a:prstGeom>
          <a:ln>
            <a:solidFill>
              <a:schemeClr val="accent6"/>
            </a:solidFill>
          </a:ln>
        </p:spPr>
      </p:pic>
      <p:sp>
        <p:nvSpPr>
          <p:cNvPr id="7180" name="Text Box 2"/>
          <p:cNvSpPr txBox="1">
            <a:spLocks noChangeArrowheads="1"/>
          </p:cNvSpPr>
          <p:nvPr/>
        </p:nvSpPr>
        <p:spPr bwMode="auto">
          <a:xfrm>
            <a:off x="228600" y="2438400"/>
            <a:ext cx="52578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pPr algn="l" eaLnBrk="1" hangingPunct="1">
              <a:spcBef>
                <a:spcPct val="50000"/>
              </a:spcBef>
              <a:buFontTx/>
              <a:buChar char="•"/>
            </a:pPr>
            <a:r>
              <a:rPr lang="en-US" sz="2200" dirty="0">
                <a:solidFill>
                  <a:srgbClr val="333399"/>
                </a:solidFill>
                <a:latin typeface="Arial Rounded MT Bold" pitchFamily="34" charset="0"/>
              </a:rPr>
              <a:t>Implement a single statewide plan for the mobilization and deployment of resources for all-hazard emergency response.</a:t>
            </a:r>
          </a:p>
          <a:p>
            <a:pPr algn="l" eaLnBrk="1" hangingPunct="1">
              <a:spcBef>
                <a:spcPct val="50000"/>
              </a:spcBef>
              <a:buFontTx/>
              <a:buChar char="•"/>
            </a:pPr>
            <a:r>
              <a:rPr lang="en-US" sz="2200" dirty="0">
                <a:solidFill>
                  <a:srgbClr val="333399"/>
                </a:solidFill>
                <a:latin typeface="Arial Rounded MT Bold" pitchFamily="34" charset="0"/>
              </a:rPr>
              <a:t>The fire functions of CSFS be transferred to an Executive Branch Agency.</a:t>
            </a:r>
          </a:p>
          <a:p>
            <a:pPr algn="l" eaLnBrk="1" hangingPunct="1">
              <a:spcBef>
                <a:spcPct val="50000"/>
              </a:spcBef>
              <a:buFontTx/>
              <a:buChar char="•"/>
            </a:pPr>
            <a:r>
              <a:rPr lang="en-US" sz="2200" dirty="0">
                <a:solidFill>
                  <a:srgbClr val="333399"/>
                </a:solidFill>
                <a:latin typeface="Arial Rounded MT Bold" pitchFamily="34" charset="0"/>
              </a:rPr>
              <a:t>Wildland fire should not be treated as a standalone hazard.</a:t>
            </a:r>
          </a:p>
        </p:txBody>
      </p:sp>
      <p:sp>
        <p:nvSpPr>
          <p:cNvPr id="7181" name="Rectangle 13"/>
          <p:cNvSpPr>
            <a:spLocks noChangeArrowheads="1"/>
          </p:cNvSpPr>
          <p:nvPr/>
        </p:nvSpPr>
        <p:spPr bwMode="auto">
          <a:xfrm>
            <a:off x="304800" y="1905000"/>
            <a:ext cx="5340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l"/>
            <a:r>
              <a:rPr lang="en-US" sz="2400" b="1" dirty="0">
                <a:solidFill>
                  <a:schemeClr val="accent2"/>
                </a:solidFill>
                <a:latin typeface="Arial Rounded MT Bold" pitchFamily="34" charset="0"/>
              </a:rPr>
              <a:t>The Issue Brief recommended:</a:t>
            </a:r>
            <a:endParaRPr lang="en-US" sz="2400" b="1" dirty="0">
              <a:solidFill>
                <a:schemeClr val="accent2"/>
              </a:solidFill>
            </a:endParaRPr>
          </a:p>
        </p:txBody>
      </p:sp>
      <p:sp>
        <p:nvSpPr>
          <p:cNvPr id="16"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dirty="0" smtClean="0"/>
          </a:p>
        </p:txBody>
      </p:sp>
      <p:sp>
        <p:nvSpPr>
          <p:cNvPr id="31747" name="Rectangle 3"/>
          <p:cNvSpPr>
            <a:spLocks noGrp="1" noChangeArrowheads="1"/>
          </p:cNvSpPr>
          <p:nvPr>
            <p:ph type="body" idx="1"/>
          </p:nvPr>
        </p:nvSpPr>
        <p:spPr/>
        <p:txBody>
          <a:bodyPr/>
          <a:lstStyle/>
          <a:p>
            <a:pPr eaLnBrk="1" hangingPunct="1"/>
            <a:endParaRPr lang="en-US" dirty="0" smtClean="0"/>
          </a:p>
        </p:txBody>
      </p:sp>
      <p:sp>
        <p:nvSpPr>
          <p:cNvPr id="31748"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1749"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31750"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31751"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31752" name="Rectangle 14"/>
          <p:cNvSpPr>
            <a:spLocks noChangeArrowheads="1"/>
          </p:cNvSpPr>
          <p:nvPr/>
        </p:nvSpPr>
        <p:spPr bwMode="auto">
          <a:xfrm>
            <a:off x="1498600" y="609600"/>
            <a:ext cx="749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dirty="0">
                <a:solidFill>
                  <a:schemeClr val="accent2"/>
                </a:solidFill>
                <a:latin typeface="Arial Rounded MT Bold" pitchFamily="34" charset="0"/>
              </a:rPr>
              <a:t>Prescribed Fire </a:t>
            </a:r>
            <a:r>
              <a:rPr lang="en-US" sz="2800" b="1" dirty="0" smtClean="0">
                <a:solidFill>
                  <a:schemeClr val="accent2"/>
                </a:solidFill>
                <a:latin typeface="Arial Rounded MT Bold" pitchFamily="34" charset="0"/>
              </a:rPr>
              <a:t>Program-LNF to present</a:t>
            </a:r>
            <a:endParaRPr lang="en-US" sz="2800" b="1" dirty="0">
              <a:solidFill>
                <a:schemeClr val="accent2"/>
              </a:solidFill>
              <a:latin typeface="Arial Black" pitchFamily="34" charset="0"/>
            </a:endParaRPr>
          </a:p>
        </p:txBody>
      </p:sp>
      <p:pic>
        <p:nvPicPr>
          <p:cNvPr id="3175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ectangle 1"/>
          <p:cNvSpPr>
            <a:spLocks noChangeArrowheads="1"/>
          </p:cNvSpPr>
          <p:nvPr/>
        </p:nvSpPr>
        <p:spPr bwMode="auto">
          <a:xfrm>
            <a:off x="152400" y="2078038"/>
            <a:ext cx="5181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l" eaLnBrk="0" hangingPunct="0">
              <a:spcBef>
                <a:spcPct val="20000"/>
              </a:spcBef>
              <a:buClr>
                <a:srgbClr val="333399"/>
              </a:buClr>
              <a:buSzPct val="70000"/>
              <a:buFont typeface="Arial" pitchFamily="34" charset="0"/>
              <a:buChar char="•"/>
            </a:pPr>
            <a:r>
              <a:rPr lang="en-US" dirty="0" smtClean="0">
                <a:solidFill>
                  <a:srgbClr val="333399"/>
                </a:solidFill>
                <a:latin typeface="Arial Rounded MT Bold" pitchFamily="34" charset="0"/>
              </a:rPr>
              <a:t>March 2012- Governor suspends the use of State prescribed fire.  </a:t>
            </a:r>
          </a:p>
          <a:p>
            <a:pPr algn="l" eaLnBrk="0" hangingPunct="0">
              <a:spcBef>
                <a:spcPct val="20000"/>
              </a:spcBef>
              <a:buClr>
                <a:srgbClr val="333399"/>
              </a:buClr>
              <a:buSzPct val="70000"/>
            </a:pPr>
            <a:endParaRPr lang="en-US" dirty="0">
              <a:solidFill>
                <a:srgbClr val="333399"/>
              </a:solidFill>
              <a:latin typeface="Arial Rounded MT Bold" pitchFamily="34" charset="0"/>
            </a:endParaRPr>
          </a:p>
          <a:p>
            <a:pPr marL="457200" indent="-457200" algn="l" eaLnBrk="0" hangingPunct="0">
              <a:spcBef>
                <a:spcPct val="20000"/>
              </a:spcBef>
              <a:buClr>
                <a:srgbClr val="333399"/>
              </a:buClr>
              <a:buSzPct val="70000"/>
              <a:buFont typeface="Arial" pitchFamily="34" charset="0"/>
              <a:buChar char="•"/>
            </a:pPr>
            <a:r>
              <a:rPr lang="en-US" dirty="0" smtClean="0">
                <a:solidFill>
                  <a:srgbClr val="333399"/>
                </a:solidFill>
                <a:latin typeface="Arial Rounded MT Bold" pitchFamily="34" charset="0"/>
              </a:rPr>
              <a:t>February 2013- Governor issues Executive Order allowing the use of pile burning.  DFPC issues preliminary Pile Burning Guidelines</a:t>
            </a:r>
          </a:p>
          <a:p>
            <a:pPr algn="l" eaLnBrk="0" hangingPunct="0">
              <a:spcBef>
                <a:spcPct val="20000"/>
              </a:spcBef>
              <a:buClr>
                <a:srgbClr val="333399"/>
              </a:buClr>
              <a:buSzPct val="70000"/>
            </a:pPr>
            <a:endParaRPr lang="en-US" dirty="0">
              <a:solidFill>
                <a:srgbClr val="333399"/>
              </a:solidFill>
              <a:latin typeface="Arial Rounded MT Bold" pitchFamily="34" charset="0"/>
            </a:endParaRPr>
          </a:p>
          <a:p>
            <a:pPr marL="457200" indent="-457200" algn="l" eaLnBrk="0" hangingPunct="0">
              <a:spcBef>
                <a:spcPct val="20000"/>
              </a:spcBef>
              <a:buClr>
                <a:srgbClr val="333399"/>
              </a:buClr>
              <a:buSzPct val="70000"/>
              <a:buFont typeface="Arial" pitchFamily="34" charset="0"/>
              <a:buChar char="•"/>
            </a:pPr>
            <a:r>
              <a:rPr lang="en-US" dirty="0" smtClean="0">
                <a:solidFill>
                  <a:srgbClr val="333399"/>
                </a:solidFill>
                <a:latin typeface="Arial Rounded MT Bold" pitchFamily="34" charset="0"/>
              </a:rPr>
              <a:t>May 2013- Governor signs Senate Bill 13-083</a:t>
            </a:r>
            <a:endParaRPr lang="en-US" dirty="0">
              <a:solidFill>
                <a:srgbClr val="333399"/>
              </a:solidFill>
              <a:latin typeface="Arial Rounded MT Bold" pitchFamily="34" charset="0"/>
            </a:endParaRPr>
          </a:p>
        </p:txBody>
      </p:sp>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pic>
        <p:nvPicPr>
          <p:cNvPr id="14" name="Picture 13"/>
          <p:cNvPicPr>
            <a:picLocks noChangeAspect="1"/>
          </p:cNvPicPr>
          <p:nvPr/>
        </p:nvPicPr>
        <p:blipFill>
          <a:blip r:embed="rId4"/>
          <a:stretch>
            <a:fillRect/>
          </a:stretch>
        </p:blipFill>
        <p:spPr>
          <a:xfrm>
            <a:off x="5562600" y="1809750"/>
            <a:ext cx="3149600" cy="4076700"/>
          </a:xfrm>
          <a:prstGeom prst="rect">
            <a:avLst/>
          </a:prstGeom>
          <a:ln>
            <a:solidFill>
              <a:schemeClr val="accent6"/>
            </a:solid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dirty="0" smtClean="0"/>
          </a:p>
        </p:txBody>
      </p:sp>
      <p:sp>
        <p:nvSpPr>
          <p:cNvPr id="31747" name="Rectangle 3"/>
          <p:cNvSpPr>
            <a:spLocks noGrp="1" noChangeArrowheads="1"/>
          </p:cNvSpPr>
          <p:nvPr>
            <p:ph type="body" idx="1"/>
          </p:nvPr>
        </p:nvSpPr>
        <p:spPr/>
        <p:txBody>
          <a:bodyPr/>
          <a:lstStyle/>
          <a:p>
            <a:pPr eaLnBrk="1" hangingPunct="1"/>
            <a:endParaRPr lang="en-US" dirty="0" smtClean="0"/>
          </a:p>
        </p:txBody>
      </p:sp>
      <p:sp>
        <p:nvSpPr>
          <p:cNvPr id="31748" name="Rectangle 4"/>
          <p:cNvSpPr>
            <a:spLocks noChangeArrowheads="1"/>
          </p:cNvSpPr>
          <p:nvPr/>
        </p:nvSpPr>
        <p:spPr bwMode="auto">
          <a:xfrm>
            <a:off x="0" y="7716"/>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solidFill>
                <a:srgbClr val="000000"/>
              </a:solidFill>
            </a:endParaRPr>
          </a:p>
        </p:txBody>
      </p:sp>
      <p:sp>
        <p:nvSpPr>
          <p:cNvPr id="31749"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l"/>
            <a:endParaRPr lang="en-US" dirty="0">
              <a:solidFill>
                <a:srgbClr val="000000"/>
              </a:solidFill>
            </a:endParaRPr>
          </a:p>
        </p:txBody>
      </p:sp>
      <p:sp>
        <p:nvSpPr>
          <p:cNvPr id="31750"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solidFill>
                <a:srgbClr val="000000"/>
              </a:solidFill>
            </a:endParaRPr>
          </a:p>
        </p:txBody>
      </p:sp>
      <p:sp>
        <p:nvSpPr>
          <p:cNvPr id="31751"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sz="2400" dirty="0">
              <a:solidFill>
                <a:srgbClr val="000000"/>
              </a:solidFill>
            </a:endParaRPr>
          </a:p>
        </p:txBody>
      </p:sp>
      <p:sp>
        <p:nvSpPr>
          <p:cNvPr id="31752" name="Rectangle 14"/>
          <p:cNvSpPr>
            <a:spLocks noChangeArrowheads="1"/>
          </p:cNvSpPr>
          <p:nvPr/>
        </p:nvSpPr>
        <p:spPr bwMode="auto">
          <a:xfrm>
            <a:off x="1498600" y="609600"/>
            <a:ext cx="749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3200" b="1" dirty="0">
                <a:solidFill>
                  <a:srgbClr val="333399"/>
                </a:solidFill>
                <a:latin typeface="Arial Rounded MT Bold" pitchFamily="34" charset="0"/>
              </a:rPr>
              <a:t>Prescribed Fire </a:t>
            </a:r>
            <a:r>
              <a:rPr lang="en-US" sz="3200" b="1" dirty="0" smtClean="0">
                <a:solidFill>
                  <a:srgbClr val="333399"/>
                </a:solidFill>
                <a:latin typeface="Arial Rounded MT Bold" pitchFamily="34" charset="0"/>
              </a:rPr>
              <a:t>Program-Pile Plan</a:t>
            </a:r>
            <a:endParaRPr lang="en-US" sz="3200" b="1" dirty="0">
              <a:solidFill>
                <a:srgbClr val="333399"/>
              </a:solidFill>
              <a:latin typeface="Arial Black" pitchFamily="34" charset="0"/>
            </a:endParaRPr>
          </a:p>
        </p:txBody>
      </p:sp>
      <p:pic>
        <p:nvPicPr>
          <p:cNvPr id="3175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ectangle 1"/>
          <p:cNvSpPr>
            <a:spLocks noChangeArrowheads="1"/>
          </p:cNvSpPr>
          <p:nvPr/>
        </p:nvSpPr>
        <p:spPr bwMode="auto">
          <a:xfrm>
            <a:off x="125413" y="1752600"/>
            <a:ext cx="490378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0" hangingPunct="0">
              <a:spcBef>
                <a:spcPct val="20000"/>
              </a:spcBef>
              <a:buClr>
                <a:srgbClr val="333399"/>
              </a:buClr>
              <a:buSzPct val="70000"/>
            </a:pPr>
            <a:r>
              <a:rPr lang="en-US" dirty="0" smtClean="0">
                <a:solidFill>
                  <a:srgbClr val="333399"/>
                </a:solidFill>
                <a:latin typeface="Arial Rounded MT Bold" pitchFamily="34" charset="0"/>
              </a:rPr>
              <a:t>Preliminary Pile Burning Guidelines:</a:t>
            </a:r>
          </a:p>
          <a:p>
            <a:pPr algn="l" eaLnBrk="0" hangingPunct="0">
              <a:spcBef>
                <a:spcPct val="20000"/>
              </a:spcBef>
              <a:buClr>
                <a:srgbClr val="333399"/>
              </a:buClr>
              <a:buSzPct val="70000"/>
            </a:pPr>
            <a:endParaRPr lang="en-US" dirty="0">
              <a:solidFill>
                <a:srgbClr val="333399"/>
              </a:solidFill>
              <a:latin typeface="Arial Rounded MT Bold" pitchFamily="34" charset="0"/>
            </a:endParaRPr>
          </a:p>
          <a:p>
            <a:pPr marL="342900" indent="-342900" algn="l" eaLnBrk="0" hangingPunct="0">
              <a:spcBef>
                <a:spcPct val="20000"/>
              </a:spcBef>
              <a:buClr>
                <a:srgbClr val="333399"/>
              </a:buClr>
              <a:buSzPct val="70000"/>
              <a:buFont typeface="Arial" pitchFamily="34" charset="0"/>
              <a:buChar char="•"/>
            </a:pPr>
            <a:r>
              <a:rPr lang="en-US" dirty="0" smtClean="0">
                <a:solidFill>
                  <a:srgbClr val="333399"/>
                </a:solidFill>
                <a:latin typeface="Arial Rounded MT Bold" pitchFamily="34" charset="0"/>
              </a:rPr>
              <a:t>Fortified template</a:t>
            </a:r>
          </a:p>
          <a:p>
            <a:pPr marL="342900" indent="-342900" algn="l" eaLnBrk="0" hangingPunct="0">
              <a:spcBef>
                <a:spcPct val="20000"/>
              </a:spcBef>
              <a:buClr>
                <a:srgbClr val="333399"/>
              </a:buClr>
              <a:buSzPct val="70000"/>
              <a:buFont typeface="Arial" pitchFamily="34" charset="0"/>
              <a:buChar char="•"/>
            </a:pPr>
            <a:r>
              <a:rPr lang="en-US" dirty="0" smtClean="0">
                <a:solidFill>
                  <a:srgbClr val="333399"/>
                </a:solidFill>
                <a:latin typeface="Arial Rounded MT Bold" pitchFamily="34" charset="0"/>
              </a:rPr>
              <a:t>Plan valid for 3 years</a:t>
            </a:r>
          </a:p>
          <a:p>
            <a:pPr marL="342900" indent="-342900" algn="l" eaLnBrk="0" hangingPunct="0">
              <a:spcBef>
                <a:spcPct val="20000"/>
              </a:spcBef>
              <a:buClr>
                <a:srgbClr val="333399"/>
              </a:buClr>
              <a:buSzPct val="70000"/>
              <a:buFont typeface="Arial" pitchFamily="34" charset="0"/>
              <a:buChar char="•"/>
            </a:pPr>
            <a:r>
              <a:rPr lang="en-US" dirty="0" smtClean="0">
                <a:solidFill>
                  <a:srgbClr val="333399"/>
                </a:solidFill>
                <a:latin typeface="Arial Rounded MT Bold" pitchFamily="34" charset="0"/>
              </a:rPr>
              <a:t>Must be reviewed 30 days prior</a:t>
            </a:r>
          </a:p>
          <a:p>
            <a:pPr marL="342900" indent="-342900" algn="l" eaLnBrk="0" hangingPunct="0">
              <a:spcBef>
                <a:spcPct val="20000"/>
              </a:spcBef>
              <a:buClr>
                <a:srgbClr val="333399"/>
              </a:buClr>
              <a:buSzPct val="70000"/>
              <a:buFont typeface="Arial" pitchFamily="34" charset="0"/>
              <a:buChar char="•"/>
            </a:pPr>
            <a:r>
              <a:rPr lang="en-US" dirty="0" smtClean="0">
                <a:solidFill>
                  <a:srgbClr val="333399"/>
                </a:solidFill>
                <a:latin typeface="Arial Rounded MT Bold" pitchFamily="34" charset="0"/>
              </a:rPr>
              <a:t>Fortified notifications</a:t>
            </a:r>
          </a:p>
          <a:p>
            <a:pPr marL="342900" indent="-342900" algn="l" eaLnBrk="0" hangingPunct="0">
              <a:spcBef>
                <a:spcPct val="20000"/>
              </a:spcBef>
              <a:buClr>
                <a:srgbClr val="333399"/>
              </a:buClr>
              <a:buSzPct val="70000"/>
              <a:buFont typeface="Arial" pitchFamily="34" charset="0"/>
              <a:buChar char="•"/>
            </a:pPr>
            <a:r>
              <a:rPr lang="en-US" dirty="0" smtClean="0">
                <a:solidFill>
                  <a:srgbClr val="333399"/>
                </a:solidFill>
                <a:latin typeface="Arial Rounded MT Bold" pitchFamily="34" charset="0"/>
              </a:rPr>
              <a:t>Snow minimum 6 “</a:t>
            </a:r>
          </a:p>
          <a:p>
            <a:pPr marL="342900" indent="-342900" algn="l" eaLnBrk="0" hangingPunct="0">
              <a:spcBef>
                <a:spcPct val="20000"/>
              </a:spcBef>
              <a:buClr>
                <a:srgbClr val="333399"/>
              </a:buClr>
              <a:buSzPct val="70000"/>
              <a:buFont typeface="Arial" pitchFamily="34" charset="0"/>
              <a:buChar char="•"/>
            </a:pPr>
            <a:r>
              <a:rPr lang="en-US" dirty="0" smtClean="0">
                <a:solidFill>
                  <a:srgbClr val="333399"/>
                </a:solidFill>
                <a:latin typeface="Arial Rounded MT Bold" pitchFamily="34" charset="0"/>
              </a:rPr>
              <a:t>Dec 1 – March 15 timeframe</a:t>
            </a:r>
          </a:p>
          <a:p>
            <a:pPr marL="342900" indent="-342900" algn="l" eaLnBrk="0" hangingPunct="0">
              <a:spcBef>
                <a:spcPct val="20000"/>
              </a:spcBef>
              <a:buClr>
                <a:srgbClr val="333399"/>
              </a:buClr>
              <a:buSzPct val="70000"/>
              <a:buFont typeface="Arial" pitchFamily="34" charset="0"/>
              <a:buChar char="•"/>
            </a:pPr>
            <a:r>
              <a:rPr lang="en-US" dirty="0" smtClean="0">
                <a:solidFill>
                  <a:srgbClr val="333399"/>
                </a:solidFill>
                <a:latin typeface="Arial Rounded MT Bold" pitchFamily="34" charset="0"/>
              </a:rPr>
              <a:t>RXB3 minimums</a:t>
            </a:r>
          </a:p>
          <a:p>
            <a:pPr marL="342900" indent="-342900" algn="l" eaLnBrk="0" hangingPunct="0">
              <a:spcBef>
                <a:spcPct val="20000"/>
              </a:spcBef>
              <a:buClr>
                <a:srgbClr val="333399"/>
              </a:buClr>
              <a:buSzPct val="70000"/>
              <a:buFont typeface="Arial" pitchFamily="34" charset="0"/>
              <a:buChar char="•"/>
            </a:pPr>
            <a:r>
              <a:rPr lang="en-US" dirty="0" smtClean="0">
                <a:solidFill>
                  <a:srgbClr val="333399"/>
                </a:solidFill>
                <a:latin typeface="Arial Rounded MT Bold" pitchFamily="34" charset="0"/>
              </a:rPr>
              <a:t>Patrol and monitoring requirements</a:t>
            </a:r>
          </a:p>
          <a:p>
            <a:pPr marL="342900" indent="-342900" algn="l" eaLnBrk="0" hangingPunct="0">
              <a:spcBef>
                <a:spcPct val="20000"/>
              </a:spcBef>
              <a:buClr>
                <a:srgbClr val="333399"/>
              </a:buClr>
              <a:buSzPct val="70000"/>
              <a:buFont typeface="Arial" pitchFamily="34" charset="0"/>
              <a:buChar char="•"/>
            </a:pPr>
            <a:r>
              <a:rPr lang="en-US" dirty="0" smtClean="0">
                <a:solidFill>
                  <a:srgbClr val="333399"/>
                </a:solidFill>
                <a:latin typeface="Arial Rounded MT Bold" pitchFamily="34" charset="0"/>
              </a:rPr>
              <a:t>Escape procedures/definitions</a:t>
            </a:r>
          </a:p>
        </p:txBody>
      </p:sp>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2209800"/>
            <a:ext cx="3937000" cy="2952750"/>
          </a:xfrm>
          <a:prstGeom prst="rect">
            <a:avLst/>
          </a:prstGeom>
        </p:spPr>
      </p:pic>
    </p:spTree>
    <p:extLst>
      <p:ext uri="{BB962C8B-B14F-4D97-AF65-F5344CB8AC3E}">
        <p14:creationId xmlns:p14="http://schemas.microsoft.com/office/powerpoint/2010/main" val="33908563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dirty="0" smtClean="0"/>
          </a:p>
        </p:txBody>
      </p:sp>
      <p:sp>
        <p:nvSpPr>
          <p:cNvPr id="31747" name="Rectangle 3"/>
          <p:cNvSpPr>
            <a:spLocks noGrp="1" noChangeArrowheads="1"/>
          </p:cNvSpPr>
          <p:nvPr>
            <p:ph type="body" idx="1"/>
          </p:nvPr>
        </p:nvSpPr>
        <p:spPr/>
        <p:txBody>
          <a:bodyPr/>
          <a:lstStyle/>
          <a:p>
            <a:pPr eaLnBrk="1" hangingPunct="1"/>
            <a:endParaRPr lang="en-US" dirty="0" smtClean="0"/>
          </a:p>
        </p:txBody>
      </p:sp>
      <p:sp>
        <p:nvSpPr>
          <p:cNvPr id="31748"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solidFill>
                <a:srgbClr val="000000"/>
              </a:solidFill>
            </a:endParaRPr>
          </a:p>
        </p:txBody>
      </p:sp>
      <p:sp>
        <p:nvSpPr>
          <p:cNvPr id="31749"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solidFill>
                <a:srgbClr val="000000"/>
              </a:solidFill>
            </a:endParaRPr>
          </a:p>
        </p:txBody>
      </p:sp>
      <p:sp>
        <p:nvSpPr>
          <p:cNvPr id="31750"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solidFill>
                <a:srgbClr val="000000"/>
              </a:solidFill>
            </a:endParaRPr>
          </a:p>
        </p:txBody>
      </p:sp>
      <p:sp>
        <p:nvSpPr>
          <p:cNvPr id="31751"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solidFill>
                <a:srgbClr val="000000"/>
              </a:solidFill>
            </a:endParaRPr>
          </a:p>
        </p:txBody>
      </p:sp>
      <p:sp>
        <p:nvSpPr>
          <p:cNvPr id="31752" name="Rectangle 14"/>
          <p:cNvSpPr>
            <a:spLocks noChangeArrowheads="1"/>
          </p:cNvSpPr>
          <p:nvPr/>
        </p:nvSpPr>
        <p:spPr bwMode="auto">
          <a:xfrm>
            <a:off x="1498600" y="609600"/>
            <a:ext cx="749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2800" b="1" dirty="0">
                <a:solidFill>
                  <a:srgbClr val="333399"/>
                </a:solidFill>
                <a:latin typeface="Arial Rounded MT Bold" pitchFamily="34" charset="0"/>
              </a:rPr>
              <a:t>Prescribed Fire </a:t>
            </a:r>
            <a:r>
              <a:rPr lang="en-US" sz="2800" b="1" dirty="0" smtClean="0">
                <a:solidFill>
                  <a:srgbClr val="333399"/>
                </a:solidFill>
                <a:latin typeface="Arial Rounded MT Bold" pitchFamily="34" charset="0"/>
              </a:rPr>
              <a:t>Program-Legislation </a:t>
            </a:r>
            <a:endParaRPr lang="en-US" sz="2800" dirty="0">
              <a:solidFill>
                <a:srgbClr val="333399"/>
              </a:solidFill>
              <a:latin typeface="Arial Rounded MT Bold" pitchFamily="34" charset="0"/>
            </a:endParaRPr>
          </a:p>
          <a:p>
            <a:endParaRPr lang="en-US" sz="3600" b="1" dirty="0">
              <a:solidFill>
                <a:srgbClr val="333399"/>
              </a:solidFill>
              <a:latin typeface="Arial Black" pitchFamily="34" charset="0"/>
            </a:endParaRPr>
          </a:p>
        </p:txBody>
      </p:sp>
      <p:pic>
        <p:nvPicPr>
          <p:cNvPr id="3175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ectangle 1"/>
          <p:cNvSpPr>
            <a:spLocks noChangeArrowheads="1"/>
          </p:cNvSpPr>
          <p:nvPr/>
        </p:nvSpPr>
        <p:spPr bwMode="auto">
          <a:xfrm>
            <a:off x="152400" y="1828800"/>
            <a:ext cx="868680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spcBef>
                <a:spcPct val="20000"/>
              </a:spcBef>
              <a:buClr>
                <a:srgbClr val="333399"/>
              </a:buClr>
              <a:buSzPct val="70000"/>
            </a:pPr>
            <a:r>
              <a:rPr lang="en-US" sz="1800" b="1" dirty="0">
                <a:solidFill>
                  <a:srgbClr val="333399"/>
                </a:solidFill>
                <a:latin typeface="Arial Rounded MT Bold" pitchFamily="34" charset="0"/>
              </a:rPr>
              <a:t>Senate Bill </a:t>
            </a:r>
            <a:r>
              <a:rPr lang="en-US" sz="1800" b="1" dirty="0" smtClean="0">
                <a:solidFill>
                  <a:srgbClr val="333399"/>
                </a:solidFill>
                <a:latin typeface="Arial Rounded MT Bold" pitchFamily="34" charset="0"/>
              </a:rPr>
              <a:t>13-083</a:t>
            </a:r>
          </a:p>
          <a:p>
            <a:pPr algn="ctr" eaLnBrk="0" hangingPunct="0">
              <a:spcBef>
                <a:spcPct val="20000"/>
              </a:spcBef>
              <a:buClr>
                <a:srgbClr val="333399"/>
              </a:buClr>
              <a:buSzPct val="70000"/>
            </a:pPr>
            <a:r>
              <a:rPr lang="en-US" sz="1800" b="1" dirty="0" smtClean="0">
                <a:solidFill>
                  <a:srgbClr val="333399"/>
                </a:solidFill>
                <a:latin typeface="Arial Rounded MT Bold" pitchFamily="34" charset="0"/>
              </a:rPr>
              <a:t>Colorado Prescribed Burning Act</a:t>
            </a:r>
          </a:p>
          <a:p>
            <a:pPr algn="ctr" eaLnBrk="0" hangingPunct="0">
              <a:spcBef>
                <a:spcPct val="20000"/>
              </a:spcBef>
              <a:buClr>
                <a:srgbClr val="333399"/>
              </a:buClr>
              <a:buSzPct val="70000"/>
            </a:pPr>
            <a:r>
              <a:rPr lang="en-US" sz="1800" b="1" dirty="0" smtClean="0">
                <a:solidFill>
                  <a:srgbClr val="333399"/>
                </a:solidFill>
                <a:latin typeface="Arial Rounded MT Bold" pitchFamily="34" charset="0"/>
              </a:rPr>
              <a:t>Senators Roberts(Durango) Nicholson (Gilpin County)</a:t>
            </a:r>
          </a:p>
          <a:p>
            <a:pPr algn="ctr" eaLnBrk="0" hangingPunct="0">
              <a:spcBef>
                <a:spcPct val="20000"/>
              </a:spcBef>
              <a:buClr>
                <a:srgbClr val="333399"/>
              </a:buClr>
              <a:buSzPct val="70000"/>
            </a:pPr>
            <a:endParaRPr lang="en-US" sz="1800" b="1" dirty="0" smtClean="0">
              <a:solidFill>
                <a:srgbClr val="333399"/>
              </a:solidFill>
              <a:latin typeface="Arial Rounded MT Bold" pitchFamily="34" charset="0"/>
            </a:endParaRPr>
          </a:p>
          <a:p>
            <a:pPr marL="285750" indent="-285750" algn="l" eaLnBrk="0" hangingPunct="0">
              <a:spcBef>
                <a:spcPct val="20000"/>
              </a:spcBef>
              <a:buClr>
                <a:srgbClr val="333399"/>
              </a:buClr>
              <a:buSzPct val="70000"/>
              <a:buFont typeface="Arial" pitchFamily="34" charset="0"/>
              <a:buChar char="•"/>
            </a:pPr>
            <a:r>
              <a:rPr lang="en-US" dirty="0">
                <a:solidFill>
                  <a:srgbClr val="333399"/>
                </a:solidFill>
                <a:latin typeface="Arial Rounded MT Bold" pitchFamily="34" charset="0"/>
              </a:rPr>
              <a:t>P</a:t>
            </a:r>
            <a:r>
              <a:rPr lang="en-US" dirty="0" smtClean="0">
                <a:solidFill>
                  <a:srgbClr val="333399"/>
                </a:solidFill>
                <a:latin typeface="Arial Rounded MT Bold" pitchFamily="34" charset="0"/>
              </a:rPr>
              <a:t>rovides </a:t>
            </a:r>
            <a:r>
              <a:rPr lang="en-US" dirty="0">
                <a:solidFill>
                  <a:srgbClr val="333399"/>
                </a:solidFill>
                <a:latin typeface="Arial Rounded MT Bold" pitchFamily="34" charset="0"/>
              </a:rPr>
              <a:t>limited </a:t>
            </a:r>
            <a:r>
              <a:rPr lang="en-US" dirty="0" smtClean="0">
                <a:solidFill>
                  <a:srgbClr val="333399"/>
                </a:solidFill>
                <a:latin typeface="Arial Rounded MT Bold" pitchFamily="34" charset="0"/>
              </a:rPr>
              <a:t>liability</a:t>
            </a:r>
          </a:p>
          <a:p>
            <a:pPr marL="285750" indent="-285750" algn="l" eaLnBrk="0" hangingPunct="0">
              <a:spcBef>
                <a:spcPct val="20000"/>
              </a:spcBef>
              <a:buClr>
                <a:srgbClr val="333399"/>
              </a:buClr>
              <a:buSzPct val="70000"/>
              <a:buFont typeface="Arial" pitchFamily="34" charset="0"/>
              <a:buChar char="•"/>
            </a:pPr>
            <a:r>
              <a:rPr lang="en-US" dirty="0" smtClean="0">
                <a:solidFill>
                  <a:srgbClr val="333399"/>
                </a:solidFill>
                <a:latin typeface="Arial Rounded MT Bold" pitchFamily="34" charset="0"/>
              </a:rPr>
              <a:t>Provides ability to collect fees</a:t>
            </a:r>
          </a:p>
          <a:p>
            <a:pPr marL="285750" indent="-285750" algn="l" eaLnBrk="0" hangingPunct="0">
              <a:spcBef>
                <a:spcPct val="20000"/>
              </a:spcBef>
              <a:buClr>
                <a:srgbClr val="333399"/>
              </a:buClr>
              <a:buSzPct val="70000"/>
              <a:buFont typeface="Arial" pitchFamily="34" charset="0"/>
              <a:buChar char="•"/>
            </a:pPr>
            <a:endParaRPr lang="en-US" dirty="0">
              <a:solidFill>
                <a:srgbClr val="333399"/>
              </a:solidFill>
              <a:latin typeface="Arial Rounded MT Bold" pitchFamily="34" charset="0"/>
            </a:endParaRPr>
          </a:p>
          <a:p>
            <a:pPr algn="ctr" eaLnBrk="0" hangingPunct="0">
              <a:spcBef>
                <a:spcPct val="20000"/>
              </a:spcBef>
              <a:buClr>
                <a:srgbClr val="333399"/>
              </a:buClr>
              <a:buSzPct val="70000"/>
            </a:pPr>
            <a:r>
              <a:rPr lang="en-US" dirty="0" smtClean="0">
                <a:solidFill>
                  <a:srgbClr val="333399"/>
                </a:solidFill>
                <a:latin typeface="Arial Rounded MT Bold" pitchFamily="34" charset="0"/>
              </a:rPr>
              <a:t>Requires DFPC to:</a:t>
            </a:r>
            <a:endParaRPr lang="en-US" dirty="0">
              <a:solidFill>
                <a:srgbClr val="333399"/>
              </a:solidFill>
              <a:latin typeface="Arial Rounded MT Bold" pitchFamily="34" charset="0"/>
            </a:endParaRPr>
          </a:p>
          <a:p>
            <a:pPr marL="285750" indent="-285750" algn="l" eaLnBrk="0" hangingPunct="0">
              <a:spcBef>
                <a:spcPct val="20000"/>
              </a:spcBef>
              <a:buClr>
                <a:srgbClr val="333399"/>
              </a:buClr>
              <a:buSzPct val="70000"/>
              <a:buFont typeface="Arial" pitchFamily="34" charset="0"/>
              <a:buChar char="•"/>
            </a:pPr>
            <a:r>
              <a:rPr lang="en-US" dirty="0" smtClean="0">
                <a:solidFill>
                  <a:srgbClr val="333399"/>
                </a:solidFill>
                <a:latin typeface="Arial Rounded MT Bold" pitchFamily="34" charset="0"/>
              </a:rPr>
              <a:t>Implement </a:t>
            </a:r>
            <a:r>
              <a:rPr lang="en-US" dirty="0">
                <a:solidFill>
                  <a:srgbClr val="333399"/>
                </a:solidFill>
                <a:latin typeface="Arial Rounded MT Bold" pitchFamily="34" charset="0"/>
              </a:rPr>
              <a:t>a prescribed burning </a:t>
            </a:r>
            <a:r>
              <a:rPr lang="en-US" dirty="0" smtClean="0">
                <a:solidFill>
                  <a:srgbClr val="333399"/>
                </a:solidFill>
                <a:latin typeface="Arial Rounded MT Bold" pitchFamily="34" charset="0"/>
              </a:rPr>
              <a:t>program</a:t>
            </a:r>
            <a:endParaRPr lang="en-US" sz="1800" dirty="0" smtClean="0">
              <a:solidFill>
                <a:srgbClr val="333399"/>
              </a:solidFill>
              <a:latin typeface="Arial Rounded MT Bold" pitchFamily="34" charset="0"/>
            </a:endParaRPr>
          </a:p>
          <a:p>
            <a:pPr marL="285750" indent="-285750" algn="l" eaLnBrk="0" hangingPunct="0">
              <a:spcBef>
                <a:spcPct val="20000"/>
              </a:spcBef>
              <a:buClr>
                <a:srgbClr val="333399"/>
              </a:buClr>
              <a:buSzPct val="70000"/>
              <a:buFont typeface="Arial" pitchFamily="34" charset="0"/>
              <a:buChar char="•"/>
            </a:pPr>
            <a:r>
              <a:rPr lang="en-US" dirty="0" smtClean="0">
                <a:solidFill>
                  <a:srgbClr val="333399"/>
                </a:solidFill>
                <a:latin typeface="Arial Rounded MT Bold" pitchFamily="34" charset="0"/>
              </a:rPr>
              <a:t>Establish training standards</a:t>
            </a:r>
          </a:p>
          <a:p>
            <a:pPr marL="285750" indent="-285750" algn="l" eaLnBrk="0" hangingPunct="0">
              <a:spcBef>
                <a:spcPct val="20000"/>
              </a:spcBef>
              <a:buClr>
                <a:srgbClr val="333399"/>
              </a:buClr>
              <a:buSzPct val="70000"/>
              <a:buFont typeface="Arial" pitchFamily="34" charset="0"/>
              <a:buChar char="•"/>
            </a:pPr>
            <a:r>
              <a:rPr lang="en-US" dirty="0" smtClean="0">
                <a:solidFill>
                  <a:srgbClr val="333399"/>
                </a:solidFill>
                <a:latin typeface="Arial Rounded MT Bold" pitchFamily="34" charset="0"/>
              </a:rPr>
              <a:t>Establish Certified Burner Program</a:t>
            </a:r>
          </a:p>
          <a:p>
            <a:pPr marL="285750" indent="-285750" algn="l" eaLnBrk="0" hangingPunct="0">
              <a:spcBef>
                <a:spcPct val="20000"/>
              </a:spcBef>
              <a:buClr>
                <a:srgbClr val="333399"/>
              </a:buClr>
              <a:buSzPct val="70000"/>
              <a:buFont typeface="Arial" pitchFamily="34" charset="0"/>
              <a:buChar char="•"/>
            </a:pPr>
            <a:r>
              <a:rPr lang="en-US" dirty="0" smtClean="0">
                <a:solidFill>
                  <a:srgbClr val="333399"/>
                </a:solidFill>
                <a:latin typeface="Arial Rounded MT Bold" pitchFamily="34" charset="0"/>
              </a:rPr>
              <a:t>Etc</a:t>
            </a:r>
          </a:p>
          <a:p>
            <a:pPr lvl="1" algn="l" eaLnBrk="0" hangingPunct="0">
              <a:spcBef>
                <a:spcPct val="20000"/>
              </a:spcBef>
              <a:buClr>
                <a:srgbClr val="333399"/>
              </a:buClr>
              <a:buSzPct val="70000"/>
            </a:pPr>
            <a:endParaRPr lang="en-US" sz="1800" dirty="0" smtClean="0">
              <a:solidFill>
                <a:srgbClr val="333399"/>
              </a:solidFill>
              <a:latin typeface="Arial Rounded MT Bold" pitchFamily="34" charset="0"/>
            </a:endParaRPr>
          </a:p>
          <a:p>
            <a:pPr marL="285750" indent="-285750" algn="l" eaLnBrk="0" hangingPunct="0">
              <a:spcBef>
                <a:spcPct val="20000"/>
              </a:spcBef>
              <a:buClr>
                <a:srgbClr val="333399"/>
              </a:buClr>
              <a:buSzPct val="70000"/>
              <a:buFont typeface="Arial" pitchFamily="34" charset="0"/>
              <a:buChar char="•"/>
            </a:pPr>
            <a:endParaRPr lang="en-US" sz="1800" dirty="0">
              <a:solidFill>
                <a:srgbClr val="333399"/>
              </a:solidFill>
              <a:latin typeface="Arial Rounded MT Bold" pitchFamily="34" charset="0"/>
            </a:endParaRPr>
          </a:p>
        </p:txBody>
      </p:sp>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extLst>
      <p:ext uri="{BB962C8B-B14F-4D97-AF65-F5344CB8AC3E}">
        <p14:creationId xmlns:p14="http://schemas.microsoft.com/office/powerpoint/2010/main" val="33908563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dirty="0" smtClean="0"/>
          </a:p>
        </p:txBody>
      </p:sp>
      <p:sp>
        <p:nvSpPr>
          <p:cNvPr id="31747" name="Rectangle 3"/>
          <p:cNvSpPr>
            <a:spLocks noGrp="1" noChangeArrowheads="1"/>
          </p:cNvSpPr>
          <p:nvPr>
            <p:ph type="body" idx="1"/>
          </p:nvPr>
        </p:nvSpPr>
        <p:spPr/>
        <p:txBody>
          <a:bodyPr/>
          <a:lstStyle/>
          <a:p>
            <a:pPr eaLnBrk="1" hangingPunct="1"/>
            <a:endParaRPr lang="en-US" dirty="0" smtClean="0"/>
          </a:p>
        </p:txBody>
      </p:sp>
      <p:sp>
        <p:nvSpPr>
          <p:cNvPr id="31748"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solidFill>
                <a:srgbClr val="000000"/>
              </a:solidFill>
            </a:endParaRPr>
          </a:p>
        </p:txBody>
      </p:sp>
      <p:sp>
        <p:nvSpPr>
          <p:cNvPr id="31749"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solidFill>
                <a:srgbClr val="000000"/>
              </a:solidFill>
            </a:endParaRPr>
          </a:p>
        </p:txBody>
      </p:sp>
      <p:sp>
        <p:nvSpPr>
          <p:cNvPr id="31750"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solidFill>
                <a:srgbClr val="000000"/>
              </a:solidFill>
            </a:endParaRPr>
          </a:p>
        </p:txBody>
      </p:sp>
      <p:sp>
        <p:nvSpPr>
          <p:cNvPr id="31751"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solidFill>
                <a:srgbClr val="000000"/>
              </a:solidFill>
            </a:endParaRPr>
          </a:p>
        </p:txBody>
      </p:sp>
      <p:sp>
        <p:nvSpPr>
          <p:cNvPr id="31752" name="Rectangle 14"/>
          <p:cNvSpPr>
            <a:spLocks noChangeArrowheads="1"/>
          </p:cNvSpPr>
          <p:nvPr/>
        </p:nvSpPr>
        <p:spPr bwMode="auto">
          <a:xfrm>
            <a:off x="1498600" y="609600"/>
            <a:ext cx="749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2800" b="1" dirty="0" smtClean="0">
                <a:solidFill>
                  <a:srgbClr val="333399"/>
                </a:solidFill>
                <a:latin typeface="Arial Rounded MT Bold" pitchFamily="34" charset="0"/>
              </a:rPr>
              <a:t>Prescribed </a:t>
            </a:r>
            <a:r>
              <a:rPr lang="en-US" sz="2800" b="1" dirty="0">
                <a:solidFill>
                  <a:srgbClr val="333399"/>
                </a:solidFill>
                <a:latin typeface="Arial Rounded MT Bold" pitchFamily="34" charset="0"/>
              </a:rPr>
              <a:t>Fire </a:t>
            </a:r>
            <a:r>
              <a:rPr lang="en-US" sz="2800" b="1" dirty="0" smtClean="0">
                <a:solidFill>
                  <a:srgbClr val="333399"/>
                </a:solidFill>
                <a:latin typeface="Arial Rounded MT Bold" pitchFamily="34" charset="0"/>
              </a:rPr>
              <a:t>Program-Certified Burner</a:t>
            </a:r>
            <a:endParaRPr lang="en-US" sz="2800" b="1" dirty="0">
              <a:solidFill>
                <a:srgbClr val="333399"/>
              </a:solidFill>
              <a:latin typeface="Arial Rounded MT Bold" pitchFamily="34" charset="0"/>
            </a:endParaRPr>
          </a:p>
          <a:p>
            <a:endParaRPr lang="en-US" sz="3600" b="1" dirty="0">
              <a:solidFill>
                <a:srgbClr val="333399"/>
              </a:solidFill>
              <a:latin typeface="Arial Black" pitchFamily="34" charset="0"/>
            </a:endParaRPr>
          </a:p>
        </p:txBody>
      </p:sp>
      <p:pic>
        <p:nvPicPr>
          <p:cNvPr id="3175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ectangle 1"/>
          <p:cNvSpPr>
            <a:spLocks noChangeArrowheads="1"/>
          </p:cNvSpPr>
          <p:nvPr/>
        </p:nvSpPr>
        <p:spPr bwMode="auto">
          <a:xfrm>
            <a:off x="152400" y="2078038"/>
            <a:ext cx="8610600" cy="665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l" eaLnBrk="0" hangingPunct="0">
              <a:spcBef>
                <a:spcPct val="20000"/>
              </a:spcBef>
              <a:buClr>
                <a:srgbClr val="333399"/>
              </a:buClr>
              <a:buSzPct val="70000"/>
              <a:buFont typeface="Arial" pitchFamily="34" charset="0"/>
              <a:buChar char="•"/>
            </a:pPr>
            <a:r>
              <a:rPr lang="en-US" sz="2600" dirty="0" smtClean="0">
                <a:solidFill>
                  <a:srgbClr val="333399"/>
                </a:solidFill>
                <a:latin typeface="Arial Rounded MT Bold" pitchFamily="34" charset="0"/>
              </a:rPr>
              <a:t>State &amp; Private Forestry, $300,000 Grant obtained via CSFS</a:t>
            </a:r>
          </a:p>
          <a:p>
            <a:pPr marL="457200" indent="-457200" algn="l" eaLnBrk="0" hangingPunct="0">
              <a:spcBef>
                <a:spcPct val="20000"/>
              </a:spcBef>
              <a:buClr>
                <a:srgbClr val="333399"/>
              </a:buClr>
              <a:buSzPct val="70000"/>
              <a:buFont typeface="Arial" pitchFamily="34" charset="0"/>
              <a:buChar char="•"/>
            </a:pPr>
            <a:endParaRPr lang="en-US" sz="2600" dirty="0">
              <a:solidFill>
                <a:srgbClr val="333399"/>
              </a:solidFill>
              <a:latin typeface="Arial Rounded MT Bold" pitchFamily="34" charset="0"/>
            </a:endParaRPr>
          </a:p>
          <a:p>
            <a:pPr marL="457200" indent="-457200" algn="l" eaLnBrk="0" hangingPunct="0">
              <a:spcBef>
                <a:spcPct val="20000"/>
              </a:spcBef>
              <a:buClr>
                <a:srgbClr val="333399"/>
              </a:buClr>
              <a:buSzPct val="70000"/>
              <a:buFont typeface="Arial" pitchFamily="34" charset="0"/>
              <a:buChar char="•"/>
            </a:pPr>
            <a:r>
              <a:rPr lang="en-US" sz="2600" dirty="0" smtClean="0">
                <a:solidFill>
                  <a:srgbClr val="333399"/>
                </a:solidFill>
                <a:latin typeface="Arial Rounded MT Bold" pitchFamily="34" charset="0"/>
              </a:rPr>
              <a:t>Advertised and closed May 27</a:t>
            </a:r>
            <a:r>
              <a:rPr lang="en-US" sz="2600" baseline="30000" dirty="0" smtClean="0">
                <a:solidFill>
                  <a:srgbClr val="333399"/>
                </a:solidFill>
                <a:latin typeface="Arial Rounded MT Bold" pitchFamily="34" charset="0"/>
              </a:rPr>
              <a:t>th</a:t>
            </a:r>
            <a:r>
              <a:rPr lang="en-US" sz="2600" dirty="0" smtClean="0">
                <a:solidFill>
                  <a:srgbClr val="333399"/>
                </a:solidFill>
                <a:latin typeface="Arial Rounded MT Bold" pitchFamily="34" charset="0"/>
              </a:rPr>
              <a:t>- 8 candidates</a:t>
            </a:r>
          </a:p>
          <a:p>
            <a:pPr marL="457200" indent="-457200" algn="l" eaLnBrk="0" hangingPunct="0">
              <a:spcBef>
                <a:spcPct val="20000"/>
              </a:spcBef>
              <a:buClr>
                <a:srgbClr val="333399"/>
              </a:buClr>
              <a:buSzPct val="70000"/>
              <a:buFont typeface="Arial" pitchFamily="34" charset="0"/>
              <a:buChar char="•"/>
            </a:pPr>
            <a:endParaRPr lang="en-US" sz="2600" dirty="0" smtClean="0">
              <a:solidFill>
                <a:srgbClr val="333399"/>
              </a:solidFill>
              <a:latin typeface="Arial Rounded MT Bold" pitchFamily="34" charset="0"/>
            </a:endParaRPr>
          </a:p>
          <a:p>
            <a:pPr marL="457200" indent="-457200" algn="l" eaLnBrk="0" hangingPunct="0">
              <a:spcBef>
                <a:spcPct val="20000"/>
              </a:spcBef>
              <a:buClr>
                <a:srgbClr val="333399"/>
              </a:buClr>
              <a:buSzPct val="70000"/>
              <a:buFont typeface="Arial" pitchFamily="34" charset="0"/>
              <a:buChar char="•"/>
            </a:pPr>
            <a:r>
              <a:rPr lang="en-US" sz="2600" dirty="0" smtClean="0">
                <a:solidFill>
                  <a:srgbClr val="333399"/>
                </a:solidFill>
                <a:latin typeface="Arial Rounded MT Bold" pitchFamily="34" charset="0"/>
              </a:rPr>
              <a:t>Basic framework outlined:</a:t>
            </a:r>
          </a:p>
          <a:p>
            <a:pPr marL="914400" lvl="1" indent="-457200" algn="l" eaLnBrk="0" hangingPunct="0">
              <a:spcBef>
                <a:spcPct val="20000"/>
              </a:spcBef>
              <a:buClr>
                <a:srgbClr val="333399"/>
              </a:buClr>
              <a:buSzPct val="70000"/>
              <a:buFont typeface="Arial" pitchFamily="34" charset="0"/>
              <a:buChar char="•"/>
            </a:pPr>
            <a:r>
              <a:rPr lang="en-US" sz="2600" dirty="0" smtClean="0">
                <a:solidFill>
                  <a:srgbClr val="333399"/>
                </a:solidFill>
                <a:latin typeface="Arial Rounded MT Bold" pitchFamily="34" charset="0"/>
              </a:rPr>
              <a:t>Partners</a:t>
            </a:r>
          </a:p>
          <a:p>
            <a:pPr marL="914400" lvl="1" indent="-457200" algn="l" eaLnBrk="0" hangingPunct="0">
              <a:spcBef>
                <a:spcPct val="20000"/>
              </a:spcBef>
              <a:buClr>
                <a:srgbClr val="333399"/>
              </a:buClr>
              <a:buSzPct val="70000"/>
              <a:buFont typeface="Arial" pitchFamily="34" charset="0"/>
              <a:buChar char="•"/>
            </a:pPr>
            <a:r>
              <a:rPr lang="en-US" sz="2600" dirty="0" smtClean="0">
                <a:solidFill>
                  <a:srgbClr val="333399"/>
                </a:solidFill>
                <a:latin typeface="Arial Rounded MT Bold" pitchFamily="34" charset="0"/>
              </a:rPr>
              <a:t>General curriculum</a:t>
            </a:r>
          </a:p>
          <a:p>
            <a:pPr lvl="1" algn="l" eaLnBrk="0" hangingPunct="0">
              <a:spcBef>
                <a:spcPct val="20000"/>
              </a:spcBef>
              <a:buClr>
                <a:srgbClr val="333399"/>
              </a:buClr>
              <a:buSzPct val="70000"/>
            </a:pPr>
            <a:endParaRPr lang="en-US" sz="2600" dirty="0" smtClean="0">
              <a:solidFill>
                <a:srgbClr val="333399"/>
              </a:solidFill>
              <a:latin typeface="Arial Rounded MT Bold" pitchFamily="34" charset="0"/>
            </a:endParaRPr>
          </a:p>
          <a:p>
            <a:pPr lvl="1" algn="l" eaLnBrk="0" hangingPunct="0">
              <a:spcBef>
                <a:spcPct val="20000"/>
              </a:spcBef>
              <a:buClr>
                <a:srgbClr val="333399"/>
              </a:buClr>
              <a:buSzPct val="70000"/>
            </a:pPr>
            <a:endParaRPr lang="en-US" sz="2600" dirty="0" smtClean="0">
              <a:solidFill>
                <a:srgbClr val="333399"/>
              </a:solidFill>
              <a:latin typeface="Arial Rounded MT Bold" pitchFamily="34" charset="0"/>
            </a:endParaRPr>
          </a:p>
          <a:p>
            <a:pPr lvl="1" algn="l" eaLnBrk="0" hangingPunct="0">
              <a:spcBef>
                <a:spcPct val="20000"/>
              </a:spcBef>
              <a:buClr>
                <a:srgbClr val="333399"/>
              </a:buClr>
              <a:buSzPct val="70000"/>
            </a:pPr>
            <a:endParaRPr lang="en-US" sz="2600" dirty="0" smtClean="0">
              <a:solidFill>
                <a:srgbClr val="333399"/>
              </a:solidFill>
              <a:latin typeface="Arial Rounded MT Bold" pitchFamily="34" charset="0"/>
            </a:endParaRPr>
          </a:p>
          <a:p>
            <a:pPr algn="l" eaLnBrk="0" hangingPunct="0">
              <a:spcBef>
                <a:spcPct val="20000"/>
              </a:spcBef>
              <a:buClr>
                <a:srgbClr val="333399"/>
              </a:buClr>
              <a:buSzPct val="70000"/>
            </a:pPr>
            <a:endParaRPr lang="en-US" sz="2600" dirty="0">
              <a:solidFill>
                <a:srgbClr val="333399"/>
              </a:solidFill>
              <a:latin typeface="Arial Rounded MT Bold" pitchFamily="34" charset="0"/>
            </a:endParaRPr>
          </a:p>
          <a:p>
            <a:pPr algn="l" eaLnBrk="0" hangingPunct="0">
              <a:spcBef>
                <a:spcPct val="20000"/>
              </a:spcBef>
              <a:buClr>
                <a:srgbClr val="333399"/>
              </a:buClr>
              <a:buSzPct val="70000"/>
            </a:pPr>
            <a:endParaRPr lang="en-US" sz="2600" dirty="0" smtClean="0">
              <a:solidFill>
                <a:srgbClr val="333399"/>
              </a:solidFill>
              <a:latin typeface="Arial Rounded MT Bold" pitchFamily="34" charset="0"/>
            </a:endParaRPr>
          </a:p>
          <a:p>
            <a:pPr algn="l" eaLnBrk="0" hangingPunct="0">
              <a:spcBef>
                <a:spcPct val="20000"/>
              </a:spcBef>
              <a:buClr>
                <a:srgbClr val="333399"/>
              </a:buClr>
              <a:buSzPct val="70000"/>
            </a:pPr>
            <a:r>
              <a:rPr lang="en-US" sz="2600" dirty="0">
                <a:solidFill>
                  <a:srgbClr val="333399"/>
                </a:solidFill>
                <a:latin typeface="Arial Rounded MT Bold" pitchFamily="34" charset="0"/>
              </a:rPr>
              <a:t>	</a:t>
            </a:r>
          </a:p>
        </p:txBody>
      </p:sp>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extLst>
      <p:ext uri="{BB962C8B-B14F-4D97-AF65-F5344CB8AC3E}">
        <p14:creationId xmlns:p14="http://schemas.microsoft.com/office/powerpoint/2010/main" val="31707303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endParaRPr lang="en-US" dirty="0" smtClean="0"/>
          </a:p>
        </p:txBody>
      </p:sp>
      <p:sp>
        <p:nvSpPr>
          <p:cNvPr id="48131" name="Rectangle 3"/>
          <p:cNvSpPr>
            <a:spLocks noGrp="1" noChangeArrowheads="1"/>
          </p:cNvSpPr>
          <p:nvPr>
            <p:ph type="body" idx="1"/>
          </p:nvPr>
        </p:nvSpPr>
        <p:spPr/>
        <p:txBody>
          <a:bodyPr/>
          <a:lstStyle/>
          <a:p>
            <a:pPr eaLnBrk="1" hangingPunct="1"/>
            <a:endParaRPr lang="en-US" dirty="0" smtClean="0"/>
          </a:p>
        </p:txBody>
      </p:sp>
      <p:sp>
        <p:nvSpPr>
          <p:cNvPr id="48132"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48133"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48134"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48135"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48136" name="Rectangle 12"/>
          <p:cNvSpPr>
            <a:spLocks noChangeArrowheads="1"/>
          </p:cNvSpPr>
          <p:nvPr/>
        </p:nvSpPr>
        <p:spPr bwMode="auto">
          <a:xfrm>
            <a:off x="1600200" y="609600"/>
            <a:ext cx="7162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4000" b="1" dirty="0">
                <a:solidFill>
                  <a:schemeClr val="accent2"/>
                </a:solidFill>
                <a:latin typeface="Arial Rounded MT Bold" pitchFamily="34" charset="0"/>
              </a:rPr>
              <a:t>The Future</a:t>
            </a:r>
          </a:p>
        </p:txBody>
      </p:sp>
      <p:sp>
        <p:nvSpPr>
          <p:cNvPr id="48137" name="Text Box 2"/>
          <p:cNvSpPr txBox="1">
            <a:spLocks noChangeArrowheads="1"/>
          </p:cNvSpPr>
          <p:nvPr/>
        </p:nvSpPr>
        <p:spPr bwMode="auto">
          <a:xfrm>
            <a:off x="773113" y="2971800"/>
            <a:ext cx="73040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pPr algn="l" eaLnBrk="1" hangingPunct="1">
              <a:spcBef>
                <a:spcPct val="50000"/>
              </a:spcBef>
              <a:buClr>
                <a:srgbClr val="333399"/>
              </a:buClr>
              <a:buFontTx/>
              <a:buChar char="•"/>
            </a:pPr>
            <a:r>
              <a:rPr lang="en-US" sz="2400" dirty="0">
                <a:solidFill>
                  <a:srgbClr val="333399"/>
                </a:solidFill>
                <a:latin typeface="Arial Rounded MT Bold" pitchFamily="34" charset="0"/>
              </a:rPr>
              <a:t>Focus Groups</a:t>
            </a:r>
          </a:p>
          <a:p>
            <a:pPr algn="l" eaLnBrk="1" hangingPunct="1">
              <a:spcBef>
                <a:spcPct val="50000"/>
              </a:spcBef>
              <a:buClr>
                <a:srgbClr val="333399"/>
              </a:buClr>
              <a:buFontTx/>
              <a:buChar char="•"/>
            </a:pPr>
            <a:r>
              <a:rPr lang="en-US" sz="2400" dirty="0">
                <a:solidFill>
                  <a:srgbClr val="333399"/>
                </a:solidFill>
                <a:latin typeface="Arial Rounded MT Bold" pitchFamily="34" charset="0"/>
              </a:rPr>
              <a:t>Advisory Board/Committee Review</a:t>
            </a:r>
          </a:p>
          <a:p>
            <a:pPr algn="l" eaLnBrk="1" hangingPunct="1">
              <a:spcBef>
                <a:spcPct val="50000"/>
              </a:spcBef>
              <a:buClr>
                <a:srgbClr val="333399"/>
              </a:buClr>
              <a:buFontTx/>
              <a:buChar char="•"/>
            </a:pPr>
            <a:r>
              <a:rPr lang="en-US" sz="2400" dirty="0">
                <a:solidFill>
                  <a:srgbClr val="333399"/>
                </a:solidFill>
                <a:latin typeface="Arial Rounded MT Bold" pitchFamily="34" charset="0"/>
              </a:rPr>
              <a:t>LEAN Process</a:t>
            </a:r>
          </a:p>
        </p:txBody>
      </p:sp>
      <p:sp>
        <p:nvSpPr>
          <p:cNvPr id="48138" name="Rectangle 13"/>
          <p:cNvSpPr>
            <a:spLocks noChangeArrowheads="1"/>
          </p:cNvSpPr>
          <p:nvPr/>
        </p:nvSpPr>
        <p:spPr bwMode="auto">
          <a:xfrm>
            <a:off x="304800" y="1928813"/>
            <a:ext cx="84582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l"/>
            <a:r>
              <a:rPr lang="en-US" sz="2800" dirty="0">
                <a:solidFill>
                  <a:schemeClr val="accent2"/>
                </a:solidFill>
                <a:latin typeface="Arial Rounded MT Bold" pitchFamily="34" charset="0"/>
              </a:rPr>
              <a:t>Every program will undergo an efficiency and effectiveness review involving stakeholders . . . </a:t>
            </a:r>
            <a:endParaRPr lang="en-US" sz="1200" b="1" dirty="0">
              <a:solidFill>
                <a:schemeClr val="accent2"/>
              </a:solidFill>
            </a:endParaRPr>
          </a:p>
        </p:txBody>
      </p:sp>
      <p:pic>
        <p:nvPicPr>
          <p:cNvPr id="48139"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752475" y="4781550"/>
            <a:ext cx="7639050" cy="1162050"/>
          </a:xfrm>
          <a:prstGeom prst="rect">
            <a:avLst/>
          </a:prstGeom>
          <a:ln w="9525">
            <a:solidFill>
              <a:schemeClr val="accent6"/>
            </a:solidFill>
          </a:ln>
        </p:spPr>
      </p:pic>
      <p:sp>
        <p:nvSpPr>
          <p:cNvPr id="14"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en-US" dirty="0" smtClean="0"/>
          </a:p>
        </p:txBody>
      </p:sp>
      <p:sp>
        <p:nvSpPr>
          <p:cNvPr id="49155" name="Rectangle 3"/>
          <p:cNvSpPr>
            <a:spLocks noGrp="1" noChangeArrowheads="1"/>
          </p:cNvSpPr>
          <p:nvPr>
            <p:ph type="body" idx="1"/>
          </p:nvPr>
        </p:nvSpPr>
        <p:spPr/>
        <p:txBody>
          <a:bodyPr/>
          <a:lstStyle/>
          <a:p>
            <a:pPr eaLnBrk="1" hangingPunct="1"/>
            <a:endParaRPr lang="en-US" dirty="0" smtClean="0"/>
          </a:p>
        </p:txBody>
      </p:sp>
      <p:sp>
        <p:nvSpPr>
          <p:cNvPr id="49156"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49157"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l"/>
            <a:endParaRPr lang="en-US" dirty="0"/>
          </a:p>
        </p:txBody>
      </p:sp>
      <p:sp>
        <p:nvSpPr>
          <p:cNvPr id="49158"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49159" name="Rectangle 12"/>
          <p:cNvSpPr>
            <a:spLocks noChangeArrowheads="1"/>
          </p:cNvSpPr>
          <p:nvPr/>
        </p:nvSpPr>
        <p:spPr bwMode="auto">
          <a:xfrm>
            <a:off x="1676400" y="457200"/>
            <a:ext cx="632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5400" b="1" dirty="0">
                <a:solidFill>
                  <a:srgbClr val="003399"/>
                </a:solidFill>
                <a:latin typeface="Arial Rounded MT Bold" pitchFamily="34" charset="0"/>
              </a:rPr>
              <a:t>Questions?</a:t>
            </a:r>
            <a:endParaRPr lang="en-US" sz="5400" b="1" dirty="0">
              <a:solidFill>
                <a:schemeClr val="accent2"/>
              </a:solidFill>
              <a:latin typeface="Arial Rounded MT Bold" pitchFamily="34" charset="0"/>
            </a:endParaRPr>
          </a:p>
        </p:txBody>
      </p:sp>
      <p:pic>
        <p:nvPicPr>
          <p:cNvPr id="4916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535914" y="1910146"/>
            <a:ext cx="2354745" cy="39374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9161"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pic>
        <p:nvPicPr>
          <p:cNvPr id="49162"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dirty="0" smtClean="0"/>
          </a:p>
        </p:txBody>
      </p:sp>
      <p:sp>
        <p:nvSpPr>
          <p:cNvPr id="8195" name="Rectangle 3"/>
          <p:cNvSpPr>
            <a:spLocks noGrp="1" noChangeArrowheads="1"/>
          </p:cNvSpPr>
          <p:nvPr>
            <p:ph type="body" idx="1"/>
          </p:nvPr>
        </p:nvSpPr>
        <p:spPr/>
        <p:txBody>
          <a:bodyPr/>
          <a:lstStyle/>
          <a:p>
            <a:pPr eaLnBrk="1" hangingPunct="1"/>
            <a:endParaRPr lang="en-US" dirty="0" smtClean="0"/>
          </a:p>
        </p:txBody>
      </p:sp>
      <p:sp>
        <p:nvSpPr>
          <p:cNvPr id="8196"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8197" name="Rectangle 5"/>
          <p:cNvSpPr>
            <a:spLocks noChangeArrowheads="1"/>
          </p:cNvSpPr>
          <p:nvPr/>
        </p:nvSpPr>
        <p:spPr bwMode="auto">
          <a:xfrm>
            <a:off x="0" y="1600200"/>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8198"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8199"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8200" name="Rectangle 14"/>
          <p:cNvSpPr>
            <a:spLocks noChangeArrowheads="1"/>
          </p:cNvSpPr>
          <p:nvPr/>
        </p:nvSpPr>
        <p:spPr bwMode="auto">
          <a:xfrm>
            <a:off x="1676400" y="38100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a:solidFill>
                  <a:schemeClr val="accent2"/>
                </a:solidFill>
                <a:latin typeface="Arial Rounded MT Bold" pitchFamily="34" charset="0"/>
              </a:rPr>
              <a:t>CSFCA Issue Brief on Resource Mobilization</a:t>
            </a:r>
            <a:endParaRPr lang="en-US" sz="3600" b="1" dirty="0">
              <a:solidFill>
                <a:schemeClr val="accent2"/>
              </a:solidFill>
              <a:latin typeface="Arial Black" pitchFamily="34" charset="0"/>
            </a:endParaRPr>
          </a:p>
        </p:txBody>
      </p:sp>
      <p:pic>
        <p:nvPicPr>
          <p:cNvPr id="8201"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CSFCA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012950"/>
            <a:ext cx="3800475" cy="3854450"/>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5646738" y="1838325"/>
            <a:ext cx="3116262" cy="4029075"/>
          </a:xfrm>
          <a:prstGeom prst="rect">
            <a:avLst/>
          </a:prstGeom>
          <a:ln>
            <a:solidFill>
              <a:schemeClr val="accent6"/>
            </a:solidFill>
          </a:ln>
        </p:spPr>
      </p:pic>
      <p:sp>
        <p:nvSpPr>
          <p:cNvPr id="8204" name="Text Box 2"/>
          <p:cNvSpPr txBox="1">
            <a:spLocks noChangeArrowheads="1"/>
          </p:cNvSpPr>
          <p:nvPr/>
        </p:nvSpPr>
        <p:spPr bwMode="auto">
          <a:xfrm>
            <a:off x="228600" y="1828800"/>
            <a:ext cx="5257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pPr algn="l" eaLnBrk="1" hangingPunct="1">
              <a:spcBef>
                <a:spcPct val="50000"/>
              </a:spcBef>
              <a:buFontTx/>
              <a:buChar char="•"/>
            </a:pPr>
            <a:r>
              <a:rPr lang="en-US" sz="2200" dirty="0">
                <a:solidFill>
                  <a:srgbClr val="333399"/>
                </a:solidFill>
                <a:latin typeface="Arial Rounded MT Bold" pitchFamily="34" charset="0"/>
              </a:rPr>
              <a:t>The State should evaluate how it uses the federal Interagency Dispatch System.</a:t>
            </a:r>
          </a:p>
          <a:p>
            <a:pPr algn="l" eaLnBrk="1" hangingPunct="1">
              <a:spcBef>
                <a:spcPct val="50000"/>
              </a:spcBef>
              <a:buFontTx/>
              <a:buChar char="•"/>
            </a:pPr>
            <a:r>
              <a:rPr lang="en-US" sz="2200" dirty="0">
                <a:solidFill>
                  <a:srgbClr val="333399"/>
                </a:solidFill>
                <a:latin typeface="Arial Rounded MT Bold" pitchFamily="34" charset="0"/>
              </a:rPr>
              <a:t>The IA Dispatch Centers should have common protocols and procedures for the mobilization of resources.</a:t>
            </a:r>
          </a:p>
          <a:p>
            <a:pPr algn="l" eaLnBrk="1" hangingPunct="1">
              <a:spcBef>
                <a:spcPct val="50000"/>
              </a:spcBef>
              <a:buFontTx/>
              <a:buChar char="•"/>
            </a:pPr>
            <a:r>
              <a:rPr lang="en-US" sz="2200" dirty="0">
                <a:solidFill>
                  <a:srgbClr val="333399"/>
                </a:solidFill>
                <a:latin typeface="Arial Rounded MT Bold" pitchFamily="34" charset="0"/>
              </a:rPr>
              <a:t>Ensure communications interoperability to support effective interagency response to major incidents.</a:t>
            </a:r>
          </a:p>
        </p:txBody>
      </p:sp>
      <p:sp>
        <p:nvSpPr>
          <p:cNvPr id="14"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1182688"/>
            <a:ext cx="9159875"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9220"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pic>
        <p:nvPicPr>
          <p:cNvPr id="9221"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14"/>
          <p:cNvSpPr>
            <a:spLocks noChangeArrowheads="1"/>
          </p:cNvSpPr>
          <p:nvPr/>
        </p:nvSpPr>
        <p:spPr bwMode="auto">
          <a:xfrm>
            <a:off x="1676400" y="493713"/>
            <a:ext cx="72390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4000" b="1" dirty="0">
                <a:solidFill>
                  <a:schemeClr val="accent2"/>
                </a:solidFill>
                <a:latin typeface="Arial Rounded MT Bold" pitchFamily="34" charset="0"/>
              </a:rPr>
              <a:t>South Canyon Fire</a:t>
            </a:r>
            <a:endParaRPr lang="en-US" sz="4000" b="1" dirty="0">
              <a:solidFill>
                <a:schemeClr val="accent2"/>
              </a:solidFill>
              <a:latin typeface="Arial Black" pitchFamily="34" charset="0"/>
            </a:endParaRPr>
          </a:p>
        </p:txBody>
      </p:sp>
      <p:sp>
        <p:nvSpPr>
          <p:cNvPr id="8" name="Text Box 2"/>
          <p:cNvSpPr txBox="1">
            <a:spLocks noChangeArrowheads="1"/>
          </p:cNvSpPr>
          <p:nvPr/>
        </p:nvSpPr>
        <p:spPr bwMode="auto">
          <a:xfrm>
            <a:off x="4419600" y="2438400"/>
            <a:ext cx="4648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pPr algn="l" eaLnBrk="1" hangingPunct="1">
              <a:spcBef>
                <a:spcPct val="50000"/>
              </a:spcBef>
              <a:buClr>
                <a:srgbClr val="333399"/>
              </a:buClr>
              <a:buFontTx/>
              <a:buChar char="•"/>
              <a:defRPr/>
            </a:pPr>
            <a:r>
              <a:rPr lang="en-US" sz="2800" b="1" dirty="0" smtClean="0">
                <a:solidFill>
                  <a:srgbClr val="333399"/>
                </a:solidFill>
                <a:effectLst>
                  <a:outerShdw blurRad="38100" dist="38100" dir="2700000" algn="tl">
                    <a:srgbClr val="000000">
                      <a:alpha val="43137"/>
                    </a:srgbClr>
                  </a:outerShdw>
                </a:effectLst>
                <a:latin typeface="Arial Rounded MT Bold" pitchFamily="34" charset="0"/>
              </a:rPr>
              <a:t>July 2 – July 11, 1994</a:t>
            </a:r>
          </a:p>
          <a:p>
            <a:pPr algn="l" eaLnBrk="1" hangingPunct="1">
              <a:spcBef>
                <a:spcPct val="50000"/>
              </a:spcBef>
              <a:buClr>
                <a:srgbClr val="333399"/>
              </a:buClr>
              <a:buFontTx/>
              <a:buChar char="•"/>
              <a:defRPr/>
            </a:pPr>
            <a:r>
              <a:rPr lang="en-US" sz="2800" b="1" dirty="0" smtClean="0">
                <a:solidFill>
                  <a:srgbClr val="333399"/>
                </a:solidFill>
                <a:effectLst>
                  <a:outerShdw blurRad="38100" dist="38100" dir="2700000" algn="tl">
                    <a:srgbClr val="000000">
                      <a:alpha val="43137"/>
                    </a:srgbClr>
                  </a:outerShdw>
                </a:effectLst>
                <a:latin typeface="Arial Rounded MT Bold" pitchFamily="34" charset="0"/>
              </a:rPr>
              <a:t>Burned 2,115  acres</a:t>
            </a:r>
          </a:p>
          <a:p>
            <a:pPr algn="l" eaLnBrk="1" hangingPunct="1">
              <a:spcBef>
                <a:spcPct val="50000"/>
              </a:spcBef>
              <a:buClr>
                <a:srgbClr val="333399"/>
              </a:buClr>
              <a:buFontTx/>
              <a:buChar char="•"/>
              <a:defRPr/>
            </a:pPr>
            <a:r>
              <a:rPr lang="en-US" sz="2800" b="1" dirty="0" smtClean="0">
                <a:solidFill>
                  <a:srgbClr val="333399"/>
                </a:solidFill>
                <a:effectLst>
                  <a:outerShdw blurRad="38100" dist="38100" dir="2700000" algn="tl">
                    <a:srgbClr val="000000">
                      <a:alpha val="43137"/>
                    </a:srgbClr>
                  </a:outerShdw>
                </a:effectLst>
                <a:latin typeface="Arial Rounded MT Bold" pitchFamily="34" charset="0"/>
              </a:rPr>
              <a:t>14 firefighters killed</a:t>
            </a:r>
          </a:p>
          <a:p>
            <a:pPr algn="l" eaLnBrk="1" hangingPunct="1">
              <a:spcBef>
                <a:spcPct val="50000"/>
              </a:spcBef>
              <a:buClr>
                <a:srgbClr val="333399"/>
              </a:buClr>
              <a:buFontTx/>
              <a:buChar char="•"/>
              <a:defRPr/>
            </a:pPr>
            <a:r>
              <a:rPr lang="en-US" sz="2800" b="1" dirty="0" smtClean="0">
                <a:solidFill>
                  <a:srgbClr val="333399"/>
                </a:solidFill>
                <a:effectLst>
                  <a:outerShdw blurRad="38100" dist="38100" dir="2700000" algn="tl">
                    <a:srgbClr val="000000">
                      <a:alpha val="43137"/>
                    </a:srgbClr>
                  </a:outerShdw>
                </a:effectLst>
                <a:latin typeface="Arial Rounded MT Bold" pitchFamily="34" charset="0"/>
              </a:rPr>
              <a:t>Caused by lightning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dirty="0" smtClean="0"/>
          </a:p>
        </p:txBody>
      </p:sp>
      <p:sp>
        <p:nvSpPr>
          <p:cNvPr id="10243" name="Rectangle 3"/>
          <p:cNvSpPr>
            <a:spLocks noGrp="1" noChangeArrowheads="1"/>
          </p:cNvSpPr>
          <p:nvPr>
            <p:ph type="body" idx="1"/>
          </p:nvPr>
        </p:nvSpPr>
        <p:spPr/>
        <p:txBody>
          <a:bodyPr/>
          <a:lstStyle/>
          <a:p>
            <a:pPr eaLnBrk="1" hangingPunct="1"/>
            <a:endParaRPr lang="en-US" dirty="0" smtClean="0"/>
          </a:p>
        </p:txBody>
      </p:sp>
      <p:sp>
        <p:nvSpPr>
          <p:cNvPr id="10244" name="Rectangle 4"/>
          <p:cNvSpPr>
            <a:spLocks noChangeArrowheads="1"/>
          </p:cNvSpPr>
          <p:nvPr/>
        </p:nvSpPr>
        <p:spPr bwMode="auto">
          <a:xfrm>
            <a:off x="0" y="0"/>
            <a:ext cx="9144000" cy="16002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0245" name="Rectangle 5"/>
          <p:cNvSpPr>
            <a:spLocks noChangeArrowheads="1"/>
          </p:cNvSpPr>
          <p:nvPr/>
        </p:nvSpPr>
        <p:spPr bwMode="auto">
          <a:xfrm>
            <a:off x="0" y="1601788"/>
            <a:ext cx="9144000" cy="4495800"/>
          </a:xfrm>
          <a:prstGeom prst="rect">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10246" name="Rectangle 6"/>
          <p:cNvSpPr>
            <a:spLocks noChangeArrowheads="1"/>
          </p:cNvSpPr>
          <p:nvPr/>
        </p:nvSpPr>
        <p:spPr bwMode="auto">
          <a:xfrm>
            <a:off x="0" y="6096000"/>
            <a:ext cx="9144000" cy="762000"/>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10247" name="Rectangle 7"/>
          <p:cNvSpPr>
            <a:spLocks noChangeArrowheads="1"/>
          </p:cNvSpPr>
          <p:nvPr/>
        </p:nvSpPr>
        <p:spPr bwMode="auto">
          <a:xfrm>
            <a:off x="0" y="228600"/>
            <a:ext cx="9144000" cy="13716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9224" name="Rectangle 14"/>
          <p:cNvSpPr>
            <a:spLocks noChangeArrowheads="1"/>
          </p:cNvSpPr>
          <p:nvPr/>
        </p:nvSpPr>
        <p:spPr bwMode="auto">
          <a:xfrm>
            <a:off x="1600200" y="685800"/>
            <a:ext cx="731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2800" b="1" kern="0" dirty="0">
                <a:solidFill>
                  <a:srgbClr val="333399"/>
                </a:solidFill>
                <a:latin typeface="Arial Rounded MT Bold" pitchFamily="34" charset="0"/>
              </a:rPr>
              <a:t>Five Point Plan for a Fire Safe Colorado</a:t>
            </a:r>
            <a:endParaRPr lang="en-US" sz="2800" b="1" dirty="0">
              <a:solidFill>
                <a:schemeClr val="accent2"/>
              </a:solidFill>
              <a:latin typeface="Arial Black" pitchFamily="34" charset="0"/>
            </a:endParaRPr>
          </a:p>
        </p:txBody>
      </p:sp>
      <p:pic>
        <p:nvPicPr>
          <p:cNvPr id="10249" name="Picture 10" descr="Five Point Plan P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150" y="1831975"/>
            <a:ext cx="3117850" cy="40354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5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413" y="76200"/>
            <a:ext cx="129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 Box 2"/>
          <p:cNvSpPr txBox="1">
            <a:spLocks noChangeArrowheads="1"/>
          </p:cNvSpPr>
          <p:nvPr/>
        </p:nvSpPr>
        <p:spPr bwMode="auto">
          <a:xfrm>
            <a:off x="228600" y="2590800"/>
            <a:ext cx="5257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pPr algn="l" eaLnBrk="1" hangingPunct="1">
              <a:spcBef>
                <a:spcPct val="50000"/>
              </a:spcBef>
              <a:buFontTx/>
              <a:buChar char="•"/>
            </a:pPr>
            <a:r>
              <a:rPr lang="en-US" sz="2200" dirty="0">
                <a:solidFill>
                  <a:srgbClr val="333399"/>
                </a:solidFill>
                <a:latin typeface="Arial Rounded MT Bold" pitchFamily="34" charset="0"/>
              </a:rPr>
              <a:t>the State develop an effective statewide resource mobilization plan </a:t>
            </a:r>
          </a:p>
          <a:p>
            <a:pPr algn="l" eaLnBrk="1" hangingPunct="1">
              <a:spcBef>
                <a:spcPct val="50000"/>
              </a:spcBef>
              <a:buFontTx/>
              <a:buChar char="•"/>
            </a:pPr>
            <a:r>
              <a:rPr lang="en-US" sz="2200" dirty="0">
                <a:solidFill>
                  <a:srgbClr val="333399"/>
                </a:solidFill>
                <a:latin typeface="Arial Rounded MT Bold" pitchFamily="34" charset="0"/>
              </a:rPr>
              <a:t>one state agency be assigned the leadership role in fire protection.</a:t>
            </a:r>
          </a:p>
          <a:p>
            <a:pPr algn="l" eaLnBrk="1" hangingPunct="1">
              <a:spcBef>
                <a:spcPct val="50000"/>
              </a:spcBef>
              <a:buFontTx/>
              <a:buChar char="•"/>
            </a:pPr>
            <a:r>
              <a:rPr lang="en-US" sz="2200" dirty="0">
                <a:solidFill>
                  <a:srgbClr val="333399"/>
                </a:solidFill>
                <a:latin typeface="Arial Rounded MT Bold" pitchFamily="34" charset="0"/>
              </a:rPr>
              <a:t>Consolidate all fire safety activities administered by the various state agencies</a:t>
            </a:r>
          </a:p>
        </p:txBody>
      </p:sp>
      <p:sp>
        <p:nvSpPr>
          <p:cNvPr id="10252" name="Rectangle 13"/>
          <p:cNvSpPr>
            <a:spLocks noChangeArrowheads="1"/>
          </p:cNvSpPr>
          <p:nvPr/>
        </p:nvSpPr>
        <p:spPr bwMode="auto">
          <a:xfrm>
            <a:off x="304800" y="2011363"/>
            <a:ext cx="5340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l"/>
            <a:r>
              <a:rPr lang="en-US" sz="2400" b="1" dirty="0">
                <a:solidFill>
                  <a:schemeClr val="accent2"/>
                </a:solidFill>
                <a:latin typeface="Arial Rounded MT Bold" pitchFamily="34" charset="0"/>
              </a:rPr>
              <a:t>The Five Point Plan recommended:</a:t>
            </a:r>
            <a:endParaRPr lang="en-US" sz="2400" b="1" dirty="0">
              <a:solidFill>
                <a:schemeClr val="accent2"/>
              </a:solidFill>
            </a:endParaRPr>
          </a:p>
        </p:txBody>
      </p:sp>
      <p:pic>
        <p:nvPicPr>
          <p:cNvPr id="12302" name="Picture 8" descr="CSFCA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1876425"/>
            <a:ext cx="3800475" cy="3854450"/>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a:xfrm>
            <a:off x="0" y="6248400"/>
            <a:ext cx="9144000" cy="533400"/>
          </a:xfrm>
          <a:prstGeom prst="rect">
            <a:avLst/>
          </a:prstGeom>
        </p:spPr>
        <p:txBody>
          <a:bodyPr>
            <a:normAutofit fontScale="85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4000" b="1" dirty="0" smtClean="0">
                <a:solidFill>
                  <a:srgbClr val="C0C0C0"/>
                </a:solidFill>
                <a:latin typeface="Franklin Gothic Medium"/>
              </a:rPr>
              <a:t>COLORADO DEPARTMENT OF PUBLIC SAFETY</a:t>
            </a:r>
            <a:endParaRPr lang="en-US" sz="4000" b="1" dirty="0">
              <a:solidFill>
                <a:srgbClr val="C0C0C0"/>
              </a:solidFill>
              <a:latin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4410</TotalTime>
  <Words>4073</Words>
  <Application>Microsoft Office PowerPoint</Application>
  <PresentationFormat>On-screen Show (4:3)</PresentationFormat>
  <Paragraphs>486</Paragraphs>
  <Slides>65</Slides>
  <Notes>63</Notes>
  <HiddenSlides>16</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Custom Design</vt:lpstr>
      <vt:lpstr>Organization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mindSHIFT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Process</dc:title>
  <dc:subject>SDA 2011 Conference</dc:subject>
  <dc:creator>Paul L. Cooke</dc:creator>
  <dc:description>The Legislative Process and Why Fire Districts Need to be Involved</dc:description>
  <cp:lastModifiedBy>jmlopez</cp:lastModifiedBy>
  <cp:revision>459</cp:revision>
  <cp:lastPrinted>2013-07-22T20:27:09Z</cp:lastPrinted>
  <dcterms:created xsi:type="dcterms:W3CDTF">2004-08-18T19:35:12Z</dcterms:created>
  <dcterms:modified xsi:type="dcterms:W3CDTF">2013-07-22T22:16:37Z</dcterms:modified>
</cp:coreProperties>
</file>